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72" r:id="rId2"/>
    <p:sldId id="370" r:id="rId3"/>
    <p:sldId id="373" r:id="rId4"/>
    <p:sldId id="374" r:id="rId5"/>
    <p:sldId id="375" r:id="rId6"/>
    <p:sldId id="376" r:id="rId7"/>
    <p:sldId id="37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18975-8934-4771-AF08-1A257C48F7AD}" type="datetimeFigureOut">
              <a:rPr lang="en-IN" smtClean="0"/>
              <a:t>06-07-2023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990C0-AD91-46EA-AB00-F0B210DDC161}" type="slidenum">
              <a:rPr lang="en-IN" smtClean="0"/>
              <a:t>‹#›</a:t>
            </a:fld>
            <a:endParaRPr lang="en-IN"/>
          </a:p>
        </p:txBody>
      </p:sp>
    </p:spTree>
    <p:extLst>
      <p:ext uri="{BB962C8B-B14F-4D97-AF65-F5344CB8AC3E}">
        <p14:creationId xmlns:p14="http://schemas.microsoft.com/office/powerpoint/2010/main" val="3283043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103353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912406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BE20-E304-E50A-7275-9B01BAECD2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089444-676A-85DF-7A91-F6BEF15B6E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07CB06-D95C-AB7F-CF76-270EF5C5A86C}"/>
              </a:ext>
            </a:extLst>
          </p:cNvPr>
          <p:cNvSpPr>
            <a:spLocks noGrp="1"/>
          </p:cNvSpPr>
          <p:nvPr>
            <p:ph type="dt" sz="half" idx="10"/>
          </p:nvPr>
        </p:nvSpPr>
        <p:spPr/>
        <p:txBody>
          <a:bodyPr/>
          <a:lstStyle/>
          <a:p>
            <a:fld id="{85E37057-8EEF-4970-971A-E729ECFB4DF5}" type="datetimeFigureOut">
              <a:rPr lang="en-IN" smtClean="0"/>
              <a:t>06-07-2023</a:t>
            </a:fld>
            <a:endParaRPr lang="en-IN"/>
          </a:p>
        </p:txBody>
      </p:sp>
      <p:sp>
        <p:nvSpPr>
          <p:cNvPr id="5" name="Footer Placeholder 4">
            <a:extLst>
              <a:ext uri="{FF2B5EF4-FFF2-40B4-BE49-F238E27FC236}">
                <a16:creationId xmlns:a16="http://schemas.microsoft.com/office/drawing/2014/main" id="{05911846-10FF-4F59-F5E0-C31A33F0EB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B6CEAE-5742-4805-773B-021C035A0258}"/>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102111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D37B9-005B-FDC3-30CB-4B54D889CE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E8D0BD-8D2B-AA5C-A832-B1E68B5BD7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D49FAF-0B90-F71E-F23A-3A1AA53B7CDE}"/>
              </a:ext>
            </a:extLst>
          </p:cNvPr>
          <p:cNvSpPr>
            <a:spLocks noGrp="1"/>
          </p:cNvSpPr>
          <p:nvPr>
            <p:ph type="dt" sz="half" idx="10"/>
          </p:nvPr>
        </p:nvSpPr>
        <p:spPr/>
        <p:txBody>
          <a:bodyPr/>
          <a:lstStyle/>
          <a:p>
            <a:fld id="{85E37057-8EEF-4970-971A-E729ECFB4DF5}" type="datetimeFigureOut">
              <a:rPr lang="en-IN" smtClean="0"/>
              <a:t>06-07-2023</a:t>
            </a:fld>
            <a:endParaRPr lang="en-IN"/>
          </a:p>
        </p:txBody>
      </p:sp>
      <p:sp>
        <p:nvSpPr>
          <p:cNvPr id="5" name="Footer Placeholder 4">
            <a:extLst>
              <a:ext uri="{FF2B5EF4-FFF2-40B4-BE49-F238E27FC236}">
                <a16:creationId xmlns:a16="http://schemas.microsoft.com/office/drawing/2014/main" id="{1AA8EE51-6EE1-8312-BEAE-AFBAA57D0A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EE164F-47C3-338D-19E0-11D18DE85098}"/>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408436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FBE76E-2FC7-4A85-22B4-C391C2AD54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81806D-6F3F-8BAD-BF7F-D4F4BE508A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01D3EF-94CA-3240-AA7B-0A2C6BAA6C57}"/>
              </a:ext>
            </a:extLst>
          </p:cNvPr>
          <p:cNvSpPr>
            <a:spLocks noGrp="1"/>
          </p:cNvSpPr>
          <p:nvPr>
            <p:ph type="dt" sz="half" idx="10"/>
          </p:nvPr>
        </p:nvSpPr>
        <p:spPr/>
        <p:txBody>
          <a:bodyPr/>
          <a:lstStyle/>
          <a:p>
            <a:fld id="{85E37057-8EEF-4970-971A-E729ECFB4DF5}" type="datetimeFigureOut">
              <a:rPr lang="en-IN" smtClean="0"/>
              <a:t>06-07-2023</a:t>
            </a:fld>
            <a:endParaRPr lang="en-IN"/>
          </a:p>
        </p:txBody>
      </p:sp>
      <p:sp>
        <p:nvSpPr>
          <p:cNvPr id="5" name="Footer Placeholder 4">
            <a:extLst>
              <a:ext uri="{FF2B5EF4-FFF2-40B4-BE49-F238E27FC236}">
                <a16:creationId xmlns:a16="http://schemas.microsoft.com/office/drawing/2014/main" id="{A5E0526B-E17D-AFA6-CFF8-B94B636B34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889A78-51EC-FE83-830B-1A757D6D538E}"/>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272867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580D-56FF-713E-670A-F21B1D120A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EAB131-964C-3487-E68A-8ED0DC589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1F7D71-B3DE-D2E5-9895-C9D41976B6BC}"/>
              </a:ext>
            </a:extLst>
          </p:cNvPr>
          <p:cNvSpPr>
            <a:spLocks noGrp="1"/>
          </p:cNvSpPr>
          <p:nvPr>
            <p:ph type="dt" sz="half" idx="10"/>
          </p:nvPr>
        </p:nvSpPr>
        <p:spPr/>
        <p:txBody>
          <a:bodyPr/>
          <a:lstStyle/>
          <a:p>
            <a:fld id="{85E37057-8EEF-4970-971A-E729ECFB4DF5}" type="datetimeFigureOut">
              <a:rPr lang="en-IN" smtClean="0"/>
              <a:t>06-07-2023</a:t>
            </a:fld>
            <a:endParaRPr lang="en-IN"/>
          </a:p>
        </p:txBody>
      </p:sp>
      <p:sp>
        <p:nvSpPr>
          <p:cNvPr id="5" name="Footer Placeholder 4">
            <a:extLst>
              <a:ext uri="{FF2B5EF4-FFF2-40B4-BE49-F238E27FC236}">
                <a16:creationId xmlns:a16="http://schemas.microsoft.com/office/drawing/2014/main" id="{B24B2AFE-A030-C017-4276-ED0AAC829D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EF4221-AE41-6678-28C4-B63665E84E29}"/>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84485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DDC6-B209-DD07-7B12-9C7A054F9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363BC2-6F1F-8B7F-04E8-CB6246E1A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E95F47-C9C0-2C65-CE72-B23A86391236}"/>
              </a:ext>
            </a:extLst>
          </p:cNvPr>
          <p:cNvSpPr>
            <a:spLocks noGrp="1"/>
          </p:cNvSpPr>
          <p:nvPr>
            <p:ph type="dt" sz="half" idx="10"/>
          </p:nvPr>
        </p:nvSpPr>
        <p:spPr/>
        <p:txBody>
          <a:bodyPr/>
          <a:lstStyle/>
          <a:p>
            <a:fld id="{85E37057-8EEF-4970-971A-E729ECFB4DF5}" type="datetimeFigureOut">
              <a:rPr lang="en-IN" smtClean="0"/>
              <a:t>06-07-2023</a:t>
            </a:fld>
            <a:endParaRPr lang="en-IN"/>
          </a:p>
        </p:txBody>
      </p:sp>
      <p:sp>
        <p:nvSpPr>
          <p:cNvPr id="5" name="Footer Placeholder 4">
            <a:extLst>
              <a:ext uri="{FF2B5EF4-FFF2-40B4-BE49-F238E27FC236}">
                <a16:creationId xmlns:a16="http://schemas.microsoft.com/office/drawing/2014/main" id="{AC115A94-E8BF-E3C8-AD35-9D8CA4B3F7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B25D7B-7CEB-5DD7-3AE9-0454B6727D52}"/>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988534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CB110-F0C6-578F-F6A7-D25AA9C0BC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165983-7F9E-88CE-01D0-FF7F8E08D5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0CB06B-0F59-0656-EB47-520B3EA7DB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2B2A57-B0C4-82FC-6F4B-C238D103C274}"/>
              </a:ext>
            </a:extLst>
          </p:cNvPr>
          <p:cNvSpPr>
            <a:spLocks noGrp="1"/>
          </p:cNvSpPr>
          <p:nvPr>
            <p:ph type="dt" sz="half" idx="10"/>
          </p:nvPr>
        </p:nvSpPr>
        <p:spPr/>
        <p:txBody>
          <a:bodyPr/>
          <a:lstStyle/>
          <a:p>
            <a:fld id="{85E37057-8EEF-4970-971A-E729ECFB4DF5}" type="datetimeFigureOut">
              <a:rPr lang="en-IN" smtClean="0"/>
              <a:t>06-07-2023</a:t>
            </a:fld>
            <a:endParaRPr lang="en-IN"/>
          </a:p>
        </p:txBody>
      </p:sp>
      <p:sp>
        <p:nvSpPr>
          <p:cNvPr id="6" name="Footer Placeholder 5">
            <a:extLst>
              <a:ext uri="{FF2B5EF4-FFF2-40B4-BE49-F238E27FC236}">
                <a16:creationId xmlns:a16="http://schemas.microsoft.com/office/drawing/2014/main" id="{6EE99E5A-FEFC-7626-FEE3-6132CD14F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4DB9C8-BC0C-E43A-4607-246D8BF71FB7}"/>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116636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AC79-B4C7-F37F-0A99-78F594A2D7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720269-90A4-D338-E83C-80486F34EA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2BFF09-3603-86B9-954C-1D3F3EF732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2B4772-8927-354C-AFED-9225A2D5F2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C57135-DCE7-CA77-55E8-85F3B6634E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53673D-15D9-7B60-DFDE-BF61CE9D09F2}"/>
              </a:ext>
            </a:extLst>
          </p:cNvPr>
          <p:cNvSpPr>
            <a:spLocks noGrp="1"/>
          </p:cNvSpPr>
          <p:nvPr>
            <p:ph type="dt" sz="half" idx="10"/>
          </p:nvPr>
        </p:nvSpPr>
        <p:spPr/>
        <p:txBody>
          <a:bodyPr/>
          <a:lstStyle/>
          <a:p>
            <a:fld id="{85E37057-8EEF-4970-971A-E729ECFB4DF5}" type="datetimeFigureOut">
              <a:rPr lang="en-IN" smtClean="0"/>
              <a:t>06-07-2023</a:t>
            </a:fld>
            <a:endParaRPr lang="en-IN"/>
          </a:p>
        </p:txBody>
      </p:sp>
      <p:sp>
        <p:nvSpPr>
          <p:cNvPr id="8" name="Footer Placeholder 7">
            <a:extLst>
              <a:ext uri="{FF2B5EF4-FFF2-40B4-BE49-F238E27FC236}">
                <a16:creationId xmlns:a16="http://schemas.microsoft.com/office/drawing/2014/main" id="{BD99FDF8-6F00-489A-7F1A-F82F80249F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607201-A92F-E4A4-A8E5-A4459E96B72C}"/>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08160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285B-AEDD-16CC-3F0C-163FB6910A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08E675-3EC7-7719-03C7-44938B52CF84}"/>
              </a:ext>
            </a:extLst>
          </p:cNvPr>
          <p:cNvSpPr>
            <a:spLocks noGrp="1"/>
          </p:cNvSpPr>
          <p:nvPr>
            <p:ph type="dt" sz="half" idx="10"/>
          </p:nvPr>
        </p:nvSpPr>
        <p:spPr/>
        <p:txBody>
          <a:bodyPr/>
          <a:lstStyle/>
          <a:p>
            <a:fld id="{85E37057-8EEF-4970-971A-E729ECFB4DF5}" type="datetimeFigureOut">
              <a:rPr lang="en-IN" smtClean="0"/>
              <a:t>06-07-2023</a:t>
            </a:fld>
            <a:endParaRPr lang="en-IN"/>
          </a:p>
        </p:txBody>
      </p:sp>
      <p:sp>
        <p:nvSpPr>
          <p:cNvPr id="4" name="Footer Placeholder 3">
            <a:extLst>
              <a:ext uri="{FF2B5EF4-FFF2-40B4-BE49-F238E27FC236}">
                <a16:creationId xmlns:a16="http://schemas.microsoft.com/office/drawing/2014/main" id="{2E2F7690-159E-483A-B5A0-6E12A3CEB1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7A6C8A-EFEA-78CB-E338-F764EF55781B}"/>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614376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54C02A-457C-B0D0-DD11-922661C8D447}"/>
              </a:ext>
            </a:extLst>
          </p:cNvPr>
          <p:cNvSpPr>
            <a:spLocks noGrp="1"/>
          </p:cNvSpPr>
          <p:nvPr>
            <p:ph type="dt" sz="half" idx="10"/>
          </p:nvPr>
        </p:nvSpPr>
        <p:spPr/>
        <p:txBody>
          <a:bodyPr/>
          <a:lstStyle/>
          <a:p>
            <a:fld id="{85E37057-8EEF-4970-971A-E729ECFB4DF5}" type="datetimeFigureOut">
              <a:rPr lang="en-IN" smtClean="0"/>
              <a:t>06-07-2023</a:t>
            </a:fld>
            <a:endParaRPr lang="en-IN"/>
          </a:p>
        </p:txBody>
      </p:sp>
      <p:sp>
        <p:nvSpPr>
          <p:cNvPr id="3" name="Footer Placeholder 2">
            <a:extLst>
              <a:ext uri="{FF2B5EF4-FFF2-40B4-BE49-F238E27FC236}">
                <a16:creationId xmlns:a16="http://schemas.microsoft.com/office/drawing/2014/main" id="{0A20CF1B-0BB9-83DF-FF93-191602CB1B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E68B2D-F23C-56A4-7FBD-0A04A6C79496}"/>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394121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4ECD-56C4-3ACB-B30A-011AC809E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70C8B0-9BCC-D2C9-82BC-8FF0ED455E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C52100-93AD-68D7-FCEC-AB258CA4F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F355F9-1073-292E-95F5-ED67A0569715}"/>
              </a:ext>
            </a:extLst>
          </p:cNvPr>
          <p:cNvSpPr>
            <a:spLocks noGrp="1"/>
          </p:cNvSpPr>
          <p:nvPr>
            <p:ph type="dt" sz="half" idx="10"/>
          </p:nvPr>
        </p:nvSpPr>
        <p:spPr/>
        <p:txBody>
          <a:bodyPr/>
          <a:lstStyle/>
          <a:p>
            <a:fld id="{85E37057-8EEF-4970-971A-E729ECFB4DF5}" type="datetimeFigureOut">
              <a:rPr lang="en-IN" smtClean="0"/>
              <a:t>06-07-2023</a:t>
            </a:fld>
            <a:endParaRPr lang="en-IN"/>
          </a:p>
        </p:txBody>
      </p:sp>
      <p:sp>
        <p:nvSpPr>
          <p:cNvPr id="6" name="Footer Placeholder 5">
            <a:extLst>
              <a:ext uri="{FF2B5EF4-FFF2-40B4-BE49-F238E27FC236}">
                <a16:creationId xmlns:a16="http://schemas.microsoft.com/office/drawing/2014/main" id="{A2A44895-DFED-0CA3-B36B-92E703D76C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F861F7-CFA6-2C8D-D05E-561A565AE575}"/>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47068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F179-310C-6296-07EC-6C247F417B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EBF213-0316-C3EC-0A1E-5893EA92E7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DE8C5E-B00C-E685-2985-A9F74CE0C8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966ED1-76D3-088F-2A34-6FBEEF534D44}"/>
              </a:ext>
            </a:extLst>
          </p:cNvPr>
          <p:cNvSpPr>
            <a:spLocks noGrp="1"/>
          </p:cNvSpPr>
          <p:nvPr>
            <p:ph type="dt" sz="half" idx="10"/>
          </p:nvPr>
        </p:nvSpPr>
        <p:spPr/>
        <p:txBody>
          <a:bodyPr/>
          <a:lstStyle/>
          <a:p>
            <a:fld id="{85E37057-8EEF-4970-971A-E729ECFB4DF5}" type="datetimeFigureOut">
              <a:rPr lang="en-IN" smtClean="0"/>
              <a:t>06-07-2023</a:t>
            </a:fld>
            <a:endParaRPr lang="en-IN"/>
          </a:p>
        </p:txBody>
      </p:sp>
      <p:sp>
        <p:nvSpPr>
          <p:cNvPr id="6" name="Footer Placeholder 5">
            <a:extLst>
              <a:ext uri="{FF2B5EF4-FFF2-40B4-BE49-F238E27FC236}">
                <a16:creationId xmlns:a16="http://schemas.microsoft.com/office/drawing/2014/main" id="{70F37BC5-ECE8-4003-34E4-26E1D19E2F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7C35B7-E9C7-385D-F30C-04983CFF1EF5}"/>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245829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86DB4D-267D-1093-A22E-D4E4AD7314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B1D6DD-49E5-F599-C167-DA418F8EA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651FA9-8651-275A-409F-7B9461A6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37057-8EEF-4970-971A-E729ECFB4DF5}" type="datetimeFigureOut">
              <a:rPr lang="en-IN" smtClean="0"/>
              <a:t>06-07-2023</a:t>
            </a:fld>
            <a:endParaRPr lang="en-IN"/>
          </a:p>
        </p:txBody>
      </p:sp>
      <p:sp>
        <p:nvSpPr>
          <p:cNvPr id="5" name="Footer Placeholder 4">
            <a:extLst>
              <a:ext uri="{FF2B5EF4-FFF2-40B4-BE49-F238E27FC236}">
                <a16:creationId xmlns:a16="http://schemas.microsoft.com/office/drawing/2014/main" id="{3BC23140-C379-5B04-7A36-DCAC531675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7F2A7A-ED9E-DC47-404D-FB9BDEFAD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7EE892-4C8C-4DC1-A25A-C0D175D88DA2}" type="slidenum">
              <a:rPr lang="en-IN" smtClean="0"/>
              <a:t>‹#›</a:t>
            </a:fld>
            <a:endParaRPr lang="en-IN"/>
          </a:p>
        </p:txBody>
      </p:sp>
    </p:spTree>
    <p:extLst>
      <p:ext uri="{BB962C8B-B14F-4D97-AF65-F5344CB8AC3E}">
        <p14:creationId xmlns:p14="http://schemas.microsoft.com/office/powerpoint/2010/main" val="3027138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0578" y="3105000"/>
            <a:ext cx="5110844" cy="6480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269545"/>
          </a:xfrm>
          <a:prstGeom prst="rect">
            <a:avLst/>
          </a:prstGeom>
          <a:ln w="12700">
            <a:miter lim="400000"/>
          </a:ln>
        </p:spPr>
        <p:txBody>
          <a:bodyPr wrap="square" lIns="26789" tIns="26789" rIns="26789" bIns="26789">
            <a:spAutoFit/>
          </a:bodyPr>
          <a:lstStyle>
            <a:lvl1pPr>
              <a:defRPr sz="9600">
                <a:solidFill>
                  <a:srgbClr val="000000"/>
                </a:solidFill>
              </a:defRPr>
            </a:lvl1pPr>
          </a:lstStyle>
          <a:p>
            <a:r>
              <a:rPr lang="en-US" sz="1400" b="1" dirty="0">
                <a:solidFill>
                  <a:schemeClr val="bg1"/>
                </a:solidFill>
                <a:latin typeface="Nunito Sans" panose="00000500000000000000" pitchFamily="2" charset="0"/>
              </a:rPr>
              <a:t>Topic/Course</a:t>
            </a:r>
            <a:endParaRPr sz="1400" b="1" dirty="0">
              <a:solidFill>
                <a:schemeClr val="bg1"/>
              </a:solidFill>
              <a:latin typeface="Nunito Sans" panose="00000500000000000000" pitchFamily="2" charset="0"/>
            </a:endParaRPr>
          </a:p>
        </p:txBody>
      </p:sp>
      <p:sp>
        <p:nvSpPr>
          <p:cNvPr id="13" name="TextBox 12"/>
          <p:cNvSpPr txBox="1"/>
          <p:nvPr/>
        </p:nvSpPr>
        <p:spPr>
          <a:xfrm>
            <a:off x="1376848" y="158287"/>
            <a:ext cx="10160892" cy="707886"/>
          </a:xfrm>
          <a:prstGeom prst="rect">
            <a:avLst/>
          </a:prstGeom>
          <a:noFill/>
        </p:spPr>
        <p:txBody>
          <a:bodyPr wrap="square" rtlCol="0">
            <a:spAutoFit/>
          </a:bodyPr>
          <a:lstStyle/>
          <a:p>
            <a:r>
              <a:rPr lang="en-IN" sz="4000" b="0" i="0" dirty="0">
                <a:effectLst/>
                <a:latin typeface="Nunito Sans" pitchFamily="2" charset="0"/>
              </a:rPr>
              <a:t>Combination</a:t>
            </a:r>
            <a:endParaRPr lang="en-IN" sz="4000" dirty="0">
              <a:latin typeface="Nunito Sans" pitchFamily="2" charset="0"/>
            </a:endParaRPr>
          </a:p>
        </p:txBody>
      </p:sp>
      <p:sp>
        <p:nvSpPr>
          <p:cNvPr id="10" name="Rectangle 9"/>
          <p:cNvSpPr/>
          <p:nvPr/>
        </p:nvSpPr>
        <p:spPr>
          <a:xfrm>
            <a:off x="819017" y="10051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
        <p:nvSpPr>
          <p:cNvPr id="4" name="Content Placeholder 2">
            <a:extLst>
              <a:ext uri="{FF2B5EF4-FFF2-40B4-BE49-F238E27FC236}">
                <a16:creationId xmlns:a16="http://schemas.microsoft.com/office/drawing/2014/main" id="{0C02BB67-28EC-AF0C-CFEA-266948FE1CA9}"/>
              </a:ext>
            </a:extLst>
          </p:cNvPr>
          <p:cNvSpPr txBox="1">
            <a:spLocks/>
          </p:cNvSpPr>
          <p:nvPr/>
        </p:nvSpPr>
        <p:spPr>
          <a:xfrm>
            <a:off x="383147" y="1285029"/>
            <a:ext cx="11655000" cy="23505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Permutation</a:t>
            </a:r>
            <a:r>
              <a:rPr lang="en-US" sz="2000" dirty="0"/>
              <a:t> and </a:t>
            </a:r>
            <a:r>
              <a:rPr lang="en-US" sz="2000" b="1" dirty="0"/>
              <a:t>Combination</a:t>
            </a:r>
            <a:r>
              <a:rPr lang="en-US" sz="2000" dirty="0"/>
              <a:t> are two important concepts. </a:t>
            </a:r>
          </a:p>
          <a:p>
            <a:r>
              <a:rPr lang="en-US" sz="2000" b="1" dirty="0"/>
              <a:t>Permutation</a:t>
            </a:r>
            <a:r>
              <a:rPr lang="en-US" sz="2000" dirty="0"/>
              <a:t> is the different arrangements of the set elements. The arrangements can be made by taking one element at a time, some element at a time and all elements at a time. </a:t>
            </a:r>
          </a:p>
          <a:p>
            <a:r>
              <a:rPr lang="en-US" sz="2000" b="1" dirty="0"/>
              <a:t>Combination</a:t>
            </a:r>
            <a:r>
              <a:rPr lang="en-US" sz="2000" dirty="0"/>
              <a:t> is the different selections of the set of elements taken one by one, or some, or all at a time. In Java, the definition of </a:t>
            </a:r>
            <a:r>
              <a:rPr lang="en-US" sz="2000" b="1" dirty="0"/>
              <a:t>Permutation</a:t>
            </a:r>
            <a:r>
              <a:rPr lang="en-US" sz="2000" dirty="0"/>
              <a:t> and </a:t>
            </a:r>
            <a:r>
              <a:rPr lang="en-US" sz="2000" b="1" dirty="0"/>
              <a:t>Combination</a:t>
            </a:r>
            <a:r>
              <a:rPr lang="en-US" sz="2000" dirty="0"/>
              <a:t> is the same.</a:t>
            </a:r>
            <a:endParaRPr lang="en-SG" sz="2000" dirty="0"/>
          </a:p>
        </p:txBody>
      </p:sp>
      <p:pic>
        <p:nvPicPr>
          <p:cNvPr id="5" name="Picture 2" descr="Permutation and Combination in Java">
            <a:extLst>
              <a:ext uri="{FF2B5EF4-FFF2-40B4-BE49-F238E27FC236}">
                <a16:creationId xmlns:a16="http://schemas.microsoft.com/office/drawing/2014/main" id="{E6C0C0F0-1D53-2248-335A-4B34492762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4462" y="3555494"/>
            <a:ext cx="6477000" cy="21812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2ACBB8E-4591-B1AE-C1D1-068B760615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7393" y="6202800"/>
            <a:ext cx="2358000" cy="298969"/>
          </a:xfrm>
          <a:prstGeom prst="rect">
            <a:avLst/>
          </a:prstGeom>
        </p:spPr>
      </p:pic>
    </p:spTree>
    <p:extLst>
      <p:ext uri="{BB962C8B-B14F-4D97-AF65-F5344CB8AC3E}">
        <p14:creationId xmlns:p14="http://schemas.microsoft.com/office/powerpoint/2010/main" val="71124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a:extLst>
              <a:ext uri="{FF2B5EF4-FFF2-40B4-BE49-F238E27FC236}">
                <a16:creationId xmlns:a16="http://schemas.microsoft.com/office/drawing/2014/main" id="{4DA4F421-6B6D-68DE-F4D0-72AC69358E49}"/>
              </a:ext>
            </a:extLst>
          </p:cNvPr>
          <p:cNvSpPr txBox="1">
            <a:spLocks/>
          </p:cNvSpPr>
          <p:nvPr/>
        </p:nvSpPr>
        <p:spPr>
          <a:xfrm>
            <a:off x="375634" y="354359"/>
            <a:ext cx="11440732" cy="28653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t>Combination is </a:t>
            </a:r>
            <a:r>
              <a:rPr lang="en-US" sz="2000" b="1" dirty="0"/>
              <a:t>the different selections of the set of elements taken one by one, or some, or all at a time</a:t>
            </a:r>
            <a:r>
              <a:rPr lang="en-US" sz="2000" dirty="0"/>
              <a:t>. </a:t>
            </a:r>
          </a:p>
          <a:p>
            <a:pPr algn="just"/>
            <a:r>
              <a:rPr lang="en-US" sz="2000" dirty="0"/>
              <a:t>In Java, the definition of Permutation and Combination is the same.</a:t>
            </a:r>
          </a:p>
          <a:p>
            <a:pPr algn="just"/>
            <a:r>
              <a:rPr lang="en-US" sz="2000" dirty="0"/>
              <a:t>For example, if we have a set having only two elements, X and Y.</a:t>
            </a:r>
          </a:p>
          <a:p>
            <a:r>
              <a:rPr lang="en-US" sz="2000" dirty="0"/>
              <a:t>Combination value is very easy in Java but to get all the combination of array, list, and set elements is more difficult than getting permutations. For getting the combination value programmatically in Java, we use the following formula:</a:t>
            </a:r>
          </a:p>
          <a:p>
            <a:pPr marL="342900" lvl="1" indent="0">
              <a:buFont typeface="Arial" panose="020B0604020202020204" pitchFamily="34" charset="0"/>
              <a:buNone/>
            </a:pPr>
            <a:r>
              <a:rPr lang="en-SG" sz="2000" dirty="0"/>
              <a:t>	</a:t>
            </a:r>
            <a:r>
              <a:rPr lang="en-SG" sz="2000" b="1" dirty="0"/>
              <a:t>Combination = fact(n) / (fact(r) * fact(n-r));</a:t>
            </a:r>
          </a:p>
          <a:p>
            <a:pPr algn="just"/>
            <a:endParaRPr lang="en-SG" sz="2000" dirty="0"/>
          </a:p>
        </p:txBody>
      </p:sp>
      <p:pic>
        <p:nvPicPr>
          <p:cNvPr id="4" name="Picture 3">
            <a:extLst>
              <a:ext uri="{FF2B5EF4-FFF2-40B4-BE49-F238E27FC236}">
                <a16:creationId xmlns:a16="http://schemas.microsoft.com/office/drawing/2014/main" id="{17B726B9-4925-64F6-4F70-59A1CC686B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393" y="6215679"/>
            <a:ext cx="2358000" cy="298969"/>
          </a:xfrm>
          <a:prstGeom prst="rect">
            <a:avLst/>
          </a:prstGeom>
        </p:spPr>
      </p:pic>
    </p:spTree>
    <p:extLst>
      <p:ext uri="{BB962C8B-B14F-4D97-AF65-F5344CB8AC3E}">
        <p14:creationId xmlns:p14="http://schemas.microsoft.com/office/powerpoint/2010/main" val="3434674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ermutation and Combination in Java">
            <a:extLst>
              <a:ext uri="{FF2B5EF4-FFF2-40B4-BE49-F238E27FC236}">
                <a16:creationId xmlns:a16="http://schemas.microsoft.com/office/drawing/2014/main" id="{3FACF064-1553-B752-EA4B-E7A3FF2D2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608" y="495835"/>
            <a:ext cx="10269828" cy="53163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10F97E4-AF15-0379-5EDD-3005A89BCC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7393" y="6202800"/>
            <a:ext cx="2358000" cy="298969"/>
          </a:xfrm>
          <a:prstGeom prst="rect">
            <a:avLst/>
          </a:prstGeom>
        </p:spPr>
      </p:pic>
    </p:spTree>
    <p:extLst>
      <p:ext uri="{BB962C8B-B14F-4D97-AF65-F5344CB8AC3E}">
        <p14:creationId xmlns:p14="http://schemas.microsoft.com/office/powerpoint/2010/main" val="3361036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ADB6BBE-5C4E-5585-2227-D2F220EA0935}"/>
              </a:ext>
            </a:extLst>
          </p:cNvPr>
          <p:cNvSpPr txBox="1">
            <a:spLocks/>
          </p:cNvSpPr>
          <p:nvPr/>
        </p:nvSpPr>
        <p:spPr>
          <a:xfrm>
            <a:off x="343436" y="259724"/>
            <a:ext cx="5752564" cy="630850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t>import</a:t>
            </a:r>
            <a:r>
              <a:rPr lang="en-SG" sz="2000" dirty="0"/>
              <a:t> </a:t>
            </a:r>
            <a:r>
              <a:rPr lang="en-SG" sz="2000" dirty="0" err="1"/>
              <a:t>java.util</a:t>
            </a:r>
            <a:r>
              <a:rPr lang="en-SG" sz="2000" dirty="0"/>
              <a:t>.*;   </a:t>
            </a:r>
          </a:p>
          <a:p>
            <a:pPr marL="0" indent="0">
              <a:buFont typeface="Arial" panose="020B0604020202020204" pitchFamily="34" charset="0"/>
              <a:buNone/>
            </a:pPr>
            <a:r>
              <a:rPr lang="en-SG" sz="2000" b="1" dirty="0"/>
              <a:t>public</a:t>
            </a:r>
            <a:r>
              <a:rPr lang="en-SG" sz="2000" dirty="0"/>
              <a:t> </a:t>
            </a:r>
            <a:r>
              <a:rPr lang="en-SG" sz="2000" b="1" dirty="0"/>
              <a:t>class</a:t>
            </a:r>
            <a:r>
              <a:rPr lang="en-SG" sz="2000" dirty="0"/>
              <a:t> </a:t>
            </a:r>
            <a:r>
              <a:rPr lang="en-SG" sz="2000" dirty="0" err="1"/>
              <a:t>CombinationExample</a:t>
            </a:r>
            <a:r>
              <a:rPr lang="en-SG" sz="2000" dirty="0"/>
              <a:t> {  </a:t>
            </a:r>
          </a:p>
          <a:p>
            <a:pPr marL="0" indent="0">
              <a:buFont typeface="Arial" panose="020B0604020202020204" pitchFamily="34" charset="0"/>
              <a:buNone/>
            </a:pPr>
            <a:r>
              <a:rPr lang="en-SG" sz="2000" dirty="0"/>
              <a:t>   </a:t>
            </a:r>
            <a:r>
              <a:rPr lang="en-SG" sz="2000" b="1" dirty="0"/>
              <a:t>static</a:t>
            </a:r>
            <a:r>
              <a:rPr lang="en-SG" sz="2000" dirty="0"/>
              <a:t> </a:t>
            </a:r>
            <a:r>
              <a:rPr lang="en-SG" sz="2000" b="1" dirty="0"/>
              <a:t>int</a:t>
            </a:r>
            <a:r>
              <a:rPr lang="en-SG" sz="2000" dirty="0"/>
              <a:t> fact(</a:t>
            </a:r>
            <a:r>
              <a:rPr lang="en-SG" sz="2000" b="1" dirty="0"/>
              <a:t>int</a:t>
            </a:r>
            <a:r>
              <a:rPr lang="en-SG" sz="2000" dirty="0"/>
              <a:t> number) {  </a:t>
            </a:r>
          </a:p>
          <a:p>
            <a:pPr marL="0" indent="0">
              <a:buFont typeface="Arial" panose="020B0604020202020204" pitchFamily="34" charset="0"/>
              <a:buNone/>
            </a:pPr>
            <a:r>
              <a:rPr lang="en-SG" sz="2000" dirty="0"/>
              <a:t>      </a:t>
            </a:r>
            <a:r>
              <a:rPr lang="en-SG" sz="2000" b="1" dirty="0"/>
              <a:t>int</a:t>
            </a:r>
            <a:r>
              <a:rPr lang="en-SG" sz="2000" dirty="0"/>
              <a:t> f = 1;  </a:t>
            </a:r>
          </a:p>
          <a:p>
            <a:pPr marL="0" indent="0">
              <a:buFont typeface="Arial" panose="020B0604020202020204" pitchFamily="34" charset="0"/>
              <a:buNone/>
            </a:pPr>
            <a:r>
              <a:rPr lang="en-SG" sz="2000" dirty="0"/>
              <a:t>      </a:t>
            </a:r>
            <a:r>
              <a:rPr lang="en-SG" sz="2000" b="1" dirty="0"/>
              <a:t>int</a:t>
            </a:r>
            <a:r>
              <a:rPr lang="en-SG" sz="2000" dirty="0"/>
              <a:t> j = 1;  </a:t>
            </a:r>
          </a:p>
          <a:p>
            <a:pPr marL="0" indent="0">
              <a:buFont typeface="Arial" panose="020B0604020202020204" pitchFamily="34" charset="0"/>
              <a:buNone/>
            </a:pPr>
            <a:r>
              <a:rPr lang="en-SG" sz="2000" dirty="0"/>
              <a:t>      </a:t>
            </a:r>
            <a:r>
              <a:rPr lang="en-SG" sz="2000" b="1" dirty="0"/>
              <a:t>while</a:t>
            </a:r>
            <a:r>
              <a:rPr lang="en-SG" sz="2000" dirty="0"/>
              <a:t>(j &lt;= number) {  </a:t>
            </a:r>
          </a:p>
          <a:p>
            <a:pPr marL="0" indent="0">
              <a:buFont typeface="Arial" panose="020B0604020202020204" pitchFamily="34" charset="0"/>
              <a:buNone/>
            </a:pPr>
            <a:r>
              <a:rPr lang="en-SG" sz="2000" dirty="0"/>
              <a:t>         f = f * j;  </a:t>
            </a:r>
          </a:p>
          <a:p>
            <a:pPr marL="0" indent="0">
              <a:buFont typeface="Arial" panose="020B0604020202020204" pitchFamily="34" charset="0"/>
              <a:buNone/>
            </a:pPr>
            <a:r>
              <a:rPr lang="en-SG" sz="2000" dirty="0"/>
              <a:t>         </a:t>
            </a:r>
            <a:r>
              <a:rPr lang="en-SG" sz="2000" dirty="0" err="1"/>
              <a:t>j++</a:t>
            </a:r>
            <a:r>
              <a:rPr lang="en-SG" sz="2000" dirty="0"/>
              <a:t>;  </a:t>
            </a:r>
          </a:p>
          <a:p>
            <a:pPr marL="0" indent="0">
              <a:buFont typeface="Arial" panose="020B0604020202020204" pitchFamily="34" charset="0"/>
              <a:buNone/>
            </a:pPr>
            <a:r>
              <a:rPr lang="en-SG" sz="2000" dirty="0"/>
              <a:t>      }  </a:t>
            </a:r>
          </a:p>
          <a:p>
            <a:pPr marL="0" indent="0">
              <a:buFont typeface="Arial" panose="020B0604020202020204" pitchFamily="34" charset="0"/>
              <a:buNone/>
            </a:pPr>
            <a:r>
              <a:rPr lang="en-SG" sz="2000" dirty="0"/>
              <a:t>      </a:t>
            </a:r>
            <a:r>
              <a:rPr lang="en-SG" sz="2000" b="1" dirty="0"/>
              <a:t>return</a:t>
            </a:r>
            <a:r>
              <a:rPr lang="en-SG" sz="2000" dirty="0"/>
              <a:t> f;  </a:t>
            </a:r>
          </a:p>
          <a:p>
            <a:pPr marL="0" indent="0">
              <a:buFont typeface="Arial" panose="020B0604020202020204" pitchFamily="34" charset="0"/>
              <a:buNone/>
            </a:pPr>
            <a:r>
              <a:rPr lang="en-SG" sz="2000" dirty="0"/>
              <a:t>   }  </a:t>
            </a:r>
          </a:p>
          <a:p>
            <a:pPr marL="0" indent="0">
              <a:buFont typeface="Arial" panose="020B0604020202020204" pitchFamily="34" charset="0"/>
              <a:buNone/>
            </a:pPr>
            <a:r>
              <a:rPr lang="en-SG" sz="2000" b="1" dirty="0"/>
              <a:t>public</a:t>
            </a:r>
            <a:r>
              <a:rPr lang="en-SG" sz="2000" dirty="0"/>
              <a:t> </a:t>
            </a:r>
            <a:r>
              <a:rPr lang="en-SG" sz="2000" b="1" dirty="0"/>
              <a:t>static</a:t>
            </a:r>
            <a:r>
              <a:rPr lang="en-SG" sz="2000" dirty="0"/>
              <a:t> </a:t>
            </a:r>
            <a:r>
              <a:rPr lang="en-SG" sz="2000" b="1" dirty="0"/>
              <a:t>void</a:t>
            </a:r>
            <a:r>
              <a:rPr lang="en-SG" sz="2000" dirty="0"/>
              <a:t> main(String </a:t>
            </a:r>
            <a:r>
              <a:rPr lang="en-SG" sz="2000" dirty="0" err="1"/>
              <a:t>args</a:t>
            </a:r>
            <a:r>
              <a:rPr lang="en-SG" sz="2000" dirty="0"/>
              <a:t>[]) {  </a:t>
            </a:r>
          </a:p>
          <a:p>
            <a:pPr marL="0" indent="0">
              <a:buFont typeface="Arial" panose="020B0604020202020204" pitchFamily="34" charset="0"/>
              <a:buNone/>
            </a:pPr>
            <a:r>
              <a:rPr lang="en-SG" sz="2000" dirty="0"/>
              <a:t>         </a:t>
            </a:r>
          </a:p>
          <a:p>
            <a:pPr marL="0" indent="0">
              <a:buFont typeface="Arial" panose="020B0604020202020204" pitchFamily="34" charset="0"/>
              <a:buNone/>
            </a:pPr>
            <a:r>
              <a:rPr lang="en-SG" sz="2000" dirty="0"/>
              <a:t>      List&lt;Integer&gt; numbers = </a:t>
            </a:r>
            <a:r>
              <a:rPr lang="en-SG" sz="2000" b="1" dirty="0"/>
              <a:t>new</a:t>
            </a:r>
            <a:r>
              <a:rPr lang="en-SG" sz="2000" dirty="0"/>
              <a:t> </a:t>
            </a:r>
            <a:r>
              <a:rPr lang="en-SG" sz="2000" dirty="0" err="1"/>
              <a:t>ArrayList</a:t>
            </a:r>
            <a:r>
              <a:rPr lang="en-SG" sz="2000" dirty="0"/>
              <a:t>&lt;Integer&gt;();  </a:t>
            </a:r>
          </a:p>
        </p:txBody>
      </p:sp>
      <p:sp>
        <p:nvSpPr>
          <p:cNvPr id="3" name="Content Placeholder 2">
            <a:extLst>
              <a:ext uri="{FF2B5EF4-FFF2-40B4-BE49-F238E27FC236}">
                <a16:creationId xmlns:a16="http://schemas.microsoft.com/office/drawing/2014/main" id="{8A5C4F84-E81A-1AC9-5D27-AF785F9A1261}"/>
              </a:ext>
            </a:extLst>
          </p:cNvPr>
          <p:cNvSpPr txBox="1">
            <a:spLocks/>
          </p:cNvSpPr>
          <p:nvPr/>
        </p:nvSpPr>
        <p:spPr bwMode="auto">
          <a:xfrm>
            <a:off x="6737797" y="700826"/>
            <a:ext cx="43815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lnSpc>
                <a:spcPct val="150000"/>
              </a:lnSpc>
              <a:spcBef>
                <a:spcPts val="0"/>
              </a:spcBef>
              <a:spcAft>
                <a:spcPct val="0"/>
              </a:spcAft>
              <a:buSzPct val="130000"/>
              <a:buFont typeface="Arial" pitchFamily="34" charset="0"/>
              <a:buChar char="•"/>
              <a:defRPr sz="2000" kern="1200">
                <a:solidFill>
                  <a:schemeClr val="tx1"/>
                </a:solidFill>
                <a:latin typeface="Georgia" pitchFamily="18" charset="0"/>
                <a:ea typeface="+mn-ea"/>
                <a:cs typeface="+mn-cs"/>
              </a:defRPr>
            </a:lvl1pPr>
            <a:lvl2pPr marL="571500" indent="-228600" algn="l" rtl="0" eaLnBrk="1" fontAlgn="base" hangingPunct="1">
              <a:lnSpc>
                <a:spcPct val="150000"/>
              </a:lnSpc>
              <a:spcBef>
                <a:spcPts val="0"/>
              </a:spcBef>
              <a:spcAft>
                <a:spcPct val="0"/>
              </a:spcAft>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SG" sz="1800" dirty="0" err="1"/>
              <a:t>numbers.add</a:t>
            </a:r>
            <a:r>
              <a:rPr lang="en-SG" sz="1800" dirty="0"/>
              <a:t>(9);  </a:t>
            </a:r>
          </a:p>
          <a:p>
            <a:pPr marL="0" indent="0">
              <a:buNone/>
            </a:pPr>
            <a:r>
              <a:rPr lang="en-SG" sz="1800" dirty="0"/>
              <a:t>      </a:t>
            </a:r>
            <a:r>
              <a:rPr lang="en-SG" sz="1800" dirty="0" err="1"/>
              <a:t>numbers.add</a:t>
            </a:r>
            <a:r>
              <a:rPr lang="en-SG" sz="1800" dirty="0"/>
              <a:t>(12);  </a:t>
            </a:r>
          </a:p>
          <a:p>
            <a:pPr marL="0" indent="0">
              <a:buNone/>
            </a:pPr>
            <a:r>
              <a:rPr lang="en-SG" sz="1800" dirty="0"/>
              <a:t>      </a:t>
            </a:r>
            <a:r>
              <a:rPr lang="en-SG" sz="1800" dirty="0" err="1"/>
              <a:t>numbers.add</a:t>
            </a:r>
            <a:r>
              <a:rPr lang="en-SG" sz="1800" dirty="0"/>
              <a:t>(19);  </a:t>
            </a:r>
          </a:p>
          <a:p>
            <a:pPr marL="0" indent="0">
              <a:buNone/>
            </a:pPr>
            <a:r>
              <a:rPr lang="en-SG" sz="1800" dirty="0"/>
              <a:t>      </a:t>
            </a:r>
            <a:r>
              <a:rPr lang="en-SG" sz="1800" dirty="0" err="1"/>
              <a:t>numbers.add</a:t>
            </a:r>
            <a:r>
              <a:rPr lang="en-SG" sz="1800" dirty="0"/>
              <a:t>(61);  </a:t>
            </a:r>
          </a:p>
          <a:p>
            <a:pPr marL="0" indent="0">
              <a:buNone/>
            </a:pPr>
            <a:r>
              <a:rPr lang="en-SG" sz="1800" dirty="0"/>
              <a:t>      </a:t>
            </a:r>
            <a:r>
              <a:rPr lang="en-SG" sz="1800" dirty="0" err="1"/>
              <a:t>numbers.add</a:t>
            </a:r>
            <a:r>
              <a:rPr lang="en-SG" sz="1800" dirty="0"/>
              <a:t>(19);          </a:t>
            </a:r>
          </a:p>
          <a:p>
            <a:pPr marL="0" indent="0">
              <a:buNone/>
            </a:pPr>
            <a:r>
              <a:rPr lang="en-SG" sz="1800" dirty="0"/>
              <a:t>      </a:t>
            </a:r>
            <a:r>
              <a:rPr lang="en-SG" sz="1800" b="1" dirty="0" err="1"/>
              <a:t>int</a:t>
            </a:r>
            <a:r>
              <a:rPr lang="en-SG" sz="1800" dirty="0"/>
              <a:t> n = </a:t>
            </a:r>
            <a:r>
              <a:rPr lang="en-SG" sz="1800" dirty="0" err="1"/>
              <a:t>numbers.size</a:t>
            </a:r>
            <a:r>
              <a:rPr lang="en-SG" sz="1800" dirty="0"/>
              <a:t>();  </a:t>
            </a:r>
          </a:p>
          <a:p>
            <a:pPr marL="0" indent="0">
              <a:buNone/>
            </a:pPr>
            <a:r>
              <a:rPr lang="en-SG" sz="1800" dirty="0"/>
              <a:t>      </a:t>
            </a:r>
            <a:r>
              <a:rPr lang="en-SG" sz="1800" b="1" dirty="0" err="1"/>
              <a:t>int</a:t>
            </a:r>
            <a:r>
              <a:rPr lang="en-SG" sz="1800" dirty="0"/>
              <a:t> r = 2;  </a:t>
            </a:r>
            <a:r>
              <a:rPr lang="en-SG" sz="1800" b="1" dirty="0" err="1"/>
              <a:t>int</a:t>
            </a:r>
            <a:r>
              <a:rPr lang="en-SG" sz="1800" dirty="0"/>
              <a:t> result;  </a:t>
            </a:r>
          </a:p>
          <a:p>
            <a:pPr marL="0" indent="0">
              <a:buNone/>
            </a:pPr>
            <a:r>
              <a:rPr lang="en-SG" sz="1800" dirty="0"/>
              <a:t>       result = fact(n) / (fact(r) * fact(n-r));  </a:t>
            </a:r>
          </a:p>
          <a:p>
            <a:pPr marL="0" indent="0">
              <a:buNone/>
            </a:pPr>
            <a:r>
              <a:rPr lang="en-SG" sz="1800" dirty="0"/>
              <a:t>      </a:t>
            </a:r>
            <a:r>
              <a:rPr lang="en-SG" sz="1800" dirty="0" err="1"/>
              <a:t>System.out.println</a:t>
            </a:r>
            <a:r>
              <a:rPr lang="en-SG" sz="1800" dirty="0"/>
              <a:t>("The combination value for the numbers list is: " + result);  </a:t>
            </a:r>
          </a:p>
          <a:p>
            <a:pPr marL="0" indent="0">
              <a:buNone/>
            </a:pPr>
            <a:r>
              <a:rPr lang="en-SG" sz="1800" dirty="0"/>
              <a:t>   }  </a:t>
            </a:r>
          </a:p>
          <a:p>
            <a:pPr marL="0" indent="0">
              <a:buNone/>
            </a:pPr>
            <a:r>
              <a:rPr lang="en-SG" sz="1800" dirty="0"/>
              <a:t>}  </a:t>
            </a:r>
          </a:p>
        </p:txBody>
      </p:sp>
      <p:pic>
        <p:nvPicPr>
          <p:cNvPr id="4" name="Picture 3">
            <a:extLst>
              <a:ext uri="{FF2B5EF4-FFF2-40B4-BE49-F238E27FC236}">
                <a16:creationId xmlns:a16="http://schemas.microsoft.com/office/drawing/2014/main" id="{7A79651E-5879-A4C6-499B-3258676D45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393" y="6202800"/>
            <a:ext cx="2358000" cy="298969"/>
          </a:xfrm>
          <a:prstGeom prst="rect">
            <a:avLst/>
          </a:prstGeom>
        </p:spPr>
      </p:pic>
    </p:spTree>
    <p:extLst>
      <p:ext uri="{BB962C8B-B14F-4D97-AF65-F5344CB8AC3E}">
        <p14:creationId xmlns:p14="http://schemas.microsoft.com/office/powerpoint/2010/main" val="2768483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ermutation and Combination in Java">
            <a:extLst>
              <a:ext uri="{FF2B5EF4-FFF2-40B4-BE49-F238E27FC236}">
                <a16:creationId xmlns:a16="http://schemas.microsoft.com/office/drawing/2014/main" id="{DDCBCD5D-03CB-12B0-8228-D60507F126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931" r="4286"/>
          <a:stretch/>
        </p:blipFill>
        <p:spPr bwMode="auto">
          <a:xfrm>
            <a:off x="1036166" y="360608"/>
            <a:ext cx="9877887" cy="419851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C4E0BB0-2E52-98CA-1099-8B7DC86FBC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7393" y="6202800"/>
            <a:ext cx="2358000" cy="298969"/>
          </a:xfrm>
          <a:prstGeom prst="rect">
            <a:avLst/>
          </a:prstGeom>
        </p:spPr>
      </p:pic>
    </p:spTree>
    <p:extLst>
      <p:ext uri="{BB962C8B-B14F-4D97-AF65-F5344CB8AC3E}">
        <p14:creationId xmlns:p14="http://schemas.microsoft.com/office/powerpoint/2010/main" val="2716949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876595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379</Words>
  <Application>Microsoft Office PowerPoint</Application>
  <PresentationFormat>Widescreen</PresentationFormat>
  <Paragraphs>40</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Georgia</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AQEEL Official</dc:creator>
  <cp:lastModifiedBy>AQEEL Official</cp:lastModifiedBy>
  <cp:revision>9</cp:revision>
  <dcterms:created xsi:type="dcterms:W3CDTF">2023-05-10T08:47:54Z</dcterms:created>
  <dcterms:modified xsi:type="dcterms:W3CDTF">2023-07-06T12:49:42Z</dcterms:modified>
</cp:coreProperties>
</file>