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2" r:id="rId2"/>
    <p:sldId id="370" r:id="rId3"/>
    <p:sldId id="373" r:id="rId4"/>
    <p:sldId id="374" r:id="rId5"/>
    <p:sldId id="375" r:id="rId6"/>
    <p:sldId id="376" r:id="rId7"/>
    <p:sldId id="3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18975-8934-4771-AF08-1A257C48F7AD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90C0-AD91-46EA-AB00-F0B210DDC1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4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BE20-E304-E50A-7275-9B01BAECD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9444-676A-85DF-7A91-F6BEF15B6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B06-D95C-AB7F-CF76-270EF5C5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1846-10FF-4F59-F5E0-C31A33F0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CEAE-5742-4805-773B-021C035A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7B9-005B-FDC3-30CB-4B54D889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8D0BD-8D2B-AA5C-A832-B1E68B5BD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9FAF-0B90-F71E-F23A-3A1AA53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EE51-6EE1-8312-BEAE-AFBAA57D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E164F-47C3-338D-19E0-11D18DE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BE76E-2FC7-4A85-22B4-C391C2AD5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806D-6F3F-8BAD-BF7F-D4F4BE508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1D3EF-94CA-3240-AA7B-0A2C6BAA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526B-E17D-AFA6-CFF8-B94B636B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9A78-51EC-FE83-830B-1A757D6D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80D-56FF-713E-670A-F21B1D1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B131-964C-3487-E68A-8ED0DC58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7D71-B3DE-D2E5-9895-C9D41976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2AFE-A030-C017-4276-ED0AAC8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4221-AE41-6678-28C4-B63665E8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DC6-B209-DD07-7B12-9C7A054F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3BC2-6F1F-8B7F-04E8-CB6246E1A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5F47-C9C0-2C65-CE72-B23A863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5A94-E8BF-E3C8-AD35-9D8CA4B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25D7B-7CEB-5DD7-3AE9-0454B672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3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B110-F0C6-578F-F6A7-D25AA9C0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5983-7F9E-88CE-01D0-FF7F8E08D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CB06B-0F59-0656-EB47-520B3EA7D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B2A57-B0C4-82FC-6F4B-C238D103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99E5A-FEFC-7626-FEE3-6132CD1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DB9C8-BC0C-E43A-4607-246D8BF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63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AC79-B4C7-F37F-0A99-78F594A2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0269-90A4-D338-E83C-80486F34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FF09-3603-86B9-954C-1D3F3EF73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B4772-8927-354C-AFED-9225A2D5F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7135-DCE7-CA77-55E8-85F3B6634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3673D-15D9-7B60-DFDE-BF61CE9D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9FDF8-6F00-489A-7F1A-F82F802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07201-A92F-E4A4-A8E5-A4459E96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0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285B-AEDD-16CC-3F0C-163FB691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8E675-3EC7-7719-03C7-44938B52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7690-159E-483A-B5A0-6E12A3C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6C8A-EFEA-78CB-E338-F764EF55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3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C02A-457C-B0D0-DD11-922661C8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F1B-0BB9-83DF-FF93-191602C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8B2D-F23C-56A4-7FBD-0A04A6C7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2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4ECD-56C4-3ACB-B30A-011AC809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8B0-9BCC-D2C9-82BC-8FF0ED455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2100-93AD-68D7-FCEC-AB258CA4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55F9-1073-292E-95F5-ED67A056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44895-DFED-0CA3-B36B-92E703D7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61F7-CFA6-2C8D-D05E-561A565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F179-310C-6296-07EC-6C247F4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F213-0316-C3EC-0A1E-5893EA92E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8C5E-B00C-E685-2985-A9F74CE0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66ED1-76D3-088F-2A34-6FBEEF5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7BC5-ECE8-4003-34E4-26E1D19E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C35B7-E9C7-385D-F30C-04983CF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2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6DB4D-267D-1093-A22E-D4E4AD73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D6DD-49E5-F599-C167-DA418F8E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1FA9-8651-275A-409F-7B9461A64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37057-8EEF-4970-971A-E729ECFB4DF5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23140-C379-5B04-7A36-DCAC53167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2A7A-ED9E-DC47-404D-FB9BDEFAD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E892-4C8C-4DC1-A25A-C0D175D88D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269545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4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14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9017" y="100514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7689C3-C890-075E-E42B-A55FF3FDC4B1}"/>
              </a:ext>
            </a:extLst>
          </p:cNvPr>
          <p:cNvSpPr txBox="1">
            <a:spLocks/>
          </p:cNvSpPr>
          <p:nvPr/>
        </p:nvSpPr>
        <p:spPr>
          <a:xfrm>
            <a:off x="1613869" y="356231"/>
            <a:ext cx="8229600" cy="605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Nunito Sans" pitchFamily="2" charset="0"/>
                <a:cs typeface="Times New Roman" panose="02020603050405020304" pitchFamily="18" charset="0"/>
              </a:rPr>
              <a:t>Maze Solving</a:t>
            </a:r>
            <a:endParaRPr lang="en-SG" sz="4000" dirty="0">
              <a:latin typeface="Nunito Sans" pitchFamily="2" charset="0"/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96E2F176-9B7C-D0EF-931E-BC36F1965952}"/>
              </a:ext>
            </a:extLst>
          </p:cNvPr>
          <p:cNvSpPr txBox="1">
            <a:spLocks/>
          </p:cNvSpPr>
          <p:nvPr/>
        </p:nvSpPr>
        <p:spPr>
          <a:xfrm>
            <a:off x="726046" y="1475506"/>
            <a:ext cx="10739907" cy="42813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Introduction</a:t>
            </a:r>
            <a:r>
              <a:rPr lang="en-US" b="1" dirty="0"/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Consider the maze to be a black and white image, with black pixels representing walls, and white pixels representing a path. Two white pixels are special, one being the entry to the maze and another exit.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Given such a maze, we want to find a path from entry to the exit.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+mj-lt"/>
              </a:rPr>
              <a:t>Modelling the Maze</a:t>
            </a:r>
          </a:p>
          <a:p>
            <a:r>
              <a:rPr lang="en-US" sz="1800" dirty="0">
                <a:solidFill>
                  <a:srgbClr val="000000"/>
                </a:solidFill>
              </a:rPr>
              <a:t>0 -&gt; Road</a:t>
            </a:r>
          </a:p>
          <a:p>
            <a:r>
              <a:rPr lang="en-US" sz="1800" dirty="0">
                <a:solidFill>
                  <a:srgbClr val="000000"/>
                </a:solidFill>
              </a:rPr>
              <a:t>1 -&gt; Wall</a:t>
            </a:r>
          </a:p>
          <a:p>
            <a:r>
              <a:rPr lang="en-US" sz="1800" dirty="0">
                <a:solidFill>
                  <a:srgbClr val="000000"/>
                </a:solidFill>
              </a:rPr>
              <a:t>2 -&gt; Maze entry</a:t>
            </a:r>
          </a:p>
          <a:p>
            <a:r>
              <a:rPr lang="en-US" sz="1800" dirty="0">
                <a:solidFill>
                  <a:srgbClr val="000000"/>
                </a:solidFill>
              </a:rPr>
              <a:t>3 -&gt; Maze exit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4 -&gt; Cell part of the path from entry to exit</a:t>
            </a:r>
          </a:p>
          <a:p>
            <a:endParaRPr lang="en-US" sz="2000" b="1" dirty="0">
              <a:solidFill>
                <a:srgbClr val="000000"/>
              </a:solidFill>
              <a:latin typeface="+mj-lt"/>
            </a:endParaRPr>
          </a:p>
          <a:p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CB73F6F-1C5C-AE0F-FA41-C2FC4B5E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684" y="646091"/>
            <a:ext cx="3505200" cy="39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8E4E09B-6986-74B9-5673-497E5FF9C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340" y="646091"/>
            <a:ext cx="7525555" cy="4700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/>
              <a:t>Gray blocks are dead ends (value = 0).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>
                <a:solidFill>
                  <a:srgbClr val="273239"/>
                </a:solidFill>
                <a:latin typeface="urw-din"/>
              </a:rPr>
              <a:t> </a:t>
            </a:r>
            <a:r>
              <a:rPr lang="en-US" sz="2000">
                <a:solidFill>
                  <a:srgbClr val="273239"/>
                </a:solidFill>
              </a:rPr>
              <a:t>binary matrix representation of the above maze</a:t>
            </a:r>
            <a:r>
              <a:rPr lang="en-US" sz="1800">
                <a:solidFill>
                  <a:srgbClr val="273239"/>
                </a:solidFill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>
              <a:solidFill>
                <a:srgbClr val="273239"/>
              </a:solidFill>
              <a:latin typeface="urw-din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solidFill>
                  <a:srgbClr val="273239"/>
                </a:solidFill>
                <a:latin typeface="Consolas" panose="020B0609020204030204" pitchFamily="49" charset="0"/>
              </a:rPr>
              <a:t>{ 1, 0, 0, 0}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solidFill>
                  <a:srgbClr val="273239"/>
                </a:solidFill>
                <a:latin typeface="Consolas" panose="020B0609020204030204" pitchFamily="49" charset="0"/>
              </a:rPr>
              <a:t>{1, 1, 0, 1}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solidFill>
                  <a:srgbClr val="273239"/>
                </a:solidFill>
                <a:latin typeface="Consolas" panose="020B0609020204030204" pitchFamily="49" charset="0"/>
              </a:rPr>
              <a:t>{0, 1, 0, 0}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400">
                <a:solidFill>
                  <a:srgbClr val="273239"/>
                </a:solidFill>
                <a:latin typeface="Consolas" panose="020B0609020204030204" pitchFamily="49" charset="0"/>
              </a:rPr>
              <a:t>{1, 1, 1, 1}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C1479-23F9-7EF9-D4AA-3F428A273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0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F7C8A-FE29-FAFC-FF3A-FE6E9CC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46" y="274488"/>
            <a:ext cx="6461740" cy="630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1950E-E5A1-48E6-EDCC-4F0919CEF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5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A52783A0-E5C1-EE8D-730D-385D6FD65693}"/>
              </a:ext>
            </a:extLst>
          </p:cNvPr>
          <p:cNvSpPr txBox="1">
            <a:spLocks/>
          </p:cNvSpPr>
          <p:nvPr/>
        </p:nvSpPr>
        <p:spPr>
          <a:xfrm>
            <a:off x="265649" y="229774"/>
            <a:ext cx="5207872" cy="66282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SG" sz="1800" dirty="0"/>
              <a:t>public class </a:t>
            </a:r>
            <a:r>
              <a:rPr lang="en-SG" sz="1800" dirty="0" err="1"/>
              <a:t>RatMaze</a:t>
            </a:r>
            <a:r>
              <a:rPr lang="en-SG" sz="1800" dirty="0"/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final int N = 4;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void </a:t>
            </a:r>
            <a:r>
              <a:rPr lang="en-SG" sz="1800" dirty="0" err="1"/>
              <a:t>printSolution</a:t>
            </a:r>
            <a:r>
              <a:rPr lang="en-SG" sz="1800" dirty="0"/>
              <a:t>(int sol[][]){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for (int </a:t>
            </a:r>
            <a:r>
              <a:rPr lang="en-SG" sz="1800" dirty="0" err="1"/>
              <a:t>i</a:t>
            </a:r>
            <a:r>
              <a:rPr lang="en-SG" sz="1800" dirty="0"/>
              <a:t> = 0; </a:t>
            </a:r>
            <a:r>
              <a:rPr lang="en-SG" sz="1800" dirty="0" err="1"/>
              <a:t>i</a:t>
            </a:r>
            <a:r>
              <a:rPr lang="en-SG" sz="1800" dirty="0"/>
              <a:t> &lt; N; </a:t>
            </a:r>
            <a:r>
              <a:rPr lang="en-SG" sz="1800" dirty="0" err="1"/>
              <a:t>i</a:t>
            </a:r>
            <a:r>
              <a:rPr lang="en-SG" sz="1800" dirty="0"/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for (int j = 0; j &lt; N; </a:t>
            </a:r>
            <a:r>
              <a:rPr lang="en-SG" sz="1800" dirty="0" err="1"/>
              <a:t>j++</a:t>
            </a:r>
            <a:r>
              <a:rPr lang="en-SG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    </a:t>
            </a:r>
            <a:r>
              <a:rPr lang="en-SG" sz="1800" dirty="0" err="1"/>
              <a:t>System.out.print</a:t>
            </a:r>
            <a:r>
              <a:rPr lang="en-SG" sz="1800" dirty="0"/>
              <a:t>(" " + sol[</a:t>
            </a:r>
            <a:r>
              <a:rPr lang="en-SG" sz="1800" dirty="0" err="1"/>
              <a:t>i</a:t>
            </a:r>
            <a:r>
              <a:rPr lang="en-SG" sz="1800" dirty="0"/>
              <a:t>][j] + " ");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</a:t>
            </a:r>
            <a:r>
              <a:rPr lang="en-SG" sz="1800" dirty="0" err="1"/>
              <a:t>System.out.println</a:t>
            </a:r>
            <a:r>
              <a:rPr lang="en-SG" sz="1800" dirty="0"/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}}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 err="1"/>
              <a:t>boolean</a:t>
            </a:r>
            <a:r>
              <a:rPr lang="en-SG" sz="1800" dirty="0"/>
              <a:t> </a:t>
            </a:r>
            <a:r>
              <a:rPr lang="en-SG" sz="1800" dirty="0" err="1"/>
              <a:t>isSafe</a:t>
            </a:r>
            <a:r>
              <a:rPr lang="en-SG" sz="1800" dirty="0"/>
              <a:t>(int maze[][], int x, int y){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	return (x &gt;= 0 &amp;&amp; x &lt; N &amp;&amp; y &gt;= 0 &amp;&amp; y &lt; N &amp;&amp; maze[x][y] == 1);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int sol[][] = { { 0, 0, 0, 0 },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            { 0, 0, 0, 0 },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            { 0, 0, 0, 0 },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            { 0, 0, 0, 0 } }; 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B200C36-212B-CD91-DC06-FDE7DEA4CC6C}"/>
              </a:ext>
            </a:extLst>
          </p:cNvPr>
          <p:cNvSpPr txBox="1">
            <a:spLocks/>
          </p:cNvSpPr>
          <p:nvPr/>
        </p:nvSpPr>
        <p:spPr>
          <a:xfrm>
            <a:off x="5383019" y="229774"/>
            <a:ext cx="7173882" cy="66282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SG" sz="1800" dirty="0"/>
              <a:t>if (</a:t>
            </a:r>
            <a:r>
              <a:rPr lang="en-SG" sz="1800" dirty="0" err="1"/>
              <a:t>solveMazeUtil</a:t>
            </a:r>
            <a:r>
              <a:rPr lang="en-SG" sz="1800" dirty="0"/>
              <a:t>(maze, 0, 0, sol) == false)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</a:t>
            </a:r>
            <a:r>
              <a:rPr lang="en-SG" sz="1800" dirty="0" err="1"/>
              <a:t>System.out.print</a:t>
            </a:r>
            <a:r>
              <a:rPr lang="en-SG" sz="1800" dirty="0"/>
              <a:t>("Solution doesn't exist");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return false;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}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</a:t>
            </a:r>
            <a:r>
              <a:rPr lang="en-SG" sz="1800" dirty="0" err="1"/>
              <a:t>printSolution</a:t>
            </a:r>
            <a:r>
              <a:rPr lang="en-SG" sz="1800" dirty="0"/>
              <a:t>(sol);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return true;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} 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 err="1"/>
              <a:t>boolean</a:t>
            </a:r>
            <a:r>
              <a:rPr lang="en-SG" sz="1800" dirty="0"/>
              <a:t> </a:t>
            </a:r>
            <a:r>
              <a:rPr lang="en-SG" sz="1800" dirty="0" err="1"/>
              <a:t>solveMazeUtil</a:t>
            </a:r>
            <a:r>
              <a:rPr lang="en-SG" sz="1800" dirty="0"/>
              <a:t>(int maze[][], int x, int </a:t>
            </a:r>
            <a:r>
              <a:rPr lang="en-SG" sz="1800" dirty="0" err="1"/>
              <a:t>y,int</a:t>
            </a:r>
            <a:r>
              <a:rPr lang="en-SG" sz="1800" dirty="0"/>
              <a:t> sol[][]){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if (x == N - 1 &amp;&amp; y == N - 1) {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sol[x][y] = 1;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    return true;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1800" dirty="0"/>
              <a:t>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if (</a:t>
            </a:r>
            <a:r>
              <a:rPr lang="en-US" sz="1800" dirty="0" err="1"/>
              <a:t>isSafe</a:t>
            </a:r>
            <a:r>
              <a:rPr lang="en-US" sz="1800" dirty="0"/>
              <a:t>(maze, x, y) == true)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sol[x][y] = 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(</a:t>
            </a:r>
            <a:r>
              <a:rPr lang="en-US" sz="1800" dirty="0" err="1"/>
              <a:t>solveMazeUtil</a:t>
            </a:r>
            <a:r>
              <a:rPr lang="en-US" sz="1800" dirty="0"/>
              <a:t>(maze, x + 1, y, sol))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true;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(</a:t>
            </a:r>
            <a:r>
              <a:rPr lang="en-US" sz="1800" dirty="0" err="1"/>
              <a:t>solveMazeUtil</a:t>
            </a:r>
            <a:r>
              <a:rPr lang="en-US" sz="1800" dirty="0"/>
              <a:t>(maze, x, y + 1, sol))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               return true; </a:t>
            </a:r>
            <a:endParaRPr lang="en-SG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EF66B-BD8B-618D-847F-1B4ACE842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1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DF69B129-028E-737B-104A-DF3C697F585F}"/>
              </a:ext>
            </a:extLst>
          </p:cNvPr>
          <p:cNvSpPr txBox="1">
            <a:spLocks/>
          </p:cNvSpPr>
          <p:nvPr/>
        </p:nvSpPr>
        <p:spPr>
          <a:xfrm>
            <a:off x="276895" y="248992"/>
            <a:ext cx="8229600" cy="6019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  sol[x][y] = 0;</a:t>
            </a:r>
            <a:br>
              <a:rPr lang="en-US" sz="1800" dirty="0"/>
            </a:br>
            <a:r>
              <a:rPr lang="en-US" sz="1800" dirty="0"/>
              <a:t>            return false;</a:t>
            </a:r>
            <a:br>
              <a:rPr lang="en-US" sz="1800" dirty="0"/>
            </a:br>
            <a:r>
              <a:rPr lang="en-US" sz="1800" dirty="0"/>
              <a:t>        } </a:t>
            </a:r>
            <a:br>
              <a:rPr lang="en-US" sz="1800" dirty="0"/>
            </a:br>
            <a:r>
              <a:rPr lang="en-US" sz="1800" dirty="0"/>
              <a:t>        return false;</a:t>
            </a:r>
            <a:br>
              <a:rPr lang="en-US" sz="1800" dirty="0"/>
            </a:br>
            <a:r>
              <a:rPr lang="en-US" sz="1800" dirty="0"/>
              <a:t>    }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RatMaze</a:t>
            </a:r>
            <a:r>
              <a:rPr lang="en-US" sz="1800" dirty="0"/>
              <a:t> rat = new </a:t>
            </a:r>
            <a:r>
              <a:rPr lang="en-US" sz="1800" dirty="0" err="1"/>
              <a:t>RatMaze</a:t>
            </a:r>
            <a:r>
              <a:rPr lang="en-US" sz="1800" dirty="0"/>
              <a:t>();</a:t>
            </a:r>
            <a:br>
              <a:rPr lang="en-US" sz="1800" dirty="0"/>
            </a:br>
            <a:r>
              <a:rPr lang="en-US" sz="1800" dirty="0"/>
              <a:t>        int maze[][] = { { 1, 0, 0, 0 },</a:t>
            </a:r>
            <a:br>
              <a:rPr lang="en-US" sz="1800" dirty="0"/>
            </a:br>
            <a:r>
              <a:rPr lang="en-US" sz="1800" dirty="0"/>
              <a:t>                         { 1, 1, 0, 1 },</a:t>
            </a:r>
            <a:br>
              <a:rPr lang="en-US" sz="1800" dirty="0"/>
            </a:br>
            <a:r>
              <a:rPr lang="en-US" sz="1800" dirty="0"/>
              <a:t>                         { 0, 1, 0, 0 },</a:t>
            </a:r>
            <a:br>
              <a:rPr lang="en-US" sz="1800" dirty="0"/>
            </a:br>
            <a:r>
              <a:rPr lang="en-US" sz="1800" dirty="0"/>
              <a:t>                         { 1, 1, 1, 1 } };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dirty="0" err="1"/>
              <a:t>rat.solveMaze</a:t>
            </a:r>
            <a:r>
              <a:rPr lang="en-US" sz="1800" dirty="0"/>
              <a:t>(maze);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    </a:t>
            </a:r>
            <a:br>
              <a:rPr lang="en-US" sz="1800" dirty="0"/>
            </a:br>
            <a:r>
              <a:rPr lang="en-US" sz="1800" dirty="0"/>
              <a:t>      </a:t>
            </a:r>
          </a:p>
          <a:p>
            <a:r>
              <a:rPr lang="en-US" sz="1800" b="1" dirty="0"/>
              <a:t>Output:</a:t>
            </a:r>
            <a:br>
              <a:rPr lang="en-US" sz="1800" b="1" dirty="0"/>
            </a:br>
            <a:r>
              <a:rPr lang="en-US" sz="1800" dirty="0"/>
              <a:t>       1  0  0  0 </a:t>
            </a:r>
            <a:br>
              <a:rPr lang="en-US" sz="1800" dirty="0"/>
            </a:br>
            <a:r>
              <a:rPr lang="en-US" sz="1800" dirty="0"/>
              <a:t>       1  1  0  0 </a:t>
            </a:r>
            <a:br>
              <a:rPr lang="en-US" sz="1800" dirty="0"/>
            </a:br>
            <a:r>
              <a:rPr lang="en-US" sz="1800" dirty="0"/>
              <a:t>       0  1  0  0 </a:t>
            </a:r>
            <a:br>
              <a:rPr lang="en-US" sz="1800" dirty="0"/>
            </a:br>
            <a:r>
              <a:rPr lang="en-US" sz="1800" dirty="0"/>
              <a:t>       0  1  1  1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0A9311-8A16-144C-24B2-93A86D857A60}"/>
              </a:ext>
            </a:extLst>
          </p:cNvPr>
          <p:cNvSpPr txBox="1">
            <a:spLocks/>
          </p:cNvSpPr>
          <p:nvPr/>
        </p:nvSpPr>
        <p:spPr>
          <a:xfrm>
            <a:off x="6883759" y="573109"/>
            <a:ext cx="4426040" cy="346763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maze[][]={ {1, 1, 1, 1, 1},</a:t>
            </a:r>
            <a:br>
              <a:rPr lang="en-US" dirty="0"/>
            </a:br>
            <a:r>
              <a:rPr lang="en-US" dirty="0"/>
              <a:t>		{0, 0, 1, 0, 1},</a:t>
            </a:r>
            <a:br>
              <a:rPr lang="en-US" dirty="0"/>
            </a:br>
            <a:r>
              <a:rPr lang="en-US" dirty="0"/>
              <a:t>		{1, 1, 1, 1, 0},</a:t>
            </a:r>
            <a:br>
              <a:rPr lang="en-US" dirty="0"/>
            </a:br>
            <a:r>
              <a:rPr lang="en-US" dirty="0"/>
              <a:t>		{1, 0, 0, 0, 1},</a:t>
            </a:r>
            <a:br>
              <a:rPr lang="en-US" dirty="0"/>
            </a:br>
            <a:r>
              <a:rPr lang="en-US" dirty="0"/>
              <a:t>		{1, 1, 1, 1, 1}   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94833-16C5-5B61-4D0E-27C76AC64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677</Words>
  <Application>Microsoft Office PowerPoint</Application>
  <PresentationFormat>Widescreen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Nunito Sans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AQEEL Official</dc:creator>
  <cp:lastModifiedBy>AQEEL Official</cp:lastModifiedBy>
  <cp:revision>9</cp:revision>
  <dcterms:created xsi:type="dcterms:W3CDTF">2023-05-10T08:47:54Z</dcterms:created>
  <dcterms:modified xsi:type="dcterms:W3CDTF">2023-07-12T08:29:29Z</dcterms:modified>
</cp:coreProperties>
</file>