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370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29D33617-624E-A27E-2558-28E8DCB4DE4B}"/>
              </a:ext>
            </a:extLst>
          </p:cNvPr>
          <p:cNvSpPr txBox="1">
            <a:spLocks/>
          </p:cNvSpPr>
          <p:nvPr/>
        </p:nvSpPr>
        <p:spPr>
          <a:xfrm>
            <a:off x="0" y="121812"/>
            <a:ext cx="7083380" cy="67361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lt"/>
              <a:buAutoNum type="arabicPeriod"/>
            </a:pPr>
            <a:r>
              <a:rPr lang="en-US" sz="1600" dirty="0"/>
              <a:t>if (</a:t>
            </a:r>
            <a:r>
              <a:rPr lang="en-US" sz="1600" dirty="0" err="1"/>
              <a:t>solveNQUtil</a:t>
            </a:r>
            <a:r>
              <a:rPr lang="en-US" sz="1600" dirty="0"/>
              <a:t>(board, col + 1) == true)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            return true;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        board[</a:t>
            </a:r>
            <a:r>
              <a:rPr lang="en-US" sz="1600" dirty="0" err="1"/>
              <a:t>i</a:t>
            </a:r>
            <a:r>
              <a:rPr lang="en-US" sz="1600" dirty="0"/>
              <a:t>][col] = 0; // BACKTRACK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    }        }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return false;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}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solveNQ</a:t>
            </a:r>
            <a:r>
              <a:rPr lang="en-US" sz="1600" dirty="0"/>
              <a:t>()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{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int board[][] = { { 0, 0, 0, 0 },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                  { 0, 0, 0, 0 },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                  { 0, 0, 0, 0 },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                  { 0, 0, 0, 0 } };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if (</a:t>
            </a:r>
            <a:r>
              <a:rPr lang="en-US" sz="1600" dirty="0" err="1"/>
              <a:t>solveNQUtil</a:t>
            </a:r>
            <a:r>
              <a:rPr lang="en-US" sz="1600" dirty="0"/>
              <a:t>(board, 0) == false) {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    </a:t>
            </a:r>
            <a:r>
              <a:rPr lang="en-US" sz="1600" dirty="0" err="1"/>
              <a:t>System.out.print</a:t>
            </a:r>
            <a:r>
              <a:rPr lang="en-US" sz="1600" dirty="0"/>
              <a:t>("Solution does not exist");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    return false;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}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</a:t>
            </a:r>
            <a:r>
              <a:rPr lang="en-US" sz="1600" dirty="0" err="1"/>
              <a:t>printSolution</a:t>
            </a:r>
            <a:r>
              <a:rPr lang="en-US" sz="1600" dirty="0"/>
              <a:t>(board);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    return true;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}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1600" dirty="0"/>
              <a:t>    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F4B4820-2631-F686-662B-309EAE49FECD}"/>
              </a:ext>
            </a:extLst>
          </p:cNvPr>
          <p:cNvSpPr txBox="1">
            <a:spLocks/>
          </p:cNvSpPr>
          <p:nvPr/>
        </p:nvSpPr>
        <p:spPr bwMode="auto">
          <a:xfrm>
            <a:off x="5398394" y="-32734"/>
            <a:ext cx="7083380" cy="578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public static void main(String </a:t>
            </a:r>
            <a:r>
              <a:rPr lang="en-US" sz="2000" dirty="0" err="1">
                <a:latin typeface="+mj-lt"/>
              </a:rPr>
              <a:t>args</a:t>
            </a:r>
            <a:r>
              <a:rPr lang="en-US" sz="2000" dirty="0">
                <a:latin typeface="+mj-lt"/>
              </a:rPr>
              <a:t>[]){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   </a:t>
            </a:r>
            <a:r>
              <a:rPr lang="en-US" sz="2000" dirty="0" err="1">
                <a:latin typeface="+mj-lt"/>
              </a:rPr>
              <a:t>NQueenProblem</a:t>
            </a:r>
            <a:r>
              <a:rPr lang="en-US" sz="2000" dirty="0">
                <a:latin typeface="+mj-lt"/>
              </a:rPr>
              <a:t> Queen = new </a:t>
            </a:r>
            <a:r>
              <a:rPr lang="en-US" sz="2000" dirty="0" err="1">
                <a:latin typeface="+mj-lt"/>
              </a:rPr>
              <a:t>NQueenProblem</a:t>
            </a:r>
            <a:r>
              <a:rPr lang="en-US" sz="2000" dirty="0">
                <a:latin typeface="+mj-lt"/>
              </a:rPr>
              <a:t>();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    </a:t>
            </a:r>
            <a:r>
              <a:rPr lang="en-US" sz="2000" dirty="0" err="1">
                <a:latin typeface="+mj-lt"/>
              </a:rPr>
              <a:t>Queen.solveNQ</a:t>
            </a:r>
            <a:r>
              <a:rPr lang="en-US" sz="2000" dirty="0">
                <a:latin typeface="+mj-lt"/>
              </a:rPr>
              <a:t>();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000" dirty="0">
                <a:latin typeface="+mj-lt"/>
              </a:rPr>
              <a:t>    }}</a:t>
            </a: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SG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74F49-9736-BD09-CDC9-4D6015B0673A}"/>
              </a:ext>
            </a:extLst>
          </p:cNvPr>
          <p:cNvSpPr txBox="1"/>
          <p:nvPr/>
        </p:nvSpPr>
        <p:spPr>
          <a:xfrm>
            <a:off x="6768921" y="4830100"/>
            <a:ext cx="35599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 Output:</a:t>
            </a:r>
          </a:p>
          <a:p>
            <a:r>
              <a:rPr lang="en-US" sz="1800" dirty="0">
                <a:latin typeface="+mj-lt"/>
              </a:rPr>
              <a:t>                               0  0  1  0 </a:t>
            </a:r>
          </a:p>
          <a:p>
            <a:r>
              <a:rPr lang="en-US" sz="1800" dirty="0">
                <a:latin typeface="+mj-lt"/>
              </a:rPr>
              <a:t>                               1  0  0  0 </a:t>
            </a:r>
          </a:p>
          <a:p>
            <a:r>
              <a:rPr lang="en-US" sz="1800" dirty="0">
                <a:latin typeface="+mj-lt"/>
              </a:rPr>
              <a:t>                               0  0  0  1 </a:t>
            </a:r>
          </a:p>
          <a:p>
            <a:r>
              <a:rPr lang="en-US" sz="1800" dirty="0">
                <a:latin typeface="+mj-lt"/>
              </a:rPr>
              <a:t>                               0  1  0  0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E64F7-D8A5-BFDD-69BA-BD10CE2E71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9" y="6292953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9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1896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9" y="6202800"/>
            <a:ext cx="2358000" cy="2989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822EEDE-B55C-C7D8-A233-93F71DE53D8F}"/>
              </a:ext>
            </a:extLst>
          </p:cNvPr>
          <p:cNvSpPr txBox="1">
            <a:spLocks/>
          </p:cNvSpPr>
          <p:nvPr/>
        </p:nvSpPr>
        <p:spPr>
          <a:xfrm>
            <a:off x="1308879" y="401179"/>
            <a:ext cx="8229600" cy="719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Nunito Sans" pitchFamily="2" charset="0"/>
              </a:rPr>
              <a:t>N Queens</a:t>
            </a:r>
            <a:endParaRPr lang="en-SG" sz="4000" dirty="0">
              <a:latin typeface="Nunito Sans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53F8AF-1356-B7F0-D2A5-94B2D07BBC19}"/>
              </a:ext>
            </a:extLst>
          </p:cNvPr>
          <p:cNvSpPr txBox="1">
            <a:spLocks/>
          </p:cNvSpPr>
          <p:nvPr/>
        </p:nvSpPr>
        <p:spPr>
          <a:xfrm>
            <a:off x="497514" y="1479263"/>
            <a:ext cx="11196972" cy="3388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202124"/>
              </a:solidFill>
              <a:latin typeface="Nunito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Nunito Sans" pitchFamily="2" charset="0"/>
              </a:rPr>
              <a:t>The N Queen is the problem of placing N chess queens on an N×N chessboard so that no two queens attack each other.</a:t>
            </a:r>
          </a:p>
          <a:p>
            <a:endParaRPr lang="en-US" sz="2400" dirty="0">
              <a:solidFill>
                <a:srgbClr val="202124"/>
              </a:solidFill>
              <a:latin typeface="Nunito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4"/>
                </a:solidFill>
                <a:latin typeface="Nunito Sans" pitchFamily="2" charset="0"/>
              </a:rPr>
              <a:t>Example</a:t>
            </a:r>
            <a:endParaRPr lang="en-US" sz="2400" dirty="0">
              <a:solidFill>
                <a:srgbClr val="202124"/>
              </a:solidFill>
              <a:latin typeface="Nunito Sans" pitchFamily="2" charset="0"/>
            </a:endParaRPr>
          </a:p>
          <a:p>
            <a:r>
              <a:rPr lang="en-US" sz="2400" dirty="0">
                <a:solidFill>
                  <a:srgbClr val="202124"/>
                </a:solidFill>
                <a:latin typeface="Nunito Sans" pitchFamily="2" charset="0"/>
              </a:rPr>
              <a:t>       The following is a solution for 4 Queen problem. The expected output is a binary matrix which has 1s for the blocks where queens are placed.</a:t>
            </a:r>
          </a:p>
        </p:txBody>
      </p:sp>
      <p:pic>
        <p:nvPicPr>
          <p:cNvPr id="6" name="Picture 4" descr="Java Program for N Queen Problem | Backtracking-3 - GeeksforGeeks">
            <a:extLst>
              <a:ext uri="{FF2B5EF4-FFF2-40B4-BE49-F238E27FC236}">
                <a16:creationId xmlns:a16="http://schemas.microsoft.com/office/drawing/2014/main" id="{24CD3F11-01A9-796E-A6A4-3127FDB3B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0" t="13252" r="23672" b="25047"/>
          <a:stretch/>
        </p:blipFill>
        <p:spPr bwMode="auto">
          <a:xfrm>
            <a:off x="3975879" y="4453903"/>
            <a:ext cx="2895600" cy="22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47F57C2-DE58-CDA8-15FA-8050B232C7CF}"/>
              </a:ext>
            </a:extLst>
          </p:cNvPr>
          <p:cNvSpPr txBox="1">
            <a:spLocks/>
          </p:cNvSpPr>
          <p:nvPr/>
        </p:nvSpPr>
        <p:spPr>
          <a:xfrm>
            <a:off x="563451" y="1609861"/>
            <a:ext cx="11529811" cy="31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Nunito Sans" pitchFamily="2" charset="0"/>
              </a:rPr>
              <a:t>What is Backtracking?</a:t>
            </a:r>
          </a:p>
          <a:p>
            <a:r>
              <a:rPr lang="en-US" sz="2000" dirty="0">
                <a:latin typeface="Nunito Sans" pitchFamily="2" charset="0"/>
              </a:rPr>
              <a:t>In backtracking, we start with one pos­si­ble move out of many avail­able moves. We then try to solve the prob­lem.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Nunito Sans" pitchFamily="2" charset="0"/>
              </a:rPr>
              <a:t>What is the N-Queens Problem?</a:t>
            </a:r>
          </a:p>
          <a:p>
            <a:r>
              <a:rPr lang="en-US" sz="2000" dirty="0">
                <a:latin typeface="Nunito Sans" pitchFamily="2" charset="0"/>
              </a:rPr>
              <a:t>How can N queens be placed on an </a:t>
            </a:r>
            <a:r>
              <a:rPr lang="en-US" sz="2000" dirty="0" err="1">
                <a:latin typeface="Nunito Sans" pitchFamily="2" charset="0"/>
              </a:rPr>
              <a:t>NxN</a:t>
            </a:r>
            <a:r>
              <a:rPr lang="en-US" sz="2000" dirty="0">
                <a:latin typeface="Nunito Sans" pitchFamily="2" charset="0"/>
              </a:rPr>
              <a:t> chessboard so that no two of them attack each other?</a:t>
            </a:r>
          </a:p>
          <a:p>
            <a:r>
              <a:rPr lang="en-US" sz="2000" dirty="0">
                <a:latin typeface="Nunito Sans" pitchFamily="2" charset="0"/>
              </a:rPr>
              <a:t>This problem is commonly seen for N=4 and N=8.</a:t>
            </a:r>
          </a:p>
          <a:p>
            <a:r>
              <a:rPr lang="en-US" sz="2000" dirty="0">
                <a:latin typeface="Nunito Sans" pitchFamily="2" charset="0"/>
              </a:rPr>
              <a:t>Let’s look at an example where </a:t>
            </a:r>
            <a:r>
              <a:rPr lang="en-US" sz="2000" b="1" dirty="0">
                <a:latin typeface="Nunito Sans" pitchFamily="2" charset="0"/>
              </a:rPr>
              <a:t>N=4</a:t>
            </a:r>
            <a:endParaRPr lang="en-US" sz="2000" dirty="0">
              <a:latin typeface="Nunito Sans" pitchFamily="2" charset="0"/>
            </a:endParaRPr>
          </a:p>
          <a:p>
            <a:endParaRPr lang="en-SG" sz="2000" dirty="0">
              <a:latin typeface="Nunito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FC4EF-63CF-4B68-2209-51D15D470F19}"/>
              </a:ext>
            </a:extLst>
          </p:cNvPr>
          <p:cNvSpPr txBox="1"/>
          <p:nvPr/>
        </p:nvSpPr>
        <p:spPr>
          <a:xfrm>
            <a:off x="563451" y="182381"/>
            <a:ext cx="6098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 Queens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52AA2-7249-D430-6668-2931B8882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9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D29D799-76D5-4B91-8F87-9B4F9CD353C0}"/>
              </a:ext>
            </a:extLst>
          </p:cNvPr>
          <p:cNvSpPr txBox="1">
            <a:spLocks/>
          </p:cNvSpPr>
          <p:nvPr/>
        </p:nvSpPr>
        <p:spPr>
          <a:xfrm>
            <a:off x="396026" y="1359448"/>
            <a:ext cx="11811000" cy="30837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Nunito Sans" pitchFamily="2" charset="0"/>
              </a:rPr>
              <a:t>Before solving the problem</a:t>
            </a:r>
            <a:r>
              <a:rPr lang="en-US" sz="2000" dirty="0">
                <a:latin typeface="Nunito Sans" pitchFamily="2" charset="0"/>
              </a:rPr>
              <a:t>, you need to know about the movement of the queen in chess.</a:t>
            </a:r>
          </a:p>
          <a:p>
            <a:r>
              <a:rPr lang="en-US" sz="2000" dirty="0">
                <a:latin typeface="Nunito Sans" pitchFamily="2" charset="0"/>
              </a:rPr>
              <a:t>A queen can move any number of steps in any direction. The only constraint is that it can’t change its direction while it’s moving.</a:t>
            </a:r>
          </a:p>
          <a:p>
            <a:r>
              <a:rPr lang="en-US" sz="2000" dirty="0">
                <a:latin typeface="Nunito Sans" pitchFamily="2" charset="0"/>
              </a:rPr>
              <a:t>One thing that is clear by looking at the queen’s movement is that no two queens can be in the same row or column.</a:t>
            </a:r>
          </a:p>
          <a:p>
            <a:r>
              <a:rPr lang="en-US" sz="2000" dirty="0">
                <a:latin typeface="Nunito Sans" pitchFamily="2" charset="0"/>
              </a:rPr>
              <a:t>That allows us to place only one queen in each row and each column.</a:t>
            </a:r>
          </a:p>
          <a:p>
            <a:r>
              <a:rPr lang="en-US" sz="2000" dirty="0">
                <a:latin typeface="Nunito Sans" pitchFamily="2" charset="0"/>
              </a:rPr>
              <a:t>When </a:t>
            </a:r>
            <a:r>
              <a:rPr lang="en-US" sz="2000" b="1" dirty="0">
                <a:latin typeface="Nunito Sans" pitchFamily="2" charset="0"/>
              </a:rPr>
              <a:t>N=4</a:t>
            </a:r>
            <a:r>
              <a:rPr lang="en-US" sz="2000" dirty="0">
                <a:latin typeface="Nunito Sans" pitchFamily="2" charset="0"/>
              </a:rPr>
              <a:t>, the solution looks like :</a:t>
            </a:r>
          </a:p>
          <a:p>
            <a:endParaRPr lang="en-SG" sz="2000" dirty="0">
              <a:latin typeface="Nunito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7FA40-6038-C138-9306-34E997DF7325}"/>
              </a:ext>
            </a:extLst>
          </p:cNvPr>
          <p:cNvSpPr txBox="1"/>
          <p:nvPr/>
        </p:nvSpPr>
        <p:spPr>
          <a:xfrm>
            <a:off x="396026" y="226367"/>
            <a:ext cx="6098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 Queens </a:t>
            </a:r>
            <a:r>
              <a:rPr lang="en-US" sz="1800" dirty="0">
                <a:solidFill>
                  <a:srgbClr val="FF0000"/>
                </a:solidFill>
              </a:rPr>
              <a:t>Problem-Movement of Queen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5AD94-35C0-8971-2E46-7EE799E7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9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8360846A-5B6B-86AC-5803-534D49E8AABB}"/>
              </a:ext>
            </a:extLst>
          </p:cNvPr>
          <p:cNvSpPr txBox="1">
            <a:spLocks/>
          </p:cNvSpPr>
          <p:nvPr/>
        </p:nvSpPr>
        <p:spPr>
          <a:xfrm>
            <a:off x="3514725" y="1159100"/>
            <a:ext cx="8512936" cy="5318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latin typeface="Nunito Sans" pitchFamily="2" charset="0"/>
              </a:rPr>
              <a:t>Solution to the N-Queens Problem</a:t>
            </a:r>
          </a:p>
          <a:p>
            <a:pPr algn="just"/>
            <a:r>
              <a:rPr lang="en-US" sz="2000" dirty="0">
                <a:latin typeface="Nunito Sans" pitchFamily="2" charset="0"/>
              </a:rPr>
              <a:t>The way we try to solve this is by placing a queen at a position and trying to rule out the possibility of it being under attack. We place one queen in each row/column.</a:t>
            </a:r>
          </a:p>
          <a:p>
            <a:pPr algn="just"/>
            <a:r>
              <a:rPr lang="en-US" sz="2000" dirty="0">
                <a:latin typeface="Nunito Sans" pitchFamily="2" charset="0"/>
              </a:rPr>
              <a:t>If we see that the queen is under attack at its chosen position, we try the next position.</a:t>
            </a:r>
          </a:p>
          <a:p>
            <a:pPr algn="just"/>
            <a:r>
              <a:rPr lang="en-US" sz="2000" dirty="0">
                <a:latin typeface="Nunito Sans" pitchFamily="2" charset="0"/>
              </a:rPr>
              <a:t>If a queen is under attack at all the positions in a row, we backtrack and change the position of the queen placed prior to the current position.</a:t>
            </a:r>
          </a:p>
          <a:p>
            <a:pPr algn="just"/>
            <a:r>
              <a:rPr lang="en-US" sz="2000" dirty="0">
                <a:latin typeface="Nunito Sans" pitchFamily="2" charset="0"/>
              </a:rPr>
              <a:t>We repeat this process of placing a queen and backtracking until all the N queens are placed successfully.</a:t>
            </a:r>
          </a:p>
          <a:p>
            <a:pPr algn="just"/>
            <a:endParaRPr lang="en-SG" sz="2000" dirty="0">
              <a:latin typeface="Nunito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E68B0-7480-5832-2E71-53169091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562"/>
            <a:ext cx="3514725" cy="3190875"/>
          </a:xfrm>
          <a:prstGeom prst="rect">
            <a:avLst/>
          </a:prstGeom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563C72FA-1BA2-C413-3EA1-87CF5F9CEE8E}"/>
              </a:ext>
            </a:extLst>
          </p:cNvPr>
          <p:cNvSpPr txBox="1">
            <a:spLocks/>
          </p:cNvSpPr>
          <p:nvPr/>
        </p:nvSpPr>
        <p:spPr>
          <a:xfrm>
            <a:off x="-739985" y="1159100"/>
            <a:ext cx="4994696" cy="4210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400" dirty="0">
                <a:solidFill>
                  <a:srgbClr val="FF0000"/>
                </a:solidFill>
              </a:rPr>
              <a:t>Queen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5ED03-91E5-C3C8-AAB3-477353E8FA9E}"/>
              </a:ext>
            </a:extLst>
          </p:cNvPr>
          <p:cNvSpPr txBox="1"/>
          <p:nvPr/>
        </p:nvSpPr>
        <p:spPr>
          <a:xfrm>
            <a:off x="373487" y="149092"/>
            <a:ext cx="6465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 Queens </a:t>
            </a:r>
            <a:r>
              <a:rPr lang="en-US" sz="1800" dirty="0">
                <a:solidFill>
                  <a:srgbClr val="FF0000"/>
                </a:solidFill>
              </a:rPr>
              <a:t>Problem-Movement of Queen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AE670-A8C5-2375-B059-8FD8C4182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9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A48A-DC5C-67CD-9FBD-19C1827A984E}"/>
              </a:ext>
            </a:extLst>
          </p:cNvPr>
          <p:cNvSpPr txBox="1">
            <a:spLocks/>
          </p:cNvSpPr>
          <p:nvPr/>
        </p:nvSpPr>
        <p:spPr>
          <a:xfrm>
            <a:off x="251138" y="221087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The step by step backtracking is shown as follows: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AC2E72-66F0-51A8-A3B3-AFD7E18CB92E}"/>
              </a:ext>
            </a:extLst>
          </p:cNvPr>
          <p:cNvSpPr txBox="1">
            <a:spLocks/>
          </p:cNvSpPr>
          <p:nvPr/>
        </p:nvSpPr>
        <p:spPr bwMode="auto">
          <a:xfrm>
            <a:off x="805053" y="1289314"/>
            <a:ext cx="220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2400" dirty="0"/>
              <a:t>Start</a:t>
            </a:r>
            <a:endParaRPr lang="en-SG" sz="2400" dirty="0"/>
          </a:p>
        </p:txBody>
      </p:sp>
      <p:pic>
        <p:nvPicPr>
          <p:cNvPr id="4" name="Picture 2" descr="https://www.journaldev.com/wp-content/uploads/2020/08/queen-1.png">
            <a:extLst>
              <a:ext uri="{FF2B5EF4-FFF2-40B4-BE49-F238E27FC236}">
                <a16:creationId xmlns:a16="http://schemas.microsoft.com/office/drawing/2014/main" id="{F5F07137-6021-8232-E4CA-46C098DC4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/>
          <a:stretch/>
        </p:blipFill>
        <p:spPr bwMode="auto">
          <a:xfrm>
            <a:off x="360608" y="2286000"/>
            <a:ext cx="3683358" cy="33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E66F05-0200-B1C5-7A56-6B578A9738A9}"/>
              </a:ext>
            </a:extLst>
          </p:cNvPr>
          <p:cNvSpPr txBox="1">
            <a:spLocks/>
          </p:cNvSpPr>
          <p:nvPr/>
        </p:nvSpPr>
        <p:spPr bwMode="auto">
          <a:xfrm>
            <a:off x="6842438" y="1374652"/>
            <a:ext cx="327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2400" dirty="0"/>
              <a:t>No place for queen 3, so we backtrack</a:t>
            </a:r>
            <a:endParaRPr lang="en-SG" sz="2000" dirty="0"/>
          </a:p>
        </p:txBody>
      </p:sp>
      <p:pic>
        <p:nvPicPr>
          <p:cNvPr id="6" name="Picture 6" descr="https://www.journaldev.com/wp-content/uploads/2020/08/queen-2.png">
            <a:extLst>
              <a:ext uri="{FF2B5EF4-FFF2-40B4-BE49-F238E27FC236}">
                <a16:creationId xmlns:a16="http://schemas.microsoft.com/office/drawing/2014/main" id="{76BB01C1-F9C3-9C41-FFF0-346142920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/>
          <a:stretch/>
        </p:blipFill>
        <p:spPr bwMode="auto">
          <a:xfrm>
            <a:off x="6704657" y="2290995"/>
            <a:ext cx="3683358" cy="331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05164A-BE0F-8045-1D6E-1470698D5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9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AE5B-D938-A809-F8AF-7A42EA00494D}"/>
              </a:ext>
            </a:extLst>
          </p:cNvPr>
          <p:cNvSpPr txBox="1">
            <a:spLocks/>
          </p:cNvSpPr>
          <p:nvPr/>
        </p:nvSpPr>
        <p:spPr>
          <a:xfrm>
            <a:off x="648789" y="917802"/>
            <a:ext cx="3276600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After backtracking we are not able to place queen 4, so again we backtrack.</a:t>
            </a:r>
            <a:endParaRPr lang="en-SG" sz="2000" dirty="0"/>
          </a:p>
        </p:txBody>
      </p:sp>
      <p:pic>
        <p:nvPicPr>
          <p:cNvPr id="3" name="Picture 2" descr="https://www.journaldev.com/wp-content/uploads/2020/08/queen-2.png">
            <a:extLst>
              <a:ext uri="{FF2B5EF4-FFF2-40B4-BE49-F238E27FC236}">
                <a16:creationId xmlns:a16="http://schemas.microsoft.com/office/drawing/2014/main" id="{72D9D102-4A6A-EEE7-38C4-79584E0F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38671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4549B6-F889-AD87-3389-16DD53DBD206}"/>
              </a:ext>
            </a:extLst>
          </p:cNvPr>
          <p:cNvSpPr txBox="1">
            <a:spLocks/>
          </p:cNvSpPr>
          <p:nvPr/>
        </p:nvSpPr>
        <p:spPr bwMode="auto">
          <a:xfrm>
            <a:off x="6783916" y="917802"/>
            <a:ext cx="3276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2000" dirty="0"/>
              <a:t>This time we backtrack all the way to the first queen.</a:t>
            </a:r>
            <a:endParaRPr lang="en-SG" sz="1600" dirty="0"/>
          </a:p>
        </p:txBody>
      </p:sp>
      <p:pic>
        <p:nvPicPr>
          <p:cNvPr id="5" name="Picture 4" descr="https://www.journaldev.com/wp-content/uploads/2020/08/queen-5.png">
            <a:extLst>
              <a:ext uri="{FF2B5EF4-FFF2-40B4-BE49-F238E27FC236}">
                <a16:creationId xmlns:a16="http://schemas.microsoft.com/office/drawing/2014/main" id="{D3AF1BE1-2AC5-99E1-3A9F-DB1ED474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66" y="2023056"/>
            <a:ext cx="36385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1DCA6-E9CF-63D0-6815-7F9F638E5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9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5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ED94-5330-F271-C264-7C3C08F47106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3276600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First three queens placed successfully after backtracking.</a:t>
            </a:r>
            <a:endParaRPr lang="en-SG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04687C-370E-127D-E17C-BD1339AC45A0}"/>
              </a:ext>
            </a:extLst>
          </p:cNvPr>
          <p:cNvSpPr txBox="1">
            <a:spLocks/>
          </p:cNvSpPr>
          <p:nvPr/>
        </p:nvSpPr>
        <p:spPr bwMode="auto">
          <a:xfrm>
            <a:off x="7437550" y="762000"/>
            <a:ext cx="362929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SG" sz="2000" dirty="0"/>
              <a:t>All the queens placed</a:t>
            </a:r>
            <a:endParaRPr lang="en-SG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1A26C-D622-0C3A-C293-74ED5953C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4" t="13433" r="14626" b="13675"/>
          <a:stretch/>
        </p:blipFill>
        <p:spPr>
          <a:xfrm>
            <a:off x="72561" y="2272961"/>
            <a:ext cx="4045878" cy="3522532"/>
          </a:xfrm>
          <a:prstGeom prst="rect">
            <a:avLst/>
          </a:prstGeom>
        </p:spPr>
      </p:pic>
      <p:pic>
        <p:nvPicPr>
          <p:cNvPr id="5" name="Picture 10" descr="Queen 7">
            <a:extLst>
              <a:ext uri="{FF2B5EF4-FFF2-40B4-BE49-F238E27FC236}">
                <a16:creationId xmlns:a16="http://schemas.microsoft.com/office/drawing/2014/main" id="{04DE7B44-A80E-AC66-A544-A096A863A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7862" y="2143099"/>
            <a:ext cx="3479470" cy="34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35D2D-61B6-3499-E3B5-12D1776B2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9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33C26E05-4D67-7F45-BAA5-82E7343D90BF}"/>
              </a:ext>
            </a:extLst>
          </p:cNvPr>
          <p:cNvSpPr txBox="1">
            <a:spLocks/>
          </p:cNvSpPr>
          <p:nvPr/>
        </p:nvSpPr>
        <p:spPr>
          <a:xfrm>
            <a:off x="834091" y="385293"/>
            <a:ext cx="3737909" cy="60874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SG" sz="1600" dirty="0"/>
              <a:t>public class </a:t>
            </a:r>
            <a:r>
              <a:rPr lang="en-SG" sz="1600" dirty="0" err="1"/>
              <a:t>NQueenProblem</a:t>
            </a:r>
            <a:r>
              <a:rPr lang="en-SG" sz="1600" dirty="0"/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final int N = 4;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void </a:t>
            </a:r>
            <a:r>
              <a:rPr lang="en-SG" sz="1600" dirty="0" err="1"/>
              <a:t>printSolution</a:t>
            </a:r>
            <a:r>
              <a:rPr lang="en-SG" sz="1600" dirty="0"/>
              <a:t>(int board[][]){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    for (int </a:t>
            </a:r>
            <a:r>
              <a:rPr lang="en-SG" sz="1600" dirty="0" err="1"/>
              <a:t>i</a:t>
            </a:r>
            <a:r>
              <a:rPr lang="en-SG" sz="1600" dirty="0"/>
              <a:t> = 0; </a:t>
            </a:r>
            <a:r>
              <a:rPr lang="en-SG" sz="1600" dirty="0" err="1"/>
              <a:t>i</a:t>
            </a:r>
            <a:r>
              <a:rPr lang="en-SG" sz="1600" dirty="0"/>
              <a:t> &lt; N; </a:t>
            </a:r>
            <a:r>
              <a:rPr lang="en-SG" sz="1600" dirty="0" err="1"/>
              <a:t>i</a:t>
            </a:r>
            <a:r>
              <a:rPr lang="en-SG" sz="1600" dirty="0"/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        for (int j = 0; j &lt; N; </a:t>
            </a:r>
            <a:r>
              <a:rPr lang="en-SG" sz="1600" dirty="0" err="1"/>
              <a:t>j++</a:t>
            </a:r>
            <a:r>
              <a:rPr lang="en-SG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            </a:t>
            </a:r>
            <a:r>
              <a:rPr lang="en-SG" sz="1600" dirty="0" err="1"/>
              <a:t>System.out.print</a:t>
            </a:r>
            <a:r>
              <a:rPr lang="en-SG" sz="1600" dirty="0"/>
              <a:t>(" " + board[</a:t>
            </a:r>
            <a:r>
              <a:rPr lang="en-SG" sz="1600" dirty="0" err="1"/>
              <a:t>i</a:t>
            </a:r>
            <a:r>
              <a:rPr lang="en-SG" sz="1600" dirty="0"/>
              <a:t>][j]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                             + " ");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        </a:t>
            </a:r>
            <a:r>
              <a:rPr lang="en-SG" sz="1600" dirty="0" err="1"/>
              <a:t>System.out.println</a:t>
            </a:r>
            <a:r>
              <a:rPr lang="en-SG" sz="1600" dirty="0"/>
              <a:t>();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}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</a:t>
            </a:r>
            <a:r>
              <a:rPr lang="en-SG" sz="1600" dirty="0" err="1"/>
              <a:t>boolean</a:t>
            </a:r>
            <a:r>
              <a:rPr lang="en-SG" sz="1600" dirty="0"/>
              <a:t> </a:t>
            </a:r>
            <a:r>
              <a:rPr lang="en-SG" sz="1600" dirty="0" err="1"/>
              <a:t>isSafe</a:t>
            </a:r>
            <a:r>
              <a:rPr lang="en-SG" sz="1600" dirty="0"/>
              <a:t>(int board[][], int row, int col){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    int </a:t>
            </a:r>
            <a:r>
              <a:rPr lang="en-SG" sz="1600" dirty="0" err="1"/>
              <a:t>i</a:t>
            </a:r>
            <a:r>
              <a:rPr lang="en-SG" sz="1600" dirty="0"/>
              <a:t>, j;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    for (</a:t>
            </a:r>
            <a:r>
              <a:rPr lang="en-SG" sz="1600" dirty="0" err="1"/>
              <a:t>i</a:t>
            </a:r>
            <a:r>
              <a:rPr lang="en-SG" sz="1600" dirty="0"/>
              <a:t> = 0; </a:t>
            </a:r>
            <a:r>
              <a:rPr lang="en-SG" sz="1600" dirty="0" err="1"/>
              <a:t>i</a:t>
            </a:r>
            <a:r>
              <a:rPr lang="en-SG" sz="1600" dirty="0"/>
              <a:t> &lt; col; </a:t>
            </a:r>
            <a:r>
              <a:rPr lang="en-SG" sz="1600" dirty="0" err="1"/>
              <a:t>i</a:t>
            </a:r>
            <a:r>
              <a:rPr lang="en-SG" sz="1600" dirty="0"/>
              <a:t>++)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        if (board[row][</a:t>
            </a:r>
            <a:r>
              <a:rPr lang="en-SG" sz="1600" dirty="0" err="1"/>
              <a:t>i</a:t>
            </a:r>
            <a:r>
              <a:rPr lang="en-SG" sz="1600" dirty="0"/>
              <a:t>] == 1)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/>
              <a:t>                return false;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for (</a:t>
            </a:r>
            <a:r>
              <a:rPr lang="en-US" sz="1600" dirty="0" err="1"/>
              <a:t>i</a:t>
            </a:r>
            <a:r>
              <a:rPr lang="en-US" sz="1600" dirty="0"/>
              <a:t> = row, j = col; </a:t>
            </a:r>
            <a:r>
              <a:rPr lang="en-US" sz="1600" dirty="0" err="1"/>
              <a:t>i</a:t>
            </a:r>
            <a:r>
              <a:rPr lang="en-US" sz="1600" dirty="0"/>
              <a:t> &gt;= 0 &amp;&amp; j &gt;= 0; </a:t>
            </a:r>
            <a:r>
              <a:rPr lang="en-US" sz="1600" dirty="0" err="1"/>
              <a:t>i</a:t>
            </a:r>
            <a:r>
              <a:rPr lang="en-US" sz="1600" dirty="0"/>
              <a:t>--, j--)</a:t>
            </a:r>
            <a:endParaRPr lang="en-SG" sz="1600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C190ACF-D529-F685-B69A-1CC88243A039}"/>
              </a:ext>
            </a:extLst>
          </p:cNvPr>
          <p:cNvSpPr txBox="1">
            <a:spLocks/>
          </p:cNvSpPr>
          <p:nvPr/>
        </p:nvSpPr>
        <p:spPr>
          <a:xfrm>
            <a:off x="6628327" y="250065"/>
            <a:ext cx="5280338" cy="63578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/>
              <a:t> if (board[</a:t>
            </a:r>
            <a:r>
              <a:rPr lang="en-US" sz="1600" dirty="0" err="1"/>
              <a:t>i</a:t>
            </a:r>
            <a:r>
              <a:rPr lang="en-US" sz="1600" dirty="0"/>
              <a:t>][j] == 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        return false;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for (</a:t>
            </a:r>
            <a:r>
              <a:rPr lang="en-US" sz="1600" dirty="0" err="1"/>
              <a:t>i</a:t>
            </a:r>
            <a:r>
              <a:rPr lang="en-US" sz="1600" dirty="0"/>
              <a:t> = row, j = col; j &gt;= 0 &amp;&amp; </a:t>
            </a:r>
            <a:r>
              <a:rPr lang="en-US" sz="1600" dirty="0" err="1"/>
              <a:t>i</a:t>
            </a:r>
            <a:r>
              <a:rPr lang="en-US" sz="1600" dirty="0"/>
              <a:t> &lt; N; </a:t>
            </a:r>
            <a:r>
              <a:rPr lang="en-US" sz="1600" dirty="0" err="1"/>
              <a:t>i</a:t>
            </a:r>
            <a:r>
              <a:rPr lang="en-US" sz="1600" dirty="0"/>
              <a:t>++, j--)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    if (board[</a:t>
            </a:r>
            <a:r>
              <a:rPr lang="en-US" sz="1600" dirty="0" err="1"/>
              <a:t>i</a:t>
            </a:r>
            <a:r>
              <a:rPr lang="en-US" sz="1600" dirty="0"/>
              <a:t>][j] == 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        return false;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return true;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solveNQUtil</a:t>
            </a:r>
            <a:r>
              <a:rPr lang="en-US" sz="1600" dirty="0"/>
              <a:t>(int board[][], int col){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if (col &gt;= 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    return true;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    if (</a:t>
            </a:r>
            <a:r>
              <a:rPr lang="en-US" sz="1600" dirty="0" err="1"/>
              <a:t>isSafe</a:t>
            </a:r>
            <a:r>
              <a:rPr lang="en-US" sz="1600" dirty="0"/>
              <a:t>(board, </a:t>
            </a:r>
            <a:r>
              <a:rPr lang="en-US" sz="1600" dirty="0" err="1"/>
              <a:t>i</a:t>
            </a:r>
            <a:r>
              <a:rPr lang="en-US" sz="1600" dirty="0"/>
              <a:t>, col)) {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            board[</a:t>
            </a:r>
            <a:r>
              <a:rPr lang="en-US" sz="1600" dirty="0" err="1"/>
              <a:t>i</a:t>
            </a:r>
            <a:r>
              <a:rPr lang="en-US" sz="1600" dirty="0"/>
              <a:t>][col] = 1;      </a:t>
            </a:r>
            <a:endParaRPr lang="en-SG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3F418-35AD-D1EB-DBC5-DED112218C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79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2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877</Words>
  <Application>Microsoft Office PowerPoint</Application>
  <PresentationFormat>Widescreen</PresentationFormat>
  <Paragraphs>110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8</cp:revision>
  <dcterms:created xsi:type="dcterms:W3CDTF">2023-05-10T08:47:54Z</dcterms:created>
  <dcterms:modified xsi:type="dcterms:W3CDTF">2023-07-12T08:47:18Z</dcterms:modified>
</cp:coreProperties>
</file>