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72" r:id="rId2"/>
    <p:sldId id="370" r:id="rId3"/>
    <p:sldId id="373" r:id="rId4"/>
    <p:sldId id="374" r:id="rId5"/>
    <p:sldId id="375" r:id="rId6"/>
    <p:sldId id="37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518975-8934-4771-AF08-1A257C48F7AD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E990C0-AD91-46EA-AB00-F0B210DDC1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3043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1</a:t>
            </a:r>
            <a:r>
              <a:rPr lang="en-US" b="1" baseline="30000" dirty="0"/>
              <a:t>st</a:t>
            </a:r>
            <a:r>
              <a:rPr lang="en-US" b="1" dirty="0"/>
              <a:t> slide (Mandatory)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8949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Nunito Sans" panose="00000500000000000000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5330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406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5BE20-E304-E50A-7275-9B01BAECD2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089444-676A-85DF-7A91-F6BEF15B6E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07CB06-D95C-AB7F-CF76-270EF5C5A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37057-8EEF-4970-971A-E729ECFB4DF5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911846-10FF-4F59-F5E0-C31A33F0E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B6CEAE-5742-4805-773B-021C035A0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EE892-4C8C-4DC1-A25A-C0D175D88D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2111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D37B9-005B-FDC3-30CB-4B54D889C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E8D0BD-8D2B-AA5C-A832-B1E68B5BD7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49FAF-0B90-F71E-F23A-3A1AA53B7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37057-8EEF-4970-971A-E729ECFB4DF5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A8EE51-6EE1-8312-BEAE-AFBAA57D0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E164F-47C3-338D-19E0-11D18DE85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EE892-4C8C-4DC1-A25A-C0D175D88D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8436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FBE76E-2FC7-4A85-22B4-C391C2AD54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81806D-6F3F-8BAD-BF7F-D4F4BE508A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01D3EF-94CA-3240-AA7B-0A2C6BAA6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37057-8EEF-4970-971A-E729ECFB4DF5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E0526B-E17D-AFA6-CFF8-B94B636B3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889A78-51EC-FE83-830B-1A757D6D5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EE892-4C8C-4DC1-A25A-C0D175D88D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2867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B580D-56FF-713E-670A-F21B1D120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AB131-964C-3487-E68A-8ED0DC589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1F7D71-B3DE-D2E5-9895-C9D41976B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37057-8EEF-4970-971A-E729ECFB4DF5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4B2AFE-A030-C017-4276-ED0AAC829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F4221-AE41-6678-28C4-B63665E84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EE892-4C8C-4DC1-A25A-C0D175D88D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4850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ADDC6-B209-DD07-7B12-9C7A054F9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363BC2-6F1F-8B7F-04E8-CB6246E1A4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E95F47-C9C0-2C65-CE72-B23A86391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37057-8EEF-4970-971A-E729ECFB4DF5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115A94-E8BF-E3C8-AD35-9D8CA4B3F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25D7B-7CEB-5DD7-3AE9-0454B6727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EE892-4C8C-4DC1-A25A-C0D175D88D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8534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CB110-F0C6-578F-F6A7-D25AA9C0B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65983-7F9E-88CE-01D0-FF7F8E08D5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0CB06B-0F59-0656-EB47-520B3EA7DB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2B2A57-B0C4-82FC-6F4B-C238D103C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37057-8EEF-4970-971A-E729ECFB4DF5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E99E5A-FEFC-7626-FEE3-6132CD14F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4DB9C8-BC0C-E43A-4607-246D8BF71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EE892-4C8C-4DC1-A25A-C0D175D88D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6636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4AC79-B4C7-F37F-0A99-78F594A2D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720269-90A4-D338-E83C-80486F34EA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2BFF09-3603-86B9-954C-1D3F3EF732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2B4772-8927-354C-AFED-9225A2D5F2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C57135-DCE7-CA77-55E8-85F3B6634E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53673D-15D9-7B60-DFDE-BF61CE9D0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37057-8EEF-4970-971A-E729ECFB4DF5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99FDF8-6F00-489A-7F1A-F82F80249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607201-A92F-E4A4-A8E5-A4459E96B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EE892-4C8C-4DC1-A25A-C0D175D88D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1606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F285B-AEDD-16CC-3F0C-163FB6910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08E675-3EC7-7719-03C7-44938B52C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37057-8EEF-4970-971A-E729ECFB4DF5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2F7690-159E-483A-B5A0-6E12A3CEB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7A6C8A-EFEA-78CB-E338-F764EF557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EE892-4C8C-4DC1-A25A-C0D175D88D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4376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54C02A-457C-B0D0-DD11-922661C8D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37057-8EEF-4970-971A-E729ECFB4DF5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20CF1B-0BB9-83DF-FF93-191602CB1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E68B2D-F23C-56A4-7FBD-0A04A6C79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EE892-4C8C-4DC1-A25A-C0D175D88D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4121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F4ECD-56C4-3ACB-B30A-011AC809E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0C8B0-9BCC-D2C9-82BC-8FF0ED455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C52100-93AD-68D7-FCEC-AB258CA4F4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F355F9-1073-292E-95F5-ED67A0569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37057-8EEF-4970-971A-E729ECFB4DF5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A44895-DFED-0CA3-B36B-92E703D76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F861F7-CFA6-2C8D-D05E-561A565AE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EE892-4C8C-4DC1-A25A-C0D175D88D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0682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CF179-310C-6296-07EC-6C247F417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EBF213-0316-C3EC-0A1E-5893EA92E7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DE8C5E-B00C-E685-2985-A9F74CE0C8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966ED1-76D3-088F-2A34-6FBEEF534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37057-8EEF-4970-971A-E729ECFB4DF5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F37BC5-ECE8-4003-34E4-26E1D19E2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7C35B7-E9C7-385D-F30C-04983CFF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EE892-4C8C-4DC1-A25A-C0D175D88D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5829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86DB4D-267D-1093-A22E-D4E4AD731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B1D6DD-49E5-F599-C167-DA418F8EA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651FA9-8651-275A-409F-7B9461A647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E37057-8EEF-4970-971A-E729ECFB4DF5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C23140-C379-5B04-7A36-DCAC531675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7F2A7A-ED9E-DC47-404D-FB9BDEFAD6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EE892-4C8C-4DC1-A25A-C0D175D88D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7138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578" y="3105000"/>
            <a:ext cx="5110844" cy="6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884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D312491-CA5D-01FF-0E49-41DB62D0C538}"/>
              </a:ext>
            </a:extLst>
          </p:cNvPr>
          <p:cNvGrpSpPr/>
          <p:nvPr/>
        </p:nvGrpSpPr>
        <p:grpSpPr>
          <a:xfrm>
            <a:off x="137375" y="0"/>
            <a:ext cx="12054625" cy="6629202"/>
            <a:chOff x="402601" y="100514"/>
            <a:chExt cx="11925300" cy="6721337"/>
          </a:xfrm>
        </p:grpSpPr>
        <p:sp>
          <p:nvSpPr>
            <p:cNvPr id="10" name="Rectangle 9"/>
            <p:cNvSpPr/>
            <p:nvPr/>
          </p:nvSpPr>
          <p:spPr>
            <a:xfrm>
              <a:off x="819017" y="100514"/>
              <a:ext cx="794852" cy="57773"/>
            </a:xfrm>
            <a:prstGeom prst="rect">
              <a:avLst/>
            </a:prstGeom>
            <a:solidFill>
              <a:srgbClr val="F051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25600" y="6202800"/>
              <a:ext cx="2358000" cy="298969"/>
            </a:xfrm>
            <a:prstGeom prst="rect">
              <a:avLst/>
            </a:prstGeom>
          </p:spPr>
        </p:pic>
        <p:sp>
          <p:nvSpPr>
            <p:cNvPr id="4" name="Title 1">
              <a:extLst>
                <a:ext uri="{FF2B5EF4-FFF2-40B4-BE49-F238E27FC236}">
                  <a16:creationId xmlns:a16="http://schemas.microsoft.com/office/drawing/2014/main" id="{EDCFED27-C54E-5167-4B20-0E6ECF919604}"/>
                </a:ext>
              </a:extLst>
            </p:cNvPr>
            <p:cNvSpPr txBox="1">
              <a:spLocks/>
            </p:cNvSpPr>
            <p:nvPr/>
          </p:nvSpPr>
          <p:spPr>
            <a:xfrm>
              <a:off x="1334220" y="395972"/>
              <a:ext cx="6328293" cy="558478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4000" dirty="0" err="1">
                  <a:latin typeface="Nunito Sans" pitchFamily="2" charset="0"/>
                  <a:ea typeface="Calibri" panose="020F0502020204030204" pitchFamily="34" charset="0"/>
                  <a:cs typeface="Times New Roman" panose="02020603050405020304" pitchFamily="18" charset="0"/>
                </a:rPr>
                <a:t>Warnsdorff</a:t>
              </a:r>
              <a:r>
                <a:rPr lang="en-US" sz="4000" dirty="0">
                  <a:latin typeface="Nunito Sans" pitchFamily="2" charset="0"/>
                  <a:ea typeface="Calibri" panose="020F0502020204030204" pitchFamily="34" charset="0"/>
                  <a:cs typeface="Times New Roman" panose="02020603050405020304" pitchFamily="18" charset="0"/>
                </a:rPr>
                <a:t> ’s Algorithm</a:t>
              </a:r>
              <a:endParaRPr lang="en-SG" sz="4000" dirty="0">
                <a:latin typeface="Nunito Sans" pitchFamily="2" charset="0"/>
              </a:endParaRPr>
            </a:p>
          </p:txBody>
        </p:sp>
        <p:sp>
          <p:nvSpPr>
            <p:cNvPr id="5" name="Content Placeholder 2">
              <a:extLst>
                <a:ext uri="{FF2B5EF4-FFF2-40B4-BE49-F238E27FC236}">
                  <a16:creationId xmlns:a16="http://schemas.microsoft.com/office/drawing/2014/main" id="{6E48A56D-1A3E-848A-6EF4-BADE196F0A84}"/>
                </a:ext>
              </a:extLst>
            </p:cNvPr>
            <p:cNvSpPr txBox="1">
              <a:spLocks/>
            </p:cNvSpPr>
            <p:nvPr/>
          </p:nvSpPr>
          <p:spPr>
            <a:xfrm>
              <a:off x="402601" y="954451"/>
              <a:ext cx="11925300" cy="5867400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b="1" dirty="0">
                  <a:latin typeface="Nunito Sans" pitchFamily="2" charset="0"/>
                </a:rPr>
                <a:t>Definition</a:t>
              </a:r>
            </a:p>
            <a:p>
              <a:r>
                <a:rPr lang="en-US" sz="1800" dirty="0" err="1">
                  <a:solidFill>
                    <a:srgbClr val="202124"/>
                  </a:solidFill>
                  <a:latin typeface="Nunito Sans" pitchFamily="2" charset="0"/>
                </a:rPr>
                <a:t>Warnsdorff's</a:t>
              </a:r>
              <a:r>
                <a:rPr lang="en-US" sz="1800" dirty="0">
                  <a:solidFill>
                    <a:srgbClr val="202124"/>
                  </a:solidFill>
                  <a:latin typeface="Nunito Sans" pitchFamily="2" charset="0"/>
                </a:rPr>
                <a:t> rule is a heuristic for finding a single knight's tour.</a:t>
              </a:r>
            </a:p>
            <a:p>
              <a:r>
                <a:rPr lang="en-US" sz="1800" dirty="0">
                  <a:solidFill>
                    <a:srgbClr val="202124"/>
                  </a:solidFill>
                  <a:latin typeface="Nunito Sans" pitchFamily="2" charset="0"/>
                </a:rPr>
                <a:t>The knight is moved so that it always proceeds to the square from which the knight will have the fewest onward moves.</a:t>
              </a:r>
            </a:p>
            <a:p>
              <a:r>
                <a:rPr lang="en-US" sz="1800" dirty="0">
                  <a:solidFill>
                    <a:srgbClr val="202124"/>
                  </a:solidFill>
                  <a:latin typeface="Nunito Sans" pitchFamily="2" charset="0"/>
                </a:rPr>
                <a:t>When calculating the number of onward moves for each candidate square, we do not count moves that revisit any square already visited.</a:t>
              </a:r>
            </a:p>
            <a:p>
              <a:r>
                <a:rPr lang="en-US" sz="1800" dirty="0">
                  <a:latin typeface="Nunito Sans" pitchFamily="2" charset="0"/>
                </a:rPr>
                <a:t>Example :</a:t>
              </a:r>
            </a:p>
          </p:txBody>
        </p:sp>
        <p:pic>
          <p:nvPicPr>
            <p:cNvPr id="6" name="Picture 5" descr="knight-tour-problem">
              <a:extLst>
                <a:ext uri="{FF2B5EF4-FFF2-40B4-BE49-F238E27FC236}">
                  <a16:creationId xmlns:a16="http://schemas.microsoft.com/office/drawing/2014/main" id="{A1187260-FF0A-6F94-D96D-EED73B2BD43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5456" y="3429000"/>
              <a:ext cx="8780144" cy="3177862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711247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4">
            <a:extLst>
              <a:ext uri="{FF2B5EF4-FFF2-40B4-BE49-F238E27FC236}">
                <a16:creationId xmlns:a16="http://schemas.microsoft.com/office/drawing/2014/main" id="{5A085940-14F9-4438-6846-CC346819256B}"/>
              </a:ext>
            </a:extLst>
          </p:cNvPr>
          <p:cNvSpPr txBox="1">
            <a:spLocks/>
          </p:cNvSpPr>
          <p:nvPr/>
        </p:nvSpPr>
        <p:spPr>
          <a:xfrm>
            <a:off x="76200" y="685800"/>
            <a:ext cx="4419600" cy="571500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/>
              <a:t>import java.util.concurrent.ThreadLocalRandom;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/>
              <a:t>class GFG{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/>
              <a:t>    public static final int N = 8;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/>
              <a:t>public static final int cx[] = {1, 1, 2, 2, -1, -1, -2, -2};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/>
              <a:t>    public static final int cy[] = {2, -2, 1, -1, 2, -2, 1, -1};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/>
              <a:t>boolean limits(int x, int y)  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/>
              <a:t>        return ((x &gt;= 0 &amp;&amp; y &gt;= 0) &amp;&amp;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/>
              <a:t>                 (x &lt; N &amp;&amp; y &lt; N));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/>
              <a:t>    }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/>
              <a:t>boolean isempty(int a[], int x, int y)  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ES" sz="2000"/>
              <a:t> return (limits(x, y)) &amp;&amp; (a[y * N + x] &lt; 0);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ES" sz="2000"/>
              <a:t>    } </a:t>
            </a:r>
            <a:endParaRPr lang="en-US" sz="2000" dirty="0"/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2418AABD-A8EB-C2EF-8E97-FBEF76F0F798}"/>
              </a:ext>
            </a:extLst>
          </p:cNvPr>
          <p:cNvSpPr txBox="1">
            <a:spLocks/>
          </p:cNvSpPr>
          <p:nvPr/>
        </p:nvSpPr>
        <p:spPr>
          <a:xfrm>
            <a:off x="5485326" y="1014212"/>
            <a:ext cx="7054403" cy="584378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int </a:t>
            </a:r>
            <a:r>
              <a:rPr lang="en-US" sz="2000" dirty="0" err="1"/>
              <a:t>getDegree</a:t>
            </a:r>
            <a:r>
              <a:rPr lang="en-US" sz="2000" dirty="0"/>
              <a:t>(int a[], int x, int y)   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        int count = 0;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        for (int </a:t>
            </a:r>
            <a:r>
              <a:rPr lang="en-US" sz="2000" dirty="0" err="1"/>
              <a:t>i</a:t>
            </a:r>
            <a:r>
              <a:rPr lang="en-US" sz="2000" dirty="0"/>
              <a:t> = 0; </a:t>
            </a:r>
            <a:r>
              <a:rPr lang="en-US" sz="2000" dirty="0" err="1"/>
              <a:t>i</a:t>
            </a:r>
            <a:r>
              <a:rPr lang="en-US" sz="2000" dirty="0"/>
              <a:t> &lt; N; ++</a:t>
            </a:r>
            <a:r>
              <a:rPr lang="en-US" sz="2000" dirty="0" err="1"/>
              <a:t>i</a:t>
            </a:r>
            <a:r>
              <a:rPr lang="en-US" sz="2000" dirty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            if (</a:t>
            </a:r>
            <a:r>
              <a:rPr lang="en-US" sz="2000" dirty="0" err="1"/>
              <a:t>isempty</a:t>
            </a:r>
            <a:r>
              <a:rPr lang="en-US" sz="2000" dirty="0"/>
              <a:t>(a, (x + cx[</a:t>
            </a:r>
            <a:r>
              <a:rPr lang="en-US" sz="2000" dirty="0" err="1"/>
              <a:t>i</a:t>
            </a:r>
            <a:r>
              <a:rPr lang="en-US" sz="2000" dirty="0"/>
              <a:t>]),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                           (y + cy[</a:t>
            </a:r>
            <a:r>
              <a:rPr lang="en-US" sz="2000" dirty="0" err="1"/>
              <a:t>i</a:t>
            </a:r>
            <a:r>
              <a:rPr lang="en-US" sz="2000" dirty="0"/>
              <a:t>])))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                count++;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        return count;    }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Cell </a:t>
            </a:r>
            <a:r>
              <a:rPr lang="en-US" sz="2000" dirty="0" err="1"/>
              <a:t>nextMove</a:t>
            </a:r>
            <a:r>
              <a:rPr lang="en-US" sz="2000" dirty="0"/>
              <a:t>(int a[], Cell cell)   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        int </a:t>
            </a:r>
            <a:r>
              <a:rPr lang="en-US" sz="2000" dirty="0" err="1"/>
              <a:t>min_deg_idx</a:t>
            </a:r>
            <a:r>
              <a:rPr lang="en-US" sz="2000" dirty="0"/>
              <a:t> = -1, c,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            </a:t>
            </a:r>
            <a:r>
              <a:rPr lang="en-US" sz="2000" dirty="0" err="1"/>
              <a:t>min_deg</a:t>
            </a:r>
            <a:r>
              <a:rPr lang="en-US" sz="2000" dirty="0"/>
              <a:t> = (N + 1), </a:t>
            </a:r>
            <a:r>
              <a:rPr lang="en-US" sz="2000" dirty="0" err="1"/>
              <a:t>nx</a:t>
            </a:r>
            <a:r>
              <a:rPr lang="en-US" sz="2000" dirty="0"/>
              <a:t>, </a:t>
            </a:r>
            <a:r>
              <a:rPr lang="en-US" sz="2000" dirty="0" err="1"/>
              <a:t>ny</a:t>
            </a:r>
            <a:r>
              <a:rPr lang="en-US" sz="2000" dirty="0"/>
              <a:t>;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int start = </a:t>
            </a:r>
            <a:r>
              <a:rPr lang="en-US" sz="2000" dirty="0" err="1"/>
              <a:t>ThreadLocalRandom.current</a:t>
            </a:r>
            <a:r>
              <a:rPr lang="en-US" sz="2000" dirty="0"/>
              <a:t>().</a:t>
            </a:r>
            <a:r>
              <a:rPr lang="en-US" sz="2000" dirty="0" err="1"/>
              <a:t>nextInt</a:t>
            </a:r>
            <a:r>
              <a:rPr lang="en-US" sz="2000" dirty="0"/>
              <a:t>(1000) % N;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for (int count = 0; count &lt; N; ++count)       {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      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DB8C19-1AB0-8835-7E95-1C20C57C7945}"/>
              </a:ext>
            </a:extLst>
          </p:cNvPr>
          <p:cNvSpPr txBox="1"/>
          <p:nvPr/>
        </p:nvSpPr>
        <p:spPr>
          <a:xfrm>
            <a:off x="276896" y="87868"/>
            <a:ext cx="62720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 err="1">
                <a:solidFill>
                  <a:srgbClr val="FF0000"/>
                </a:solidFill>
              </a:rPr>
              <a:t>Warnsdorff’s</a:t>
            </a:r>
            <a:r>
              <a:rPr lang="en-US" sz="1800" b="1" dirty="0">
                <a:solidFill>
                  <a:srgbClr val="FF0000"/>
                </a:solidFill>
              </a:rPr>
              <a:t> Algorithm –Knight’s Tour Problem</a:t>
            </a:r>
            <a:endParaRPr lang="en-SG" sz="1800" b="1" dirty="0">
              <a:solidFill>
                <a:srgbClr val="FF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A0444B-BD9E-59AE-3E1A-1BBE5DFE63A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9309" y="6018637"/>
            <a:ext cx="2383572" cy="294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055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66765C7-4A34-5832-9A69-173D141B0AE8}"/>
              </a:ext>
            </a:extLst>
          </p:cNvPr>
          <p:cNvSpPr txBox="1"/>
          <p:nvPr/>
        </p:nvSpPr>
        <p:spPr>
          <a:xfrm>
            <a:off x="679360" y="113625"/>
            <a:ext cx="60981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 err="1">
                <a:solidFill>
                  <a:srgbClr val="FF0000"/>
                </a:solidFill>
              </a:rPr>
              <a:t>Warnsdorff’s</a:t>
            </a:r>
            <a:r>
              <a:rPr lang="en-US" sz="1800" b="1" dirty="0">
                <a:solidFill>
                  <a:srgbClr val="FF0000"/>
                </a:solidFill>
              </a:rPr>
              <a:t> Algorithm –Knight’s Tour Problem</a:t>
            </a:r>
            <a:endParaRPr lang="en-SG" sz="1800" b="1" dirty="0">
              <a:solidFill>
                <a:srgbClr val="FF0000"/>
              </a:solidFill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D30EE4A5-8752-9C73-DE05-873D33A7782E}"/>
              </a:ext>
            </a:extLst>
          </p:cNvPr>
          <p:cNvSpPr txBox="1">
            <a:spLocks/>
          </p:cNvSpPr>
          <p:nvPr/>
        </p:nvSpPr>
        <p:spPr>
          <a:xfrm>
            <a:off x="189963" y="482957"/>
            <a:ext cx="5906037" cy="626141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en-US" sz="1400" dirty="0"/>
              <a:t> int </a:t>
            </a:r>
            <a:r>
              <a:rPr lang="en-US" sz="1400" dirty="0" err="1"/>
              <a:t>i</a:t>
            </a:r>
            <a:r>
              <a:rPr lang="en-US" sz="1400" dirty="0"/>
              <a:t> = (start + count) % N;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            </a:t>
            </a:r>
            <a:r>
              <a:rPr lang="en-US" sz="1400" dirty="0" err="1"/>
              <a:t>nx</a:t>
            </a:r>
            <a:r>
              <a:rPr lang="en-US" sz="1400" dirty="0"/>
              <a:t> = </a:t>
            </a:r>
            <a:r>
              <a:rPr lang="en-US" sz="1400" dirty="0" err="1"/>
              <a:t>cell.x</a:t>
            </a:r>
            <a:r>
              <a:rPr lang="en-US" sz="1400" dirty="0"/>
              <a:t> + cx[</a:t>
            </a:r>
            <a:r>
              <a:rPr lang="en-US" sz="1400" dirty="0" err="1"/>
              <a:t>i</a:t>
            </a:r>
            <a:r>
              <a:rPr lang="en-US" sz="1400" dirty="0"/>
              <a:t>];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            </a:t>
            </a:r>
            <a:r>
              <a:rPr lang="en-US" sz="1400" dirty="0" err="1"/>
              <a:t>ny</a:t>
            </a:r>
            <a:r>
              <a:rPr lang="en-US" sz="1400" dirty="0"/>
              <a:t> = </a:t>
            </a:r>
            <a:r>
              <a:rPr lang="en-US" sz="1400" dirty="0" err="1"/>
              <a:t>cell.y</a:t>
            </a:r>
            <a:r>
              <a:rPr lang="en-US" sz="1400" dirty="0"/>
              <a:t> + cy[</a:t>
            </a:r>
            <a:r>
              <a:rPr lang="en-US" sz="1400" dirty="0" err="1"/>
              <a:t>i</a:t>
            </a:r>
            <a:r>
              <a:rPr lang="en-US" sz="1400" dirty="0"/>
              <a:t>];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            if ((</a:t>
            </a:r>
            <a:r>
              <a:rPr lang="en-US" sz="1400" dirty="0" err="1"/>
              <a:t>isempty</a:t>
            </a:r>
            <a:r>
              <a:rPr lang="en-US" sz="1400" dirty="0"/>
              <a:t>(a, </a:t>
            </a:r>
            <a:r>
              <a:rPr lang="en-US" sz="1400" dirty="0" err="1"/>
              <a:t>nx</a:t>
            </a:r>
            <a:r>
              <a:rPr lang="en-US" sz="1400" dirty="0"/>
              <a:t>, </a:t>
            </a:r>
            <a:r>
              <a:rPr lang="en-US" sz="1400" dirty="0" err="1"/>
              <a:t>ny</a:t>
            </a:r>
            <a:r>
              <a:rPr lang="en-US" sz="1400" dirty="0"/>
              <a:t>)) &amp;&amp;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                (c = </a:t>
            </a:r>
            <a:r>
              <a:rPr lang="en-US" sz="1400" dirty="0" err="1"/>
              <a:t>getDegree</a:t>
            </a:r>
            <a:r>
              <a:rPr lang="en-US" sz="1400" dirty="0"/>
              <a:t>(a, </a:t>
            </a:r>
            <a:r>
              <a:rPr lang="en-US" sz="1400" dirty="0" err="1"/>
              <a:t>nx</a:t>
            </a:r>
            <a:r>
              <a:rPr lang="en-US" sz="1400" dirty="0"/>
              <a:t>, </a:t>
            </a:r>
            <a:r>
              <a:rPr lang="en-US" sz="1400" dirty="0" err="1"/>
              <a:t>ny</a:t>
            </a:r>
            <a:r>
              <a:rPr lang="en-US" sz="1400" dirty="0"/>
              <a:t>)) &lt; </a:t>
            </a:r>
            <a:r>
              <a:rPr lang="en-US" sz="1400" dirty="0" err="1"/>
              <a:t>min_deg</a:t>
            </a:r>
            <a:r>
              <a:rPr lang="en-US" sz="1400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            {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                </a:t>
            </a:r>
            <a:r>
              <a:rPr lang="en-US" sz="1400" dirty="0" err="1"/>
              <a:t>min_deg_idx</a:t>
            </a:r>
            <a:r>
              <a:rPr lang="en-US" sz="1400" dirty="0"/>
              <a:t> = </a:t>
            </a:r>
            <a:r>
              <a:rPr lang="en-US" sz="1400" dirty="0" err="1"/>
              <a:t>i</a:t>
            </a:r>
            <a:r>
              <a:rPr lang="en-US" sz="1400" dirty="0"/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                </a:t>
            </a:r>
            <a:r>
              <a:rPr lang="en-US" sz="1400" dirty="0" err="1"/>
              <a:t>min_deg</a:t>
            </a:r>
            <a:r>
              <a:rPr lang="en-US" sz="1400" dirty="0"/>
              <a:t> = c;            }      }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    if (</a:t>
            </a:r>
            <a:r>
              <a:rPr lang="en-US" sz="1400" dirty="0" err="1"/>
              <a:t>min_deg_idx</a:t>
            </a:r>
            <a:r>
              <a:rPr lang="en-US" sz="1400" dirty="0"/>
              <a:t> == -1)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            return null;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        </a:t>
            </a:r>
            <a:r>
              <a:rPr lang="en-US" sz="1400" dirty="0" err="1"/>
              <a:t>nx</a:t>
            </a:r>
            <a:r>
              <a:rPr lang="en-US" sz="1400" dirty="0"/>
              <a:t> = </a:t>
            </a:r>
            <a:r>
              <a:rPr lang="en-US" sz="1400" dirty="0" err="1"/>
              <a:t>cell.x</a:t>
            </a:r>
            <a:r>
              <a:rPr lang="en-US" sz="1400" dirty="0"/>
              <a:t> + cx[</a:t>
            </a:r>
            <a:r>
              <a:rPr lang="en-US" sz="1400" dirty="0" err="1"/>
              <a:t>min_deg_idx</a:t>
            </a:r>
            <a:r>
              <a:rPr lang="en-US" sz="1400" dirty="0"/>
              <a:t>];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        </a:t>
            </a:r>
            <a:r>
              <a:rPr lang="en-US" sz="1400" dirty="0" err="1"/>
              <a:t>ny</a:t>
            </a:r>
            <a:r>
              <a:rPr lang="en-US" sz="1400" dirty="0"/>
              <a:t> = </a:t>
            </a:r>
            <a:r>
              <a:rPr lang="en-US" sz="1400" dirty="0" err="1"/>
              <a:t>cell.y</a:t>
            </a:r>
            <a:r>
              <a:rPr lang="en-US" sz="1400" dirty="0"/>
              <a:t> + cy[</a:t>
            </a:r>
            <a:r>
              <a:rPr lang="en-US" sz="1400" dirty="0" err="1"/>
              <a:t>min_deg_idx</a:t>
            </a:r>
            <a:r>
              <a:rPr lang="en-US" sz="1400" dirty="0"/>
              <a:t>]; 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        a[</a:t>
            </a:r>
            <a:r>
              <a:rPr lang="en-US" sz="1400" dirty="0" err="1"/>
              <a:t>ny</a:t>
            </a:r>
            <a:r>
              <a:rPr lang="en-US" sz="1400" dirty="0"/>
              <a:t> * N + </a:t>
            </a:r>
            <a:r>
              <a:rPr lang="en-US" sz="1400" dirty="0" err="1"/>
              <a:t>nx</a:t>
            </a:r>
            <a:r>
              <a:rPr lang="en-US" sz="1400" dirty="0"/>
              <a:t>] = a[(</a:t>
            </a:r>
            <a:r>
              <a:rPr lang="en-US" sz="1400" dirty="0" err="1"/>
              <a:t>cell.y</a:t>
            </a:r>
            <a:r>
              <a:rPr lang="en-US" sz="1400" dirty="0"/>
              <a:t>) * N +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                           (</a:t>
            </a:r>
            <a:r>
              <a:rPr lang="en-US" sz="1400" dirty="0" err="1"/>
              <a:t>cell.x</a:t>
            </a:r>
            <a:r>
              <a:rPr lang="en-US" sz="1400" dirty="0"/>
              <a:t>)] + 1;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        </a:t>
            </a:r>
            <a:r>
              <a:rPr lang="en-US" sz="1400" dirty="0" err="1"/>
              <a:t>cell.x</a:t>
            </a:r>
            <a:r>
              <a:rPr lang="en-US" sz="1400" dirty="0"/>
              <a:t> = </a:t>
            </a:r>
            <a:r>
              <a:rPr lang="en-US" sz="1400" dirty="0" err="1"/>
              <a:t>nx</a:t>
            </a:r>
            <a:r>
              <a:rPr lang="en-US" sz="1400" dirty="0"/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        </a:t>
            </a:r>
            <a:r>
              <a:rPr lang="en-US" sz="1400" dirty="0" err="1"/>
              <a:t>cell.y</a:t>
            </a:r>
            <a:r>
              <a:rPr lang="en-US" sz="1400" dirty="0"/>
              <a:t> = </a:t>
            </a:r>
            <a:r>
              <a:rPr lang="en-US" sz="1400" dirty="0" err="1"/>
              <a:t>ny</a:t>
            </a:r>
            <a:r>
              <a:rPr lang="en-US" sz="1400" dirty="0"/>
              <a:t>;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        return cell;    } </a:t>
            </a: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3D751BF-DDB9-F08F-800A-178B9D9C5F93}"/>
              </a:ext>
            </a:extLst>
          </p:cNvPr>
          <p:cNvSpPr txBox="1">
            <a:spLocks/>
          </p:cNvSpPr>
          <p:nvPr/>
        </p:nvSpPr>
        <p:spPr>
          <a:xfrm>
            <a:off x="5741832" y="450759"/>
            <a:ext cx="6450168" cy="5924284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sz="2500" dirty="0"/>
              <a:t>void print(int a[]) {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500" dirty="0"/>
              <a:t>        for (int </a:t>
            </a:r>
            <a:r>
              <a:rPr lang="en-US" sz="2500" dirty="0" err="1"/>
              <a:t>i</a:t>
            </a:r>
            <a:r>
              <a:rPr lang="en-US" sz="2500" dirty="0"/>
              <a:t> = 0; </a:t>
            </a:r>
            <a:r>
              <a:rPr lang="en-US" sz="2500" dirty="0" err="1"/>
              <a:t>i</a:t>
            </a:r>
            <a:r>
              <a:rPr lang="en-US" sz="2500" dirty="0"/>
              <a:t> &lt; N; ++</a:t>
            </a:r>
            <a:r>
              <a:rPr lang="en-US" sz="2500" dirty="0" err="1"/>
              <a:t>i</a:t>
            </a:r>
            <a:r>
              <a:rPr lang="en-US" sz="2500" dirty="0"/>
              <a:t>) {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500" dirty="0"/>
              <a:t>            for (int j = 0; j &lt; N; ++j)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500" dirty="0"/>
              <a:t>                </a:t>
            </a:r>
            <a:r>
              <a:rPr lang="en-US" sz="2500" dirty="0" err="1"/>
              <a:t>System.out.printf</a:t>
            </a:r>
            <a:r>
              <a:rPr lang="en-US" sz="2500" dirty="0"/>
              <a:t>("%d\t", a[j * N + </a:t>
            </a:r>
            <a:r>
              <a:rPr lang="en-US" sz="2500" dirty="0" err="1"/>
              <a:t>i</a:t>
            </a:r>
            <a:r>
              <a:rPr lang="en-US" sz="2500" dirty="0"/>
              <a:t>]);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500" dirty="0"/>
              <a:t>            </a:t>
            </a:r>
            <a:r>
              <a:rPr lang="en-US" sz="2500" dirty="0" err="1"/>
              <a:t>System.out.printf</a:t>
            </a:r>
            <a:r>
              <a:rPr lang="en-US" sz="2500" dirty="0"/>
              <a:t>("\n");        }    }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500" dirty="0" err="1"/>
              <a:t>boolean</a:t>
            </a:r>
            <a:r>
              <a:rPr lang="en-US" sz="2500" dirty="0"/>
              <a:t> </a:t>
            </a:r>
            <a:r>
              <a:rPr lang="en-US" sz="2500" dirty="0" err="1"/>
              <a:t>neighbour</a:t>
            </a:r>
            <a:r>
              <a:rPr lang="en-US" sz="2500" dirty="0"/>
              <a:t>(int x, int y, int xx, int </a:t>
            </a:r>
            <a:r>
              <a:rPr lang="en-US" sz="2500" dirty="0" err="1"/>
              <a:t>yy</a:t>
            </a:r>
            <a:r>
              <a:rPr lang="en-US" sz="2500" dirty="0"/>
              <a:t>) {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500" dirty="0"/>
              <a:t>        for (int </a:t>
            </a:r>
            <a:r>
              <a:rPr lang="en-US" sz="2500" dirty="0" err="1"/>
              <a:t>i</a:t>
            </a:r>
            <a:r>
              <a:rPr lang="en-US" sz="2500" dirty="0"/>
              <a:t> = 0; </a:t>
            </a:r>
            <a:r>
              <a:rPr lang="en-US" sz="2500" dirty="0" err="1"/>
              <a:t>i</a:t>
            </a:r>
            <a:r>
              <a:rPr lang="en-US" sz="2500" dirty="0"/>
              <a:t> &lt; N; ++</a:t>
            </a:r>
            <a:r>
              <a:rPr lang="en-US" sz="2500" dirty="0" err="1"/>
              <a:t>i</a:t>
            </a:r>
            <a:r>
              <a:rPr lang="en-US" sz="2500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500" dirty="0"/>
              <a:t>            if (((x + cx[</a:t>
            </a:r>
            <a:r>
              <a:rPr lang="en-US" sz="2500" dirty="0" err="1"/>
              <a:t>i</a:t>
            </a:r>
            <a:r>
              <a:rPr lang="en-US" sz="2500" dirty="0"/>
              <a:t>]) == xx) &amp;&amp;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500" dirty="0"/>
              <a:t>                ((y + cy[</a:t>
            </a:r>
            <a:r>
              <a:rPr lang="en-US" sz="2500" dirty="0" err="1"/>
              <a:t>i</a:t>
            </a:r>
            <a:r>
              <a:rPr lang="en-US" sz="2500" dirty="0"/>
              <a:t>]) == </a:t>
            </a:r>
            <a:r>
              <a:rPr lang="en-US" sz="2500" dirty="0" err="1"/>
              <a:t>yy</a:t>
            </a:r>
            <a:r>
              <a:rPr lang="en-US" sz="2500" dirty="0"/>
              <a:t>))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500" dirty="0"/>
              <a:t>                return true;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500" dirty="0"/>
              <a:t>        return false;    }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500" dirty="0" err="1"/>
              <a:t>boolean</a:t>
            </a:r>
            <a:r>
              <a:rPr lang="en-US" sz="2500" dirty="0"/>
              <a:t> </a:t>
            </a:r>
            <a:r>
              <a:rPr lang="en-US" sz="2500" dirty="0" err="1"/>
              <a:t>findClosedTour</a:t>
            </a:r>
            <a:r>
              <a:rPr lang="en-US" sz="2500" dirty="0"/>
              <a:t>()    {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500" dirty="0"/>
              <a:t>        // Filling up the chessboard matrix with -1's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500" dirty="0"/>
              <a:t>        int a[] = new int[N * N];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500" dirty="0"/>
              <a:t>        for (int </a:t>
            </a:r>
            <a:r>
              <a:rPr lang="en-US" sz="2500" dirty="0" err="1"/>
              <a:t>i</a:t>
            </a:r>
            <a:r>
              <a:rPr lang="en-US" sz="2500" dirty="0"/>
              <a:t> = 0; </a:t>
            </a:r>
            <a:r>
              <a:rPr lang="en-US" sz="2500" dirty="0" err="1"/>
              <a:t>i</a:t>
            </a:r>
            <a:r>
              <a:rPr lang="en-US" sz="2500" dirty="0"/>
              <a:t> &lt; N * N; ++</a:t>
            </a:r>
            <a:r>
              <a:rPr lang="en-US" sz="2500" dirty="0" err="1"/>
              <a:t>i</a:t>
            </a:r>
            <a:r>
              <a:rPr lang="en-US" sz="2500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500" dirty="0"/>
              <a:t>            a[</a:t>
            </a:r>
            <a:r>
              <a:rPr lang="en-US" sz="2500" dirty="0" err="1"/>
              <a:t>i</a:t>
            </a:r>
            <a:r>
              <a:rPr lang="en-US" sz="2500" dirty="0"/>
              <a:t>] = -1; 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2D44B2-05E2-6159-5397-075D49FB324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9309" y="6018637"/>
            <a:ext cx="2383572" cy="294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812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4">
            <a:extLst>
              <a:ext uri="{FF2B5EF4-FFF2-40B4-BE49-F238E27FC236}">
                <a16:creationId xmlns:a16="http://schemas.microsoft.com/office/drawing/2014/main" id="{AD0C7235-FB87-DE3F-43B6-4BE144153E2F}"/>
              </a:ext>
            </a:extLst>
          </p:cNvPr>
          <p:cNvSpPr txBox="1">
            <a:spLocks/>
          </p:cNvSpPr>
          <p:nvPr/>
        </p:nvSpPr>
        <p:spPr>
          <a:xfrm>
            <a:off x="177085" y="247917"/>
            <a:ext cx="4884312" cy="586954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en-US" sz="1800" dirty="0"/>
              <a:t> int </a:t>
            </a:r>
            <a:r>
              <a:rPr lang="en-US" sz="1800" dirty="0" err="1"/>
              <a:t>sx</a:t>
            </a:r>
            <a:r>
              <a:rPr lang="en-US" sz="1800" dirty="0"/>
              <a:t> = 3;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        int </a:t>
            </a:r>
            <a:r>
              <a:rPr lang="en-US" sz="1800" dirty="0" err="1"/>
              <a:t>sy</a:t>
            </a:r>
            <a:r>
              <a:rPr lang="en-US" sz="1800" dirty="0"/>
              <a:t> = 2;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Cell </a:t>
            </a:r>
            <a:r>
              <a:rPr lang="en-US" sz="1800" dirty="0" err="1"/>
              <a:t>cell</a:t>
            </a:r>
            <a:r>
              <a:rPr lang="en-US" sz="1800" dirty="0"/>
              <a:t> = new Cell(</a:t>
            </a:r>
            <a:r>
              <a:rPr lang="en-US" sz="1800" dirty="0" err="1"/>
              <a:t>sx</a:t>
            </a:r>
            <a:r>
              <a:rPr lang="en-US" sz="1800" dirty="0"/>
              <a:t>, </a:t>
            </a:r>
            <a:r>
              <a:rPr lang="en-US" sz="1800" dirty="0" err="1"/>
              <a:t>sy</a:t>
            </a:r>
            <a:r>
              <a:rPr lang="en-US" sz="1800" dirty="0"/>
              <a:t>);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        a[</a:t>
            </a:r>
            <a:r>
              <a:rPr lang="en-US" sz="1800" dirty="0" err="1"/>
              <a:t>cell.y</a:t>
            </a:r>
            <a:r>
              <a:rPr lang="en-US" sz="1800" dirty="0"/>
              <a:t> * N + </a:t>
            </a:r>
            <a:r>
              <a:rPr lang="en-US" sz="1800" dirty="0" err="1"/>
              <a:t>cell.x</a:t>
            </a:r>
            <a:r>
              <a:rPr lang="en-US" sz="1800" dirty="0"/>
              <a:t>] = 1; // Mark first move.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Cell ret = null;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        for (int </a:t>
            </a:r>
            <a:r>
              <a:rPr lang="en-US" sz="1800" dirty="0" err="1"/>
              <a:t>i</a:t>
            </a:r>
            <a:r>
              <a:rPr lang="en-US" sz="1800" dirty="0"/>
              <a:t> = 0; </a:t>
            </a:r>
            <a:r>
              <a:rPr lang="en-US" sz="1800" dirty="0" err="1"/>
              <a:t>i</a:t>
            </a:r>
            <a:r>
              <a:rPr lang="en-US" sz="1800" dirty="0"/>
              <a:t> &lt; N * N - 1; ++</a:t>
            </a:r>
            <a:r>
              <a:rPr lang="en-US" sz="1800" dirty="0" err="1"/>
              <a:t>i</a:t>
            </a:r>
            <a:r>
              <a:rPr lang="en-US" sz="1800" dirty="0"/>
              <a:t>)     {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            ret = </a:t>
            </a:r>
            <a:r>
              <a:rPr lang="en-US" sz="1800" dirty="0" err="1"/>
              <a:t>nextMove</a:t>
            </a:r>
            <a:r>
              <a:rPr lang="en-US" sz="1800" dirty="0"/>
              <a:t>(a, cell);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            if (ret == null)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                return false;        } if (!</a:t>
            </a:r>
            <a:r>
              <a:rPr lang="en-US" sz="1800" dirty="0" err="1"/>
              <a:t>neighbour</a:t>
            </a:r>
            <a:r>
              <a:rPr lang="en-US" sz="1800" dirty="0"/>
              <a:t>(</a:t>
            </a:r>
            <a:r>
              <a:rPr lang="en-US" sz="1800" dirty="0" err="1"/>
              <a:t>ret.x</a:t>
            </a:r>
            <a:r>
              <a:rPr lang="en-US" sz="1800" dirty="0"/>
              <a:t>, </a:t>
            </a:r>
            <a:r>
              <a:rPr lang="en-US" sz="1800" dirty="0" err="1"/>
              <a:t>ret.y</a:t>
            </a:r>
            <a:r>
              <a:rPr lang="en-US" sz="1800" dirty="0"/>
              <a:t>, </a:t>
            </a:r>
            <a:r>
              <a:rPr lang="en-US" sz="1800" dirty="0" err="1"/>
              <a:t>sx</a:t>
            </a:r>
            <a:r>
              <a:rPr lang="en-US" sz="1800" dirty="0"/>
              <a:t>, </a:t>
            </a:r>
            <a:r>
              <a:rPr lang="en-US" sz="1800" dirty="0" err="1"/>
              <a:t>sy</a:t>
            </a:r>
            <a:r>
              <a:rPr lang="en-US" sz="1800" dirty="0"/>
              <a:t>))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            return false;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        print(a);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        return true;    }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public static void main(String[] </a:t>
            </a:r>
            <a:r>
              <a:rPr lang="en-US" sz="1800" dirty="0" err="1"/>
              <a:t>args</a:t>
            </a:r>
            <a:r>
              <a:rPr lang="en-US" sz="1800" dirty="0"/>
              <a:t>)  {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 </a:t>
            </a:r>
          </a:p>
        </p:txBody>
      </p:sp>
      <p:sp>
        <p:nvSpPr>
          <p:cNvPr id="3" name="Content Placeholder 25">
            <a:extLst>
              <a:ext uri="{FF2B5EF4-FFF2-40B4-BE49-F238E27FC236}">
                <a16:creationId xmlns:a16="http://schemas.microsoft.com/office/drawing/2014/main" id="{6A09DB35-B24B-E93F-65BD-48C4132E1778}"/>
              </a:ext>
            </a:extLst>
          </p:cNvPr>
          <p:cNvSpPr txBox="1">
            <a:spLocks/>
          </p:cNvSpPr>
          <p:nvPr/>
        </p:nvSpPr>
        <p:spPr>
          <a:xfrm>
            <a:off x="6335331" y="107324"/>
            <a:ext cx="5242775" cy="3588913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        while (!new GFG().</a:t>
            </a:r>
            <a:r>
              <a:rPr lang="en-US" sz="1800" dirty="0" err="1"/>
              <a:t>findClosedTour</a:t>
            </a:r>
            <a:r>
              <a:rPr lang="en-US" sz="1800" dirty="0"/>
              <a:t>())     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            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        }    }     }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class Cell{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    int x;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    int y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    public Cell(int x, int y){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       </a:t>
            </a:r>
            <a:r>
              <a:rPr lang="en-US" sz="1800" dirty="0" err="1"/>
              <a:t>this.x</a:t>
            </a:r>
            <a:r>
              <a:rPr lang="en-US" sz="1800" dirty="0"/>
              <a:t> = x;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        </a:t>
            </a:r>
            <a:r>
              <a:rPr lang="en-US" sz="1800" dirty="0" err="1"/>
              <a:t>this.y</a:t>
            </a:r>
            <a:r>
              <a:rPr lang="en-US" sz="1800" dirty="0"/>
              <a:t> = y;  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3A183F-FEA1-B6C7-EE5B-FF2D7C45C2F1}"/>
              </a:ext>
            </a:extLst>
          </p:cNvPr>
          <p:cNvSpPr txBox="1"/>
          <p:nvPr/>
        </p:nvSpPr>
        <p:spPr>
          <a:xfrm>
            <a:off x="6335331" y="3870675"/>
            <a:ext cx="4573075" cy="272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/>
              <a:t>Output: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59    14    63    32    1    16    19    34 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62    31    60    15    56    33    2    17 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13    58    55    64    49    18    35    20 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30    61    42    57    54    51    40    3 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43    12    53    50    41    48    21    36 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26    29    44    47    52    39    4    7 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11    46    27    24    9    6    37    22 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28    25    10    45    38    23    8    5 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6EE8AC-CA3B-9CBA-1B84-AD0B5EDDB85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620" y="6337748"/>
            <a:ext cx="2383572" cy="294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681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0" b="849"/>
          <a:stretch>
            <a:fillRect/>
          </a:stretch>
        </p:blipFill>
        <p:spPr>
          <a:xfrm rot="355158">
            <a:off x="-214550" y="3101269"/>
            <a:ext cx="4219796" cy="3942674"/>
          </a:xfrm>
          <a:custGeom>
            <a:avLst/>
            <a:gdLst>
              <a:gd name="connsiteX0" fmla="*/ 0 w 4219796"/>
              <a:gd name="connsiteY0" fmla="*/ 0 h 3942674"/>
              <a:gd name="connsiteX1" fmla="*/ 4219796 w 4219796"/>
              <a:gd name="connsiteY1" fmla="*/ 0 h 3942674"/>
              <a:gd name="connsiteX2" fmla="*/ 4219796 w 4219796"/>
              <a:gd name="connsiteY2" fmla="*/ 3547546 h 3942674"/>
              <a:gd name="connsiteX3" fmla="*/ 408778 w 4219796"/>
              <a:gd name="connsiteY3" fmla="*/ 3942674 h 3942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19796" h="3942674">
                <a:moveTo>
                  <a:pt x="0" y="0"/>
                </a:moveTo>
                <a:lnTo>
                  <a:pt x="4219796" y="0"/>
                </a:lnTo>
                <a:lnTo>
                  <a:pt x="4219796" y="3547546"/>
                </a:lnTo>
                <a:lnTo>
                  <a:pt x="408778" y="3942674"/>
                </a:lnTo>
                <a:close/>
              </a:path>
            </a:pathLst>
          </a:custGeom>
        </p:spPr>
      </p:pic>
      <p:sp>
        <p:nvSpPr>
          <p:cNvPr id="6" name="Rectangle 5"/>
          <p:cNvSpPr/>
          <p:nvPr/>
        </p:nvSpPr>
        <p:spPr>
          <a:xfrm>
            <a:off x="0" y="2438400"/>
            <a:ext cx="12192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dirty="0">
                <a:solidFill>
                  <a:srgbClr val="F05136"/>
                </a:solidFill>
                <a:latin typeface="Nunito Sans" panose="00000500000000000000" pitchFamily="2" charset="0"/>
              </a:rPr>
              <a:t>THANK YOU</a:t>
            </a:r>
            <a:endParaRPr lang="en-US" sz="8000" b="1" dirty="0">
              <a:solidFill>
                <a:srgbClr val="F05136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600" y="6202800"/>
            <a:ext cx="2358000" cy="298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595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974</Words>
  <Application>Microsoft Office PowerPoint</Application>
  <PresentationFormat>Widescreen</PresentationFormat>
  <Paragraphs>109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Nunito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AQEEL Official</dc:creator>
  <cp:lastModifiedBy>AQEEL Official</cp:lastModifiedBy>
  <cp:revision>9</cp:revision>
  <dcterms:created xsi:type="dcterms:W3CDTF">2023-05-10T08:47:54Z</dcterms:created>
  <dcterms:modified xsi:type="dcterms:W3CDTF">2023-07-12T08:56:07Z</dcterms:modified>
</cp:coreProperties>
</file>