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370" r:id="rId3"/>
    <p:sldId id="373" r:id="rId4"/>
    <p:sldId id="374" r:id="rId5"/>
    <p:sldId id="375" r:id="rId6"/>
    <p:sldId id="376" r:id="rId7"/>
    <p:sldId id="3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18975-8934-4771-AF08-1A257C48F7A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90C0-AD91-46EA-AB00-F0B210DD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E20-E304-E50A-7275-9B01BAECD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9444-676A-85DF-7A91-F6BEF15B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CB06-D95C-AB7F-CF76-270EF5C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1846-10FF-4F59-F5E0-C31A33F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CEAE-5742-4805-773B-021C035A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7B9-005B-FDC3-30CB-4B54D88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D0BD-8D2B-AA5C-A832-B1E68B5B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9FAF-0B90-F71E-F23A-3A1AA53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EE51-6EE1-8312-BEAE-AFBAA57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164F-47C3-338D-19E0-11D18DE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E76E-2FC7-4A85-22B4-C391C2A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806D-6F3F-8BAD-BF7F-D4F4BE50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D3EF-94CA-3240-AA7B-0A2C6BA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526B-E17D-AFA6-CFF8-B94B636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9A78-51EC-FE83-830B-1A757D6D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80D-56FF-713E-670A-F21B1D1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B131-964C-3487-E68A-8ED0DC5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D71-B3DE-D2E5-9895-C9D41976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2AFE-A030-C017-4276-ED0AAC8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4221-AE41-6678-28C4-B63665E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DC6-B209-DD07-7B12-9C7A05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3BC2-6F1F-8B7F-04E8-CB6246E1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5F47-C9C0-2C65-CE72-B23A863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5A94-E8BF-E3C8-AD35-9D8CA4B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5D7B-7CEB-5DD7-3AE9-0454B672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110-F0C6-578F-F6A7-D25AA9C0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5983-7F9E-88CE-01D0-FF7F8E08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B06B-0F59-0656-EB47-520B3EA7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2A57-B0C4-82FC-6F4B-C238D10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9E5A-FEFC-7626-FEE3-6132CD1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B9C8-BC0C-E43A-4607-246D8BF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C79-B4C7-F37F-0A99-78F594A2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0269-90A4-D338-E83C-80486F34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FF09-3603-86B9-954C-1D3F3EF7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B4772-8927-354C-AFED-9225A2D5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7135-DCE7-CA77-55E8-85F3B663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3673D-15D9-7B60-DFDE-BF61CE9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9FDF8-6F00-489A-7F1A-F82F802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07201-A92F-E4A4-A8E5-A4459E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285B-AEDD-16CC-3F0C-163FB691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E675-3EC7-7719-03C7-44938B5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7690-159E-483A-B5A0-6E12A3C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6C8A-EFEA-78CB-E338-F764EF55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C02A-457C-B0D0-DD11-922661C8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F1B-0BB9-83DF-FF93-191602C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8B2D-F23C-56A4-7FBD-0A04A6C7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ECD-56C4-3ACB-B30A-011AC809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C8B0-9BCC-D2C9-82BC-8FF0ED45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2100-93AD-68D7-FCEC-AB258CA4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55F9-1073-292E-95F5-ED67A05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4895-DFED-0CA3-B36B-92E703D7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61F7-CFA6-2C8D-D05E-561A565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F179-310C-6296-07EC-6C247F4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213-0316-C3EC-0A1E-5893EA92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8C5E-B00C-E685-2985-A9F74CE0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66ED1-76D3-088F-2A34-6FBEEF5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7BC5-ECE8-4003-34E4-26E1D1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35B7-E9C7-385D-F30C-04983CF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6DB4D-267D-1093-A22E-D4E4AD7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D6DD-49E5-F599-C167-DA418F8E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1FA9-8651-275A-409F-7B9461A6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140-C379-5B04-7A36-DCAC53167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2A7A-ED9E-DC47-404D-FB9BDEFAD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9017" y="100514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7B31BC-144C-CAD5-3331-B62A05BF1639}"/>
              </a:ext>
            </a:extLst>
          </p:cNvPr>
          <p:cNvSpPr txBox="1">
            <a:spLocks/>
          </p:cNvSpPr>
          <p:nvPr/>
        </p:nvSpPr>
        <p:spPr>
          <a:xfrm>
            <a:off x="1216443" y="423930"/>
            <a:ext cx="5030273" cy="754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Nunito Sans" pitchFamily="2" charset="0"/>
              </a:rPr>
              <a:t>Hamiltonian Cycle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D5C2C6D-E6D0-D0A2-84DC-23D41310F406}"/>
              </a:ext>
            </a:extLst>
          </p:cNvPr>
          <p:cNvSpPr txBox="1">
            <a:spLocks/>
          </p:cNvSpPr>
          <p:nvPr/>
        </p:nvSpPr>
        <p:spPr>
          <a:xfrm>
            <a:off x="819017" y="1676400"/>
            <a:ext cx="11007144" cy="26509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</a:rPr>
              <a:t>Hamiltonian cycle is a path in a graph that visits each vertex exactly once and back to starting vertex.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0212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</a:rPr>
              <a:t>This program is to determine if a given graph is a </a:t>
            </a:r>
            <a:r>
              <a:rPr lang="en-US" sz="2400" dirty="0" err="1">
                <a:solidFill>
                  <a:srgbClr val="202124"/>
                </a:solidFill>
              </a:rPr>
              <a:t>hamiltonian</a:t>
            </a:r>
            <a:r>
              <a:rPr lang="en-US" sz="2400" dirty="0">
                <a:solidFill>
                  <a:srgbClr val="202124"/>
                </a:solidFill>
              </a:rPr>
              <a:t> cycle or not.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0212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</a:rPr>
              <a:t>This program assumes every vertex of the graph to be a part of </a:t>
            </a:r>
            <a:r>
              <a:rPr lang="en-US" sz="2400" dirty="0" err="1">
                <a:solidFill>
                  <a:srgbClr val="202124"/>
                </a:solidFill>
              </a:rPr>
              <a:t>hamiltonian</a:t>
            </a:r>
            <a:r>
              <a:rPr lang="en-US" sz="2400" dirty="0">
                <a:solidFill>
                  <a:srgbClr val="202124"/>
                </a:solidFill>
              </a:rPr>
              <a:t> path.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12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FA0E934-703A-5E8C-2D26-150DF9EE92F4}"/>
              </a:ext>
            </a:extLst>
          </p:cNvPr>
          <p:cNvSpPr txBox="1">
            <a:spLocks/>
          </p:cNvSpPr>
          <p:nvPr/>
        </p:nvSpPr>
        <p:spPr>
          <a:xfrm>
            <a:off x="1050702" y="571500"/>
            <a:ext cx="8229600" cy="5715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+mn-lt"/>
              </a:rPr>
              <a:t>Example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altLang="en-US" sz="1800" dirty="0">
                <a:solidFill>
                  <a:srgbClr val="273239"/>
                </a:solidFill>
                <a:latin typeface="+mn-lt"/>
                <a:ea typeface="Times New Roman" panose="02020603050405020304" pitchFamily="18" charset="0"/>
              </a:rPr>
              <a:t>Hamiltonian Cycle in the following graph is {0, 1, 2, 4, 3, 0}.</a:t>
            </a:r>
            <a:br>
              <a:rPr lang="en-US" altLang="en-US" sz="1800" dirty="0">
                <a:solidFill>
                  <a:srgbClr val="273239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Arial" panose="020B0604020202020204" pitchFamily="34" charset="0"/>
              </a:rPr>
            </a:b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(0)--(1)--(2)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|   /     \   |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|  /       \  |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| /         \ |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(3)-------(4)</a:t>
            </a:r>
            <a:br>
              <a:rPr lang="en-US" altLang="en-US" sz="2000" dirty="0">
                <a:latin typeface="Arial" panose="020B0604020202020204" pitchFamily="34" charset="0"/>
              </a:rPr>
            </a:b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273239"/>
                </a:solidFill>
                <a:latin typeface="+mn-lt"/>
                <a:ea typeface="Times New Roman" panose="02020603050405020304" pitchFamily="18" charset="0"/>
              </a:rPr>
              <a:t>And the following graph doesn’t contain any Hamiltonian Cycle.</a:t>
            </a:r>
            <a:br>
              <a:rPr lang="en-US" sz="1800" dirty="0">
                <a:latin typeface="+mn-lt"/>
                <a:ea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(0)--(1)--(2)</a:t>
            </a:r>
            <a:b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  /       \   |</a:t>
            </a:r>
            <a:b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 /         \  | </a:t>
            </a:r>
            <a:b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 /           \ |</a:t>
            </a:r>
            <a:b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(3)          (4) </a:t>
            </a:r>
            <a:br>
              <a:rPr lang="en-US" altLang="en-US" sz="1800" dirty="0">
                <a:latin typeface="Arial" panose="020B0604020202020204" pitchFamily="34" charset="0"/>
              </a:rPr>
            </a:br>
            <a:br>
              <a:rPr lang="en-US" altLang="en-US" sz="1800" dirty="0">
                <a:latin typeface="Arial" panose="020B0604020202020204" pitchFamily="34" charset="0"/>
              </a:rPr>
            </a:br>
            <a:br>
              <a:rPr lang="en-US" altLang="en-US" sz="2800" dirty="0">
                <a:latin typeface="Arial" panose="020B0604020202020204" pitchFamily="34" charset="0"/>
              </a:rPr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31630-314B-C26A-8E9B-6D75A04BC3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AE26913-1903-AFCD-ECD5-9018F3BDA685}"/>
              </a:ext>
            </a:extLst>
          </p:cNvPr>
          <p:cNvSpPr txBox="1">
            <a:spLocks/>
          </p:cNvSpPr>
          <p:nvPr/>
        </p:nvSpPr>
        <p:spPr>
          <a:xfrm>
            <a:off x="139520" y="78883"/>
            <a:ext cx="5012029" cy="67002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/>
              <a:t>class </a:t>
            </a:r>
            <a:r>
              <a:rPr lang="en-US" sz="1800" dirty="0" err="1"/>
              <a:t>HamiltonianCycle</a:t>
            </a:r>
            <a:r>
              <a:rPr lang="en-US" sz="18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final int V = 5;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int path[];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isSafe</a:t>
            </a:r>
            <a:r>
              <a:rPr lang="en-US" sz="1800" dirty="0"/>
              <a:t>(int v, int graph[][], int path[], int pos){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if (graph[path[pos - 1]][v] ==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return false;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for (int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pos;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if (path[</a:t>
            </a:r>
            <a:r>
              <a:rPr lang="en-US" sz="1800" dirty="0" err="1"/>
              <a:t>i</a:t>
            </a:r>
            <a:r>
              <a:rPr lang="en-US" sz="1800" dirty="0"/>
              <a:t>] == v)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    return false;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return true;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hamCycleUtil</a:t>
            </a:r>
            <a:r>
              <a:rPr lang="en-US" sz="1800" dirty="0"/>
              <a:t>(int graph[][], int path[], int pos){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(pos == V){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if (graph[path[pos - 1]][path[0]] == 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    return true;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    return false;} 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B5D38B5-5653-EBD2-A8CB-C67893199F21}"/>
              </a:ext>
            </a:extLst>
          </p:cNvPr>
          <p:cNvSpPr txBox="1">
            <a:spLocks/>
          </p:cNvSpPr>
          <p:nvPr/>
        </p:nvSpPr>
        <p:spPr>
          <a:xfrm>
            <a:off x="5679583" y="-1"/>
            <a:ext cx="6372897" cy="67791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        for (int v = 1; v &lt; V; v++){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(</a:t>
            </a:r>
            <a:r>
              <a:rPr lang="en-US" sz="2000" dirty="0" err="1"/>
              <a:t>isSafe</a:t>
            </a:r>
            <a:r>
              <a:rPr lang="en-US" sz="2000" dirty="0"/>
              <a:t>(v, graph, path, pos)){</a:t>
            </a:r>
            <a:br>
              <a:rPr lang="en-US" sz="2000" dirty="0"/>
            </a:br>
            <a:r>
              <a:rPr lang="en-US" sz="2000" dirty="0"/>
              <a:t>                path[pos] = v;</a:t>
            </a:r>
            <a:br>
              <a:rPr lang="en-US" sz="2000" dirty="0"/>
            </a:br>
            <a:r>
              <a:rPr lang="en-US" sz="2000" dirty="0"/>
              <a:t>if (</a:t>
            </a:r>
            <a:r>
              <a:rPr lang="en-US" sz="2000" dirty="0" err="1"/>
              <a:t>hamCycleUtil</a:t>
            </a:r>
            <a:r>
              <a:rPr lang="en-US" sz="2000" dirty="0"/>
              <a:t>(graph, path, pos + 1) == true)</a:t>
            </a:r>
            <a:br>
              <a:rPr lang="en-US" sz="2000" dirty="0"/>
            </a:br>
            <a:r>
              <a:rPr lang="en-US" sz="2000" dirty="0"/>
              <a:t>                    return true; </a:t>
            </a:r>
            <a:br>
              <a:rPr lang="en-US" sz="2000" dirty="0"/>
            </a:br>
            <a:r>
              <a:rPr lang="en-US" sz="2000" dirty="0"/>
              <a:t>	path[pos] = -1;</a:t>
            </a:r>
            <a:br>
              <a:rPr lang="en-US" sz="2000" dirty="0"/>
            </a:br>
            <a:r>
              <a:rPr lang="en-US" sz="2000" dirty="0"/>
              <a:t>            }        } </a:t>
            </a:r>
            <a:br>
              <a:rPr lang="en-US" sz="2000" dirty="0"/>
            </a:br>
            <a:r>
              <a:rPr lang="en-US" sz="2000" dirty="0"/>
              <a:t>return false;    } </a:t>
            </a:r>
            <a:br>
              <a:rPr lang="en-US" sz="2000" dirty="0"/>
            </a:br>
            <a:r>
              <a:rPr lang="en-US" sz="2000" dirty="0"/>
              <a:t>    {</a:t>
            </a:r>
            <a:br>
              <a:rPr lang="en-US" sz="2000" dirty="0"/>
            </a:br>
            <a:r>
              <a:rPr lang="en-US" sz="2000" dirty="0"/>
              <a:t>        path = new int[V];</a:t>
            </a:r>
            <a:br>
              <a:rPr lang="en-US" sz="2000" dirty="0"/>
            </a:br>
            <a:r>
              <a:rPr lang="en-US" sz="2000" dirty="0"/>
              <a:t>        for (int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V;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  <a:br>
              <a:rPr lang="en-US" sz="2000" dirty="0"/>
            </a:br>
            <a:r>
              <a:rPr lang="en-US" sz="2000" dirty="0"/>
              <a:t>            path[</a:t>
            </a:r>
            <a:r>
              <a:rPr lang="en-US" sz="2000" dirty="0" err="1"/>
              <a:t>i</a:t>
            </a:r>
            <a:r>
              <a:rPr lang="en-US" sz="2000" dirty="0"/>
              <a:t>] = -1;</a:t>
            </a:r>
            <a:br>
              <a:rPr lang="en-US" sz="2000" dirty="0"/>
            </a:br>
            <a:r>
              <a:rPr lang="en-US" sz="2000" dirty="0"/>
              <a:t>path[0] = 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if (</a:t>
            </a:r>
            <a:r>
              <a:rPr lang="en-US" sz="2000" dirty="0" err="1"/>
              <a:t>hamCycleUtil</a:t>
            </a:r>
            <a:r>
              <a:rPr lang="en-US" sz="2000" dirty="0"/>
              <a:t>(graph, path, 1) == false){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("\</a:t>
            </a:r>
            <a:r>
              <a:rPr lang="en-US" sz="2000" dirty="0" err="1"/>
              <a:t>nSolution</a:t>
            </a:r>
            <a:r>
              <a:rPr lang="en-US" sz="2000" dirty="0"/>
              <a:t> does not exist");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    return 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}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</a:t>
            </a:r>
            <a:r>
              <a:rPr lang="en-US" sz="2000" dirty="0" err="1"/>
              <a:t>printSolution</a:t>
            </a:r>
            <a:r>
              <a:rPr lang="en-US" sz="2000" dirty="0"/>
              <a:t>(path);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return 1;}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AD861-1DC8-2B16-851C-8234BD350B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7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25251251-F70C-5B05-52E4-082CAC1A13CB}"/>
              </a:ext>
            </a:extLst>
          </p:cNvPr>
          <p:cNvSpPr txBox="1">
            <a:spLocks/>
          </p:cNvSpPr>
          <p:nvPr/>
        </p:nvSpPr>
        <p:spPr>
          <a:xfrm>
            <a:off x="124495" y="-1"/>
            <a:ext cx="6096001" cy="670989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/>
              <a:t>void </a:t>
            </a:r>
            <a:r>
              <a:rPr lang="en-US" sz="1800" dirty="0" err="1"/>
              <a:t>printSolution</a:t>
            </a:r>
            <a:r>
              <a:rPr lang="en-US" sz="1800" dirty="0"/>
              <a:t>(int path[]){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System.out.println</a:t>
            </a:r>
            <a:r>
              <a:rPr lang="en-US" sz="1800" dirty="0"/>
              <a:t>("Solution Exists: Following" 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               " is one Hamiltonian Cycle");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for (int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V;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</a:t>
            </a:r>
            <a:r>
              <a:rPr lang="en-US" sz="1800" dirty="0" err="1"/>
              <a:t>System.out.print</a:t>
            </a:r>
            <a:r>
              <a:rPr lang="en-US" sz="1800" dirty="0"/>
              <a:t>(" " + path[</a:t>
            </a:r>
            <a:r>
              <a:rPr lang="en-US" sz="1800" dirty="0" err="1"/>
              <a:t>i</a:t>
            </a:r>
            <a:r>
              <a:rPr lang="en-US" sz="1800" dirty="0"/>
              <a:t>] + " ");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 " + path[0] + " ");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</a:t>
            </a:r>
            <a:r>
              <a:rPr lang="en-US" sz="1800" dirty="0" err="1"/>
              <a:t>HamiltonianCycle</a:t>
            </a:r>
            <a:r>
              <a:rPr lang="en-US" sz="1800" dirty="0"/>
              <a:t> </a:t>
            </a:r>
            <a:r>
              <a:rPr lang="en-US" sz="1800" dirty="0" err="1"/>
              <a:t>hamiltonian</a:t>
            </a:r>
            <a:r>
              <a:rPr lang="en-US" sz="1800" dirty="0"/>
              <a:t> =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                    new </a:t>
            </a:r>
            <a:r>
              <a:rPr lang="en-US" sz="1800" dirty="0" err="1"/>
              <a:t>HamiltonianCycle</a:t>
            </a:r>
            <a:r>
              <a:rPr lang="en-US" sz="1800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int graph1[][] = {{0, 1, 0, 1, 0},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{1, 0, 1, 1, 1},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{0, 1, 0, 0, 1},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{1, 1, 0, 0, 1},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{0, 1, 1, 1, 0},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};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</a:t>
            </a:r>
            <a:r>
              <a:rPr lang="en-US" sz="1800" dirty="0" err="1"/>
              <a:t>hamiltonian.hamCycle</a:t>
            </a:r>
            <a:r>
              <a:rPr lang="en-US" sz="1800" dirty="0"/>
              <a:t>(graph1);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440AAC91-9AB6-D049-FACF-6A1FCA5F3A2A}"/>
              </a:ext>
            </a:extLst>
          </p:cNvPr>
          <p:cNvSpPr txBox="1">
            <a:spLocks/>
          </p:cNvSpPr>
          <p:nvPr/>
        </p:nvSpPr>
        <p:spPr>
          <a:xfrm>
            <a:off x="6553198" y="0"/>
            <a:ext cx="5638802" cy="69513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800" dirty="0"/>
              <a:t>        path[0] = 0;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    if (</a:t>
            </a:r>
            <a:r>
              <a:rPr lang="en-US" sz="1800" dirty="0" err="1"/>
              <a:t>hamCycleUtil</a:t>
            </a:r>
            <a:r>
              <a:rPr lang="en-US" sz="1800" dirty="0"/>
              <a:t>(graph, path, 1) == false){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        </a:t>
            </a:r>
            <a:r>
              <a:rPr lang="en-US" sz="1800" dirty="0" err="1"/>
              <a:t>System.out.println</a:t>
            </a:r>
            <a:r>
              <a:rPr lang="en-US" sz="1800" dirty="0"/>
              <a:t>("\</a:t>
            </a:r>
            <a:r>
              <a:rPr lang="en-US" sz="1800" dirty="0" err="1"/>
              <a:t>nSolution</a:t>
            </a:r>
            <a:r>
              <a:rPr lang="en-US" sz="1800" dirty="0"/>
              <a:t> does not exist");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        return 0;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    }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    </a:t>
            </a:r>
            <a:r>
              <a:rPr lang="en-US" sz="1800" dirty="0" err="1"/>
              <a:t>printSolution</a:t>
            </a:r>
            <a:r>
              <a:rPr lang="en-US" sz="1800" dirty="0"/>
              <a:t>(path);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    return 1;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}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void </a:t>
            </a:r>
            <a:r>
              <a:rPr lang="en-US" sz="1800" dirty="0" err="1"/>
              <a:t>printSolution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path[]){</a:t>
            </a:r>
          </a:p>
          <a:p>
            <a:pPr>
              <a:buFont typeface="+mj-lt"/>
              <a:buAutoNum type="arabicPeriod"/>
            </a:pPr>
            <a:r>
              <a:rPr lang="en-US" sz="1800" dirty="0" err="1"/>
              <a:t>System.out.println</a:t>
            </a:r>
            <a:r>
              <a:rPr lang="en-US" sz="1800" dirty="0"/>
              <a:t>("Solution Exists: Following" +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                       " is one Hamiltonian Cycle");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    for (</a:t>
            </a:r>
            <a:r>
              <a:rPr lang="en-US" sz="1800" dirty="0" err="1"/>
              <a:t>int</a:t>
            </a:r>
            <a:r>
              <a:rPr lang="en-US" sz="1800" dirty="0"/>
              <a:t> i = 0; i &lt; V; i++)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        </a:t>
            </a:r>
            <a:r>
              <a:rPr lang="en-US" sz="1800" dirty="0" err="1"/>
              <a:t>System.out.print</a:t>
            </a:r>
            <a:r>
              <a:rPr lang="en-US" sz="1800" dirty="0"/>
              <a:t>(" " + path[i] + " ");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graph2[][] = {{0, 1, 0, 1, 0},</a:t>
            </a:r>
            <a:br>
              <a:rPr lang="en-US" sz="1800" dirty="0"/>
            </a:br>
            <a:r>
              <a:rPr lang="en-US" sz="1800" dirty="0"/>
              <a:t>            {1, 0, 1, 1, 1},</a:t>
            </a:r>
            <a:br>
              <a:rPr lang="en-US" sz="1800" dirty="0"/>
            </a:br>
            <a:r>
              <a:rPr lang="en-US" sz="1800" dirty="0"/>
              <a:t>            {0, 1, 0, 0, 1},</a:t>
            </a:r>
            <a:br>
              <a:rPr lang="en-US" sz="1800" dirty="0"/>
            </a:br>
            <a:r>
              <a:rPr lang="en-US" sz="1800" dirty="0"/>
              <a:t>            {1, 1, 0, 0, 0},</a:t>
            </a:r>
            <a:br>
              <a:rPr lang="en-US" sz="1800" dirty="0"/>
            </a:br>
            <a:r>
              <a:rPr lang="en-US" sz="1800" dirty="0"/>
              <a:t>            {0, 1, 1, 0, 0},</a:t>
            </a:r>
            <a:br>
              <a:rPr lang="en-US" sz="1800" dirty="0"/>
            </a:br>
            <a:r>
              <a:rPr lang="en-US" sz="1800" dirty="0"/>
              <a:t>        }; 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/>
              <a:t>hamiltonian.hamCycle</a:t>
            </a:r>
            <a:r>
              <a:rPr lang="en-US" sz="1800" dirty="0"/>
              <a:t>(graph2);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00EBB-E1AC-5E2B-4D46-5E6243C0E2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36" y="631871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9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D53A7CA-0E65-D222-B228-DC97A8D4288B}"/>
              </a:ext>
            </a:extLst>
          </p:cNvPr>
          <p:cNvSpPr txBox="1">
            <a:spLocks/>
          </p:cNvSpPr>
          <p:nvPr/>
        </p:nvSpPr>
        <p:spPr>
          <a:xfrm>
            <a:off x="396024" y="350949"/>
            <a:ext cx="9752527" cy="57665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/* Let us create the following graph</a:t>
            </a:r>
            <a:br>
              <a:rPr lang="en-US" sz="2000" dirty="0"/>
            </a:br>
            <a:r>
              <a:rPr lang="en-US" sz="2000" dirty="0"/>
              <a:t>           (0)--(1)--(2)</a:t>
            </a:r>
            <a:br>
              <a:rPr lang="en-US" sz="2000" dirty="0"/>
            </a:br>
            <a:r>
              <a:rPr lang="en-US" sz="2000" dirty="0"/>
              <a:t>            |   /     \    |</a:t>
            </a:r>
            <a:br>
              <a:rPr lang="en-US" sz="2000" dirty="0"/>
            </a:br>
            <a:r>
              <a:rPr lang="en-US" sz="2000" dirty="0"/>
              <a:t>            |  /        \  |</a:t>
            </a:r>
            <a:br>
              <a:rPr lang="en-US" sz="2000" dirty="0"/>
            </a:br>
            <a:r>
              <a:rPr lang="en-US" sz="2000" dirty="0"/>
              <a:t>            | /           \|</a:t>
            </a:r>
            <a:br>
              <a:rPr lang="en-US" sz="2000" dirty="0"/>
            </a:br>
            <a:r>
              <a:rPr lang="en-US" sz="2000" dirty="0"/>
              <a:t>           (3)           (4)    */</a:t>
            </a:r>
            <a:br>
              <a:rPr lang="en-US" sz="2000" dirty="0"/>
            </a:br>
            <a:r>
              <a:rPr lang="en-US" sz="2000" dirty="0"/>
              <a:t>        int graph2[][] = {{0, 1, 0, 1, 0},</a:t>
            </a:r>
            <a:br>
              <a:rPr lang="en-US" sz="2000" dirty="0"/>
            </a:br>
            <a:r>
              <a:rPr lang="en-US" sz="2000" dirty="0"/>
              <a:t>            {1, 0, 1, 1, 1},</a:t>
            </a:r>
            <a:br>
              <a:rPr lang="en-US" sz="2000" dirty="0"/>
            </a:br>
            <a:r>
              <a:rPr lang="en-US" sz="2000" dirty="0"/>
              <a:t>            {0, 1, 0, 0, 1},</a:t>
            </a:r>
            <a:br>
              <a:rPr lang="en-US" sz="2000" dirty="0"/>
            </a:br>
            <a:r>
              <a:rPr lang="en-US" sz="2000" dirty="0"/>
              <a:t>            {1, 1, 0, 0, 0},</a:t>
            </a:r>
            <a:br>
              <a:rPr lang="en-US" sz="2000" dirty="0"/>
            </a:br>
            <a:r>
              <a:rPr lang="en-US" sz="2000" dirty="0"/>
              <a:t>            {0, 1, 1, 0, 0},</a:t>
            </a:r>
            <a:br>
              <a:rPr lang="en-US" sz="2000" dirty="0"/>
            </a:br>
            <a:r>
              <a:rPr lang="en-US" sz="2000" dirty="0"/>
              <a:t>        }; </a:t>
            </a:r>
            <a:br>
              <a:rPr lang="en-US" sz="2000" dirty="0"/>
            </a:br>
            <a:r>
              <a:rPr lang="en-US" sz="2000" dirty="0"/>
              <a:t>        // Print the solution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hamiltonian.hamCycle</a:t>
            </a:r>
            <a:r>
              <a:rPr lang="en-US" sz="2000" dirty="0"/>
              <a:t>(graph2);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</a:t>
            </a:r>
            <a:br>
              <a:rPr lang="en-US" sz="2000" b="1" dirty="0"/>
            </a:br>
            <a:r>
              <a:rPr lang="en-US" sz="2000" b="1" dirty="0"/>
              <a:t>Solution Exists: Following is one Hamiltonian Cycle</a:t>
            </a:r>
            <a:br>
              <a:rPr lang="en-US" sz="2000" b="1" dirty="0"/>
            </a:br>
            <a:r>
              <a:rPr lang="en-US" sz="2000" b="1" dirty="0"/>
              <a:t> 0  1  2  4  3  0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48F91-A3F7-E775-6FBC-CE55A5FACB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1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965</Words>
  <Application>Microsoft Office PowerPoint</Application>
  <PresentationFormat>Widescreen</PresentationFormat>
  <Paragraphs>70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Nunito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Official</dc:creator>
  <cp:lastModifiedBy>AQEEL Official</cp:lastModifiedBy>
  <cp:revision>8</cp:revision>
  <dcterms:created xsi:type="dcterms:W3CDTF">2023-05-10T08:47:54Z</dcterms:created>
  <dcterms:modified xsi:type="dcterms:W3CDTF">2023-07-12T09:05:47Z</dcterms:modified>
</cp:coreProperties>
</file>