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63" r:id="rId4"/>
    <p:sldId id="264" r:id="rId5"/>
    <p:sldId id="265" r:id="rId6"/>
    <p:sldId id="266"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Georgia" panose="02040502050405020303" pitchFamily="18" charset="0"/>
      <p:regular r:id="rId14"/>
      <p:bold r:id="rId15"/>
      <p:italic r:id="rId16"/>
      <p:boldItalic r:id="rId17"/>
    </p:embeddedFont>
    <p:embeddedFont>
      <p:font typeface="Nunito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2vTCtcXXukdJ4Lo1qveJG0K7y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b="1"/>
              <a:t>1</a:t>
            </a:r>
            <a:r>
              <a:rPr lang="en-IN" b="1" baseline="30000"/>
              <a:t>st</a:t>
            </a:r>
            <a:r>
              <a:rPr lang="en-IN"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Nunito Sans"/>
              <a:ea typeface="Nunito Sans"/>
              <a:cs typeface="Nunito Sans"/>
              <a:sym typeface="Nunito Sans"/>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23" name="Google Shape;12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3540578" y="3105000"/>
            <a:ext cx="5110844" cy="64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2"/>
          <p:cNvSpPr/>
          <p:nvPr/>
        </p:nvSpPr>
        <p:spPr>
          <a:xfrm>
            <a:off x="819017" y="100514"/>
            <a:ext cx="794852" cy="57773"/>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a:stretch/>
        </p:blipFill>
        <p:spPr>
          <a:xfrm>
            <a:off x="9525600" y="6202800"/>
            <a:ext cx="2358000" cy="298969"/>
          </a:xfrm>
          <a:prstGeom prst="rect">
            <a:avLst/>
          </a:prstGeom>
          <a:noFill/>
          <a:ln>
            <a:noFill/>
          </a:ln>
        </p:spPr>
      </p:pic>
      <p:sp>
        <p:nvSpPr>
          <p:cNvPr id="2" name="Title 2">
            <a:extLst>
              <a:ext uri="{FF2B5EF4-FFF2-40B4-BE49-F238E27FC236}">
                <a16:creationId xmlns:a16="http://schemas.microsoft.com/office/drawing/2014/main" id="{E64A033B-91D3-2675-E0D6-4FB1D3F7B217}"/>
              </a:ext>
            </a:extLst>
          </p:cNvPr>
          <p:cNvSpPr txBox="1">
            <a:spLocks/>
          </p:cNvSpPr>
          <p:nvPr/>
        </p:nvSpPr>
        <p:spPr>
          <a:xfrm>
            <a:off x="1216443" y="158287"/>
            <a:ext cx="6889845" cy="6448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dirty="0">
                <a:latin typeface="Nunito Sans" pitchFamily="2" charset="0"/>
              </a:rPr>
              <a:t>Graph </a:t>
            </a:r>
            <a:r>
              <a:rPr lang="en-IN" sz="4000" dirty="0" err="1">
                <a:latin typeface="Nunito Sans" pitchFamily="2" charset="0"/>
              </a:rPr>
              <a:t>Coloring</a:t>
            </a:r>
            <a:endParaRPr lang="en-IN" sz="4000" dirty="0">
              <a:latin typeface="Nunito Sans" pitchFamily="2" charset="0"/>
            </a:endParaRPr>
          </a:p>
        </p:txBody>
      </p:sp>
      <p:sp>
        <p:nvSpPr>
          <p:cNvPr id="3" name="Content Placeholder 6">
            <a:extLst>
              <a:ext uri="{FF2B5EF4-FFF2-40B4-BE49-F238E27FC236}">
                <a16:creationId xmlns:a16="http://schemas.microsoft.com/office/drawing/2014/main" id="{DDE9484B-019E-74BC-8F1C-1C8FC9DA6181}"/>
              </a:ext>
            </a:extLst>
          </p:cNvPr>
          <p:cNvSpPr txBox="1">
            <a:spLocks/>
          </p:cNvSpPr>
          <p:nvPr/>
        </p:nvSpPr>
        <p:spPr>
          <a:xfrm>
            <a:off x="190500" y="838200"/>
            <a:ext cx="11693100" cy="516681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F0000"/>
                </a:solidFill>
              </a:rPr>
              <a:t>What is graph coloring problem how can you solve it?</a:t>
            </a:r>
          </a:p>
          <a:p>
            <a:endParaRPr lang="en-US" dirty="0"/>
          </a:p>
          <a:p>
            <a:endParaRPr lang="en-US" dirty="0"/>
          </a:p>
          <a:p>
            <a:r>
              <a:rPr lang="en-US" sz="2400" dirty="0">
                <a:latin typeface="Nunito Sans" pitchFamily="2" charset="0"/>
              </a:rPr>
              <a:t>Graph coloring is </a:t>
            </a:r>
            <a:r>
              <a:rPr lang="en-US" sz="2400" b="1" dirty="0">
                <a:latin typeface="Nunito Sans" pitchFamily="2" charset="0"/>
              </a:rPr>
              <a:t>the procedure of assignment of colors to each vertex of a graph G such that no adjacent vertices get same color</a:t>
            </a:r>
            <a:r>
              <a:rPr lang="en-US" sz="2400" dirty="0">
                <a:latin typeface="Nunito Sans" pitchFamily="2" charset="0"/>
              </a:rPr>
              <a:t>. </a:t>
            </a:r>
          </a:p>
          <a:p>
            <a:r>
              <a:rPr lang="en-US" sz="2400" dirty="0">
                <a:latin typeface="Nunito Sans" pitchFamily="2" charset="0"/>
              </a:rPr>
              <a:t>The objective is to minimize the number of colors while coloring a graph. </a:t>
            </a:r>
          </a:p>
          <a:p>
            <a:r>
              <a:rPr lang="en-US" sz="2400" dirty="0">
                <a:latin typeface="Nunito Sans" pitchFamily="2" charset="0"/>
              </a:rPr>
              <a:t>The smallest number of colors required to color a graph </a:t>
            </a:r>
            <a:r>
              <a:rPr lang="en-US" sz="2400" b="1" dirty="0">
                <a:latin typeface="Nunito Sans" pitchFamily="2" charset="0"/>
              </a:rPr>
              <a:t>G</a:t>
            </a:r>
            <a:r>
              <a:rPr lang="en-US" sz="2400" dirty="0">
                <a:latin typeface="Nunito Sans" pitchFamily="2" charset="0"/>
              </a:rPr>
              <a:t> is called its </a:t>
            </a:r>
            <a:r>
              <a:rPr lang="en-US" sz="2400" b="1" dirty="0">
                <a:latin typeface="Nunito Sans" pitchFamily="2" charset="0"/>
              </a:rPr>
              <a:t>chromatic number </a:t>
            </a:r>
            <a:r>
              <a:rPr lang="en-US" sz="2400" dirty="0">
                <a:latin typeface="Nunito Sans" pitchFamily="2" charset="0"/>
              </a:rPr>
              <a:t>of that graph</a:t>
            </a:r>
          </a:p>
          <a:p>
            <a:r>
              <a:rPr lang="en-US" sz="2400" dirty="0">
                <a:latin typeface="Nunito Sans" pitchFamily="2" charset="0"/>
              </a:rPr>
              <a:t>Graph coloring problem is to assign colors to certain elements of a graph subject to certain constraints. </a:t>
            </a:r>
            <a:endParaRPr lang="en-SG" sz="2400" dirty="0">
              <a:latin typeface="Nunito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a:extLst>
              <a:ext uri="{FF2B5EF4-FFF2-40B4-BE49-F238E27FC236}">
                <a16:creationId xmlns:a16="http://schemas.microsoft.com/office/drawing/2014/main" id="{98AA34CC-0E91-C7E5-A03D-C549E2203A5E}"/>
              </a:ext>
            </a:extLst>
          </p:cNvPr>
          <p:cNvSpPr txBox="1">
            <a:spLocks/>
          </p:cNvSpPr>
          <p:nvPr/>
        </p:nvSpPr>
        <p:spPr bwMode="auto">
          <a:xfrm>
            <a:off x="411481" y="952499"/>
            <a:ext cx="11557606" cy="516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Vertex coloring</a:t>
            </a:r>
            <a:r>
              <a:rPr lang="en-US"/>
              <a:t> is the most common graph coloring problem. The problem is, given m colors, find a way of coloring the vertices of a graph such that no two adjacent vertices are colored using same color. The other graph coloring problems like </a:t>
            </a:r>
            <a:r>
              <a:rPr lang="en-US" b="1" i="1"/>
              <a:t>Edge Coloring</a:t>
            </a:r>
            <a:r>
              <a:rPr lang="en-US"/>
              <a:t> (No vertex is incident to two edges of same color) and </a:t>
            </a:r>
            <a:r>
              <a:rPr lang="en-US" b="1" i="1"/>
              <a:t>Face Coloring </a:t>
            </a:r>
            <a:r>
              <a:rPr lang="en-US"/>
              <a:t>(Geographical Map Coloring) can be transformed into vertex coloring. </a:t>
            </a:r>
          </a:p>
          <a:p>
            <a:r>
              <a:rPr lang="en-US" b="1"/>
              <a:t>Chromatic Number:</a:t>
            </a:r>
            <a:r>
              <a:rPr lang="en-US"/>
              <a:t> The smallest number of colors needed to color a graph G is called its chromatic number. For example, the following can be colored minimum 2 colors. </a:t>
            </a:r>
          </a:p>
          <a:p>
            <a:endParaRPr lang="en-SG" dirty="0"/>
          </a:p>
        </p:txBody>
      </p:sp>
    </p:spTree>
    <p:extLst>
      <p:ext uri="{BB962C8B-B14F-4D97-AF65-F5344CB8AC3E}">
        <p14:creationId xmlns:p14="http://schemas.microsoft.com/office/powerpoint/2010/main" val="115439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DB929A-536E-DFFC-1E22-7F769DC4DCA6}"/>
              </a:ext>
            </a:extLst>
          </p:cNvPr>
          <p:cNvSpPr/>
          <p:nvPr/>
        </p:nvSpPr>
        <p:spPr>
          <a:xfrm>
            <a:off x="669877" y="553872"/>
            <a:ext cx="11749585" cy="523220"/>
          </a:xfrm>
          <a:prstGeom prst="rect">
            <a:avLst/>
          </a:prstGeom>
        </p:spPr>
        <p:txBody>
          <a:bodyPr wrap="square">
            <a:spAutoFit/>
          </a:bodyPr>
          <a:lstStyle/>
          <a:p>
            <a:r>
              <a:rPr lang="en-US" sz="2800" dirty="0">
                <a:solidFill>
                  <a:srgbClr val="273239"/>
                </a:solidFill>
                <a:latin typeface="Nunito Sans" pitchFamily="2" charset="0"/>
              </a:rPr>
              <a:t>The problem to find chromatic number of a given graph is NP complete</a:t>
            </a:r>
            <a:endParaRPr lang="en-SG" sz="2800" dirty="0">
              <a:latin typeface="Nunito Sans" pitchFamily="2" charset="0"/>
            </a:endParaRPr>
          </a:p>
        </p:txBody>
      </p:sp>
      <p:pic>
        <p:nvPicPr>
          <p:cNvPr id="5" name="Picture 2" descr="vertex_coloring">
            <a:extLst>
              <a:ext uri="{FF2B5EF4-FFF2-40B4-BE49-F238E27FC236}">
                <a16:creationId xmlns:a16="http://schemas.microsoft.com/office/drawing/2014/main" id="{5AF0C5DF-74F3-031B-214E-7BE4C6899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18" y="1704268"/>
            <a:ext cx="3070746" cy="28203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531EEB9-E13A-09E3-511D-519BB9B6C7BF}"/>
              </a:ext>
            </a:extLst>
          </p:cNvPr>
          <p:cNvSpPr/>
          <p:nvPr/>
        </p:nvSpPr>
        <p:spPr>
          <a:xfrm>
            <a:off x="4835870" y="1933640"/>
            <a:ext cx="5448928" cy="523220"/>
          </a:xfrm>
          <a:prstGeom prst="rect">
            <a:avLst/>
          </a:prstGeom>
        </p:spPr>
        <p:txBody>
          <a:bodyPr wrap="none">
            <a:spAutoFit/>
          </a:bodyPr>
          <a:lstStyle/>
          <a:p>
            <a:r>
              <a:rPr lang="en-SG" sz="2800" b="1" dirty="0">
                <a:solidFill>
                  <a:srgbClr val="273239"/>
                </a:solidFill>
                <a:latin typeface="Nunito Sans" pitchFamily="2" charset="0"/>
                <a:ea typeface="SimSun" panose="02010600030101010101" pitchFamily="2" charset="-122"/>
              </a:rPr>
              <a:t>Applications of Graph </a:t>
            </a:r>
            <a:r>
              <a:rPr lang="en-SG" sz="2800" b="1" dirty="0" err="1">
                <a:solidFill>
                  <a:srgbClr val="273239"/>
                </a:solidFill>
                <a:latin typeface="Nunito Sans" pitchFamily="2" charset="0"/>
                <a:ea typeface="SimSun" panose="02010600030101010101" pitchFamily="2" charset="-122"/>
              </a:rPr>
              <a:t>Coloring</a:t>
            </a:r>
            <a:r>
              <a:rPr lang="en-SG" sz="2800" b="1" dirty="0">
                <a:solidFill>
                  <a:srgbClr val="273239"/>
                </a:solidFill>
                <a:latin typeface="Nunito Sans" pitchFamily="2" charset="0"/>
                <a:ea typeface="SimSun" panose="02010600030101010101" pitchFamily="2" charset="-122"/>
              </a:rPr>
              <a:t>:</a:t>
            </a:r>
            <a:endParaRPr lang="en-SG" sz="2800" dirty="0">
              <a:latin typeface="Nunito Sans" pitchFamily="2" charset="0"/>
              <a:ea typeface="SimSun" panose="02010600030101010101" pitchFamily="2" charset="-122"/>
            </a:endParaRPr>
          </a:p>
        </p:txBody>
      </p:sp>
      <p:sp>
        <p:nvSpPr>
          <p:cNvPr id="7" name="Rectangle 6">
            <a:extLst>
              <a:ext uri="{FF2B5EF4-FFF2-40B4-BE49-F238E27FC236}">
                <a16:creationId xmlns:a16="http://schemas.microsoft.com/office/drawing/2014/main" id="{361072B7-CACE-8FF9-F494-8C20D71E2A32}"/>
              </a:ext>
            </a:extLst>
          </p:cNvPr>
          <p:cNvSpPr/>
          <p:nvPr/>
        </p:nvSpPr>
        <p:spPr>
          <a:xfrm>
            <a:off x="5274333" y="2931640"/>
            <a:ext cx="6681105" cy="3046988"/>
          </a:xfrm>
          <a:prstGeom prst="rect">
            <a:avLst/>
          </a:prstGeom>
        </p:spPr>
        <p:txBody>
          <a:bodyPr wrap="square">
            <a:spAutoFit/>
          </a:bodyPr>
          <a:lstStyle/>
          <a:p>
            <a:r>
              <a:rPr lang="en-US" sz="2400" dirty="0">
                <a:solidFill>
                  <a:srgbClr val="273239"/>
                </a:solidFill>
                <a:latin typeface="+mj-lt"/>
              </a:rPr>
              <a:t>The graph coloring problem has huge number of applications. </a:t>
            </a:r>
          </a:p>
          <a:p>
            <a:endParaRPr lang="en-US" sz="2400" dirty="0">
              <a:solidFill>
                <a:srgbClr val="273239"/>
              </a:solidFill>
              <a:latin typeface="+mj-lt"/>
            </a:endParaRPr>
          </a:p>
          <a:p>
            <a:pPr marL="342900" indent="-342900">
              <a:buAutoNum type="arabicParenR"/>
            </a:pPr>
            <a:r>
              <a:rPr lang="en-US" sz="2400" dirty="0">
                <a:latin typeface="+mj-lt"/>
              </a:rPr>
              <a:t>Making Schedule or Time Table</a:t>
            </a:r>
          </a:p>
          <a:p>
            <a:pPr marL="342900" indent="-342900">
              <a:buAutoNum type="arabicParenR"/>
            </a:pPr>
            <a:r>
              <a:rPr lang="en-US" sz="2400" dirty="0">
                <a:latin typeface="+mj-lt"/>
              </a:rPr>
              <a:t>Mobile Radio Frequency Assignment</a:t>
            </a:r>
          </a:p>
          <a:p>
            <a:pPr marL="342900" indent="-342900">
              <a:buAutoNum type="arabicParenR"/>
            </a:pPr>
            <a:r>
              <a:rPr lang="en-US" sz="2400" dirty="0">
                <a:latin typeface="+mj-lt"/>
              </a:rPr>
              <a:t>Register Allocation</a:t>
            </a:r>
          </a:p>
          <a:p>
            <a:pPr marL="342900" indent="-342900">
              <a:buAutoNum type="arabicParenR"/>
            </a:pPr>
            <a:r>
              <a:rPr lang="en-SG" sz="2400" dirty="0">
                <a:latin typeface="+mj-lt"/>
              </a:rPr>
              <a:t>Bipartite Graphs</a:t>
            </a:r>
          </a:p>
          <a:p>
            <a:pPr marL="342900" indent="-342900">
              <a:buAutoNum type="arabicParenR"/>
            </a:pPr>
            <a:r>
              <a:rPr lang="en-SG" sz="2400" dirty="0">
                <a:latin typeface="+mj-lt"/>
              </a:rPr>
              <a:t>Map </a:t>
            </a:r>
            <a:r>
              <a:rPr lang="en-SG" sz="2400" dirty="0" err="1">
                <a:latin typeface="+mj-lt"/>
              </a:rPr>
              <a:t>coloring</a:t>
            </a:r>
            <a:endParaRPr lang="en-US" sz="2400" dirty="0">
              <a:latin typeface="+mj-lt"/>
            </a:endParaRPr>
          </a:p>
        </p:txBody>
      </p:sp>
    </p:spTree>
    <p:extLst>
      <p:ext uri="{BB962C8B-B14F-4D97-AF65-F5344CB8AC3E}">
        <p14:creationId xmlns:p14="http://schemas.microsoft.com/office/powerpoint/2010/main" val="348280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8B351D4-B224-DC38-D62A-F08CC04D2DCC}"/>
              </a:ext>
            </a:extLst>
          </p:cNvPr>
          <p:cNvSpPr txBox="1">
            <a:spLocks/>
          </p:cNvSpPr>
          <p:nvPr/>
        </p:nvSpPr>
        <p:spPr>
          <a:xfrm>
            <a:off x="304800" y="1371600"/>
            <a:ext cx="11596048" cy="399197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l"/>
            <a:r>
              <a:rPr lang="en-SG" dirty="0">
                <a:latin typeface="Nunito Sans" pitchFamily="2" charset="0"/>
              </a:rPr>
              <a:t>Basic Greedy </a:t>
            </a:r>
            <a:r>
              <a:rPr lang="en-SG" dirty="0" err="1">
                <a:latin typeface="Nunito Sans" pitchFamily="2" charset="0"/>
              </a:rPr>
              <a:t>Coloring</a:t>
            </a:r>
            <a:r>
              <a:rPr lang="en-SG" dirty="0">
                <a:latin typeface="Nunito Sans" pitchFamily="2" charset="0"/>
              </a:rPr>
              <a:t> Algorithm: </a:t>
            </a:r>
          </a:p>
          <a:p>
            <a:pPr marL="0" indent="0" algn="l"/>
            <a:r>
              <a:rPr lang="en-US" b="1" dirty="0">
                <a:latin typeface="Nunito Sans" pitchFamily="2" charset="0"/>
              </a:rPr>
              <a:t>1.</a:t>
            </a:r>
            <a:r>
              <a:rPr lang="en-US" dirty="0">
                <a:latin typeface="Nunito Sans" pitchFamily="2" charset="0"/>
              </a:rPr>
              <a:t> Color first vertex with first color. </a:t>
            </a:r>
          </a:p>
          <a:p>
            <a:pPr marL="0" indent="0" algn="l"/>
            <a:br>
              <a:rPr lang="en-US" dirty="0">
                <a:latin typeface="Nunito Sans" pitchFamily="2" charset="0"/>
              </a:rPr>
            </a:br>
            <a:r>
              <a:rPr lang="en-US" b="1" dirty="0">
                <a:latin typeface="Nunito Sans" pitchFamily="2" charset="0"/>
              </a:rPr>
              <a:t>2.</a:t>
            </a:r>
            <a:r>
              <a:rPr lang="en-US" dirty="0">
                <a:latin typeface="Nunito Sans" pitchFamily="2" charset="0"/>
              </a:rPr>
              <a:t> Do following for remaining V-1 vertices. </a:t>
            </a:r>
          </a:p>
          <a:p>
            <a:pPr marL="0" indent="0" algn="l"/>
            <a:r>
              <a:rPr lang="en-US" b="1" dirty="0">
                <a:latin typeface="Nunito Sans" pitchFamily="2" charset="0"/>
              </a:rPr>
              <a:t>	a) </a:t>
            </a:r>
            <a:r>
              <a:rPr lang="en-US" dirty="0">
                <a:latin typeface="Nunito Sans" pitchFamily="2" charset="0"/>
              </a:rPr>
              <a:t>Consider the currently picked vertex and color it with the lowest numbered color that has not been used on any previously colored vertices adjacent to it. If all previously used colors appear on vertices adjacent to v, assign a new color to it.</a:t>
            </a:r>
          </a:p>
          <a:p>
            <a:pPr marL="0" indent="0" algn="l"/>
            <a:endParaRPr lang="en-US" dirty="0">
              <a:latin typeface="Nunito Sans" pitchFamily="2" charset="0"/>
            </a:endParaRPr>
          </a:p>
          <a:p>
            <a:pPr marL="0" indent="0" algn="l"/>
            <a:r>
              <a:rPr lang="en-SG" dirty="0">
                <a:solidFill>
                  <a:schemeClr val="bg1"/>
                </a:solidFill>
                <a:latin typeface="Nunito Sans" pitchFamily="2" charset="0"/>
              </a:rPr>
              <a:t>https://www.geeksforgeeks.org/graph-coloring-set-2-greedy-algorithm/?ref=lbp</a:t>
            </a:r>
          </a:p>
        </p:txBody>
      </p:sp>
    </p:spTree>
    <p:extLst>
      <p:ext uri="{BB962C8B-B14F-4D97-AF65-F5344CB8AC3E}">
        <p14:creationId xmlns:p14="http://schemas.microsoft.com/office/powerpoint/2010/main" val="11732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Falooda\Desktop\Internally-vertex-disjoint-paths-P-1-P-2-P-3-of-G-e-represented-by-thick-edges.png">
            <a:extLst>
              <a:ext uri="{FF2B5EF4-FFF2-40B4-BE49-F238E27FC236}">
                <a16:creationId xmlns:a16="http://schemas.microsoft.com/office/drawing/2014/main" id="{64E3EF2A-52BA-C3E7-2626-CFED2F3B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35044"/>
            <a:ext cx="5189537" cy="558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6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7"/>
          <p:cNvPicPr preferRelativeResize="0"/>
          <p:nvPr/>
        </p:nvPicPr>
        <p:blipFill rotWithShape="1">
          <a:blip r:embed="rId3">
            <a:alphaModFix/>
          </a:blip>
          <a:srcRect l="1110" b="848"/>
          <a:stretch/>
        </p:blipFill>
        <p:spPr>
          <a:xfrm rot="355158">
            <a:off x="-214550" y="3101269"/>
            <a:ext cx="4219796" cy="3942674"/>
          </a:xfrm>
          <a:custGeom>
            <a:avLst/>
            <a:gdLst/>
            <a:ahLst/>
            <a:cxnLst/>
            <a:rect l="l" t="t" r="r" b="b"/>
            <a:pathLst>
              <a:path w="4219796" h="3942674" extrusionOk="0">
                <a:moveTo>
                  <a:pt x="0" y="0"/>
                </a:moveTo>
                <a:lnTo>
                  <a:pt x="4219796" y="0"/>
                </a:lnTo>
                <a:lnTo>
                  <a:pt x="4219796" y="3547546"/>
                </a:lnTo>
                <a:lnTo>
                  <a:pt x="408778" y="3942674"/>
                </a:lnTo>
                <a:close/>
              </a:path>
            </a:pathLst>
          </a:custGeom>
          <a:noFill/>
          <a:ln>
            <a:noFill/>
          </a:ln>
        </p:spPr>
      </p:pic>
      <p:sp>
        <p:nvSpPr>
          <p:cNvPr id="126" name="Google Shape;126;p7"/>
          <p:cNvSpPr/>
          <p:nvPr/>
        </p:nvSpPr>
        <p:spPr>
          <a:xfrm>
            <a:off x="0" y="2438400"/>
            <a:ext cx="121920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8000" b="1">
                <a:solidFill>
                  <a:srgbClr val="F05136"/>
                </a:solidFill>
                <a:latin typeface="Nunito Sans"/>
                <a:ea typeface="Nunito Sans"/>
                <a:cs typeface="Nunito Sans"/>
                <a:sym typeface="Nunito Sans"/>
              </a:rPr>
              <a:t>THANK YOU</a:t>
            </a:r>
            <a:endParaRPr sz="8000" b="1">
              <a:solidFill>
                <a:srgbClr val="F05136"/>
              </a:solidFill>
              <a:latin typeface="Calibri"/>
              <a:ea typeface="Calibri"/>
              <a:cs typeface="Calibri"/>
              <a:sym typeface="Calibri"/>
            </a:endParaRPr>
          </a:p>
        </p:txBody>
      </p:sp>
      <p:pic>
        <p:nvPicPr>
          <p:cNvPr id="127" name="Google Shape;127;p7"/>
          <p:cNvPicPr preferRelativeResize="0"/>
          <p:nvPr/>
        </p:nvPicPr>
        <p:blipFill rotWithShape="1">
          <a:blip r:embed="rId4">
            <a:alphaModFix/>
          </a:blip>
          <a:srcRect/>
          <a:stretch/>
        </p:blipFill>
        <p:spPr>
          <a:xfrm>
            <a:off x="9525600" y="6202800"/>
            <a:ext cx="2358000" cy="29896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Widescreen</PresentationFormat>
  <Paragraphs>30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Georgia</vt:lpstr>
      <vt:lpstr>Nunito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1</cp:revision>
  <dcterms:created xsi:type="dcterms:W3CDTF">2023-05-10T08:47:54Z</dcterms:created>
  <dcterms:modified xsi:type="dcterms:W3CDTF">2023-07-21T09:33:13Z</dcterms:modified>
</cp:coreProperties>
</file>