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embeddedFontLst>
    <p:embeddedFont>
      <p:font typeface="Roboto"/>
      <p:regular r:id="rId41"/>
      <p:bold r:id="rId42"/>
      <p:italic r:id="rId43"/>
      <p:boldItalic r:id="rId44"/>
    </p:embeddedFont>
    <p:embeddedFont>
      <p:font typeface="Nunito Sans SemiBold"/>
      <p:regular r:id="rId45"/>
      <p:bold r:id="rId46"/>
      <p:italic r:id="rId47"/>
      <p:boldItalic r:id="rId48"/>
    </p:embeddedFont>
    <p:embeddedFont>
      <p:font typeface="Nunito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68">
          <p15:clr>
            <a:srgbClr val="A4A3A4"/>
          </p15:clr>
        </p15:guide>
        <p15:guide id="2" pos="6000">
          <p15:clr>
            <a:srgbClr val="A4A3A4"/>
          </p15:clr>
        </p15:guide>
      </p15:sldGuideLst>
    </p:ext>
    <p:ext uri="GoogleSlidesCustomDataVersion2">
      <go:slidesCustomData xmlns:go="http://customooxmlschemas.google.com/" r:id="rId53" roundtripDataSignature="AMtx7mjfKvOnWtl7gNGkJvmejpBtVzs/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649FD9F-7AC4-4EE0-882E-0CAA586CAD84}">
  <a:tblStyle styleId="{7649FD9F-7AC4-4EE0-882E-0CAA586CAD84}"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68" orient="horz"/>
        <p:guide pos="600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NunitoSansSemiBold-bold.fntdata"/><Relationship Id="rId45" Type="http://schemas.openxmlformats.org/officeDocument/2006/relationships/font" Target="fonts/NunitoSansSemiBo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NunitoSansSemiBold-boldItalic.fntdata"/><Relationship Id="rId47" Type="http://schemas.openxmlformats.org/officeDocument/2006/relationships/font" Target="fonts/NunitoSansSemiBold-italic.fntdata"/><Relationship Id="rId49" Type="http://schemas.openxmlformats.org/officeDocument/2006/relationships/font" Target="fonts/Nunito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NunitoSans-italic.fntdata"/><Relationship Id="rId50" Type="http://schemas.openxmlformats.org/officeDocument/2006/relationships/font" Target="fonts/NunitoSans-bold.fntdata"/><Relationship Id="rId53" Type="http://customschemas.google.com/relationships/presentationmetadata" Target="metadata"/><Relationship Id="rId52" Type="http://schemas.openxmlformats.org/officeDocument/2006/relationships/font" Target="fonts/Nunito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1</a:t>
            </a:r>
            <a:r>
              <a:rPr b="1" baseline="30000" lang="en-US"/>
              <a:t>st</a:t>
            </a:r>
            <a:r>
              <a:rPr b="1" lang="en-US"/>
              <a:t> slide (Mandatory)</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O(2^n) is a time complexity class used to describe algorithms that have a running time that grows exponentially with the input size. In other words, an algorithm with O(2^n) time’Wwwwww00za0 complexity will take 2^n units of time to execute if the input size is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O(2^n)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Computing all subsets of a set. This operation takes O(2^n) time because there are 2^n possible subsets of a set with n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Computing the Fibonacci sequence using a recursive algorithm. The running time of the recursive algorithm is O(2^n) because it generates a binary tree with 2^n nodes, and each node corresponds to a call to the Fibonacci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Solving the traveling salesman problem using brute force. The brute force algorithm for the traveling salesman problem has a time complexity of O(n^2 * 2^n) because it needs to examine all possible tours, which is of the order of 2^n, and for each tour, it needs to examine all n possible starting points and visit all n-1 remaining cities.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O(2^n) time complexity is considered highly inefficient because it can take an impractical amount of time to run for even moderately large input sizes. For example, if the input size is 20, the algorithm may need to perform over one million operations, and for an input size of 30, it may need to perform over one billion operations. Therefore, it is generally not recommended to use O(2^n) algorithms for large input sizes.</a:t>
            </a:r>
            <a:endParaRPr/>
          </a:p>
        </p:txBody>
      </p:sp>
      <p:sp>
        <p:nvSpPr>
          <p:cNvPr id="210" name="Google Shape;21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 is a time complexity class used to describe algorithms that have a running time that grows factorial with the input size. In other words, an algorithm with O(n!) time complexity will take n! units of time to execute if the input size is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O(n!)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Solving the traveling salesman problem using brute force. The brute force algorithm for the traveling salesman problem has a time complexity of O(n!), because it needs to examine all possible tours, which is of the order of n! (n factorial).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Generating all permutations of a sequence. This operation takes O(n!) time because there are n! possible permutations of a sequence with n elements.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Solving the eight queens problem using brute force. The brute force algorithm for the eight queens problem has a time complexity of O(n!), because it needs to examine all possible arrangements of the queens on the chessboard, which is of the order of n! (n factorial).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O(n!) time complexity is considered extremely inefficient because it can take an astronomical amount of time to run for even moderately large input sizes. For example, if the input size is 10, the algorithm may need to perform over 3.6 million operations, and for an input size of 20, it may need to perform over 2.4 trillion operations. Therefore, it is generally not recommended to use O(n!) algorithms for large input sizes, unless it is absolutely necessary.</a:t>
            </a:r>
            <a:endParaRPr/>
          </a:p>
        </p:txBody>
      </p:sp>
      <p:sp>
        <p:nvSpPr>
          <p:cNvPr id="216" name="Google Shape;21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O(log n) is a time complexity class used to describe algorithms that have a running time proportional to the logarithm of the input size. In other words, an algorithm with O(log n) time complexity will take log n units of time to execute if the input size is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O(log n)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Binary search. In an ordered list of n items, binary search takes O(log n) time to find a specific item because it eliminates half of the remaining items with each comparison.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Finding the largest or smallest element in a sorted array. This operation can be performed in O(log n) time using binary search.</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Finding the height of a balanced binary search tree. The height of a balanced binary search tree with n nodes is O(log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O(log n) time complexity is considered very efficient because it can handle very large input sizes with reasonable time complexity. For example, if the input size is 1 billion, the algorithm may only need to perform about 30 operations, which is very fast. Therefore, O(log n) algorithms are often preferred over algorithms with higher time complexities for large-scale data processing and optimization problems.</a:t>
            </a:r>
            <a:endParaRPr/>
          </a:p>
        </p:txBody>
      </p:sp>
      <p:sp>
        <p:nvSpPr>
          <p:cNvPr id="222" name="Google Shape;22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 log n) is a time complexity class used to describe algorithms that have a running time proportional to n times the logarithm of n. In other words, an algorithm with O(n log n) time complexity will take n log n units of time to execute if the input size is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O(n log n)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Merge sort. Merge sort is a divide-and-conquer sorting algorithm that has a time complexity of O(n log n) because it divides the input into smaller subproblems and combines them in a way that takes n log n units of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Quicksort. Quicksort is another divide-and-conquer sorting algorithm that has an average time complexity of O(n log n). It partitions the input array based on a pivot element and then sorts the two resulting subarrays recursively.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Heap sort. Heap sort is a comparison-based sorting algorithm that has a time complexity of O(n log n). It uses a binary heap data structure to sort the input array in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O(n log n) time complexity is considered very efficient for large input sizes. For example, if the input size is 1 million, the algorithm may only need to perform about 20 million operations, which is still relatively fast. Therefore, O(n log n) algorithms are commonly used in various applications that require efficient sorting or searching, such as database management, data mining, and computational biology.</a:t>
            </a:r>
            <a:endParaRPr/>
          </a:p>
        </p:txBody>
      </p:sp>
      <p:sp>
        <p:nvSpPr>
          <p:cNvPr id="228" name="Google Shape;22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A)O(n)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The given code snippet has a for loop that iterates from 1 to n-1 and prints "FACE PREP" to the console on each iteration. Since the loop only performs a constant amount of work on each iteration, the time complexity of the loop is O(n), where n is the input size.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Therefore, the time complexity of the entire function is also O(n), because the for loop is the only significant operation in the function. The return statement is a constant time operation and has no effect on the time complexity.</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In other words, this function takes time proportional to the input size, and is considered a linear time algorithm.</a:t>
            </a:r>
            <a:endParaRPr/>
          </a:p>
          <a:p>
            <a:pPr indent="0" lvl="0" marL="0" rtl="0" algn="l">
              <a:spcBef>
                <a:spcPts val="0"/>
              </a:spcBef>
              <a:spcAft>
                <a:spcPts val="0"/>
              </a:spcAft>
              <a:buNone/>
            </a:pPr>
            <a:r>
              <a:t/>
            </a:r>
            <a:endParaRPr b="1"/>
          </a:p>
        </p:txBody>
      </p:sp>
      <p:sp>
        <p:nvSpPr>
          <p:cNvPr id="234" name="Google Shape;23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a:t>C)O(sqrt 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The given code snippet has a for loop that iterates from 1 to the square root of n and prints "FACE PREP" to the console on each iteration. Since the loop iterates for sqrt(n) times, the time complexity of the loop is O(sqrt(n)).</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Therefore, the time complexity of the entire function is O(sqrt(n)), because the for loop is the only significant operation in the function. The return statement is a constant time operation and has no effect on the time complexity.</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US"/>
              <a:t>In other words, this function takes time proportional to the square root of the input size, and is considered a sublinear time algorithm. The time complexity grows much slower than linear algorithms, and is often desirable in practice.</a:t>
            </a:r>
            <a:endParaRPr/>
          </a:p>
        </p:txBody>
      </p:sp>
      <p:sp>
        <p:nvSpPr>
          <p:cNvPr id="248" name="Google Shape;24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C)</a:t>
            </a:r>
            <a:r>
              <a:rPr lang="en-US" sz="1200">
                <a:latin typeface="Nunito Sans"/>
                <a:ea typeface="Nunito Sans"/>
                <a:cs typeface="Nunito Sans"/>
                <a:sym typeface="Nunito Sans"/>
              </a:rPr>
              <a:t> O (sqrt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a for loop that iterates from 1 until i^2 becomes greater than n, and prints "FACE PREP" to the console on each iteration. Since the loop iterates for i times where i satisfies the condition i^2 &lt;= n, the number of iterations is proportional to the square root of n. Therefore, the time complexity of the loop is O(sqrt(n)).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To see why, note that the largest value of i that satisfies i^2 &lt;= n is the square root of n. Hence, the loop runs for at most sqrt(n) iterations.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entire function is O(sqrt(n)), because the for loop is the only significant operation in the function. The return statement is a constant time operation and has no effect on the time complexity.</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 other words, this function takes time proportional to the square root of the input size, and is considered a sublinear time algorithm. The time complexity grows much slower than linear algorithms, and is often desirable in practice.</a:t>
            </a:r>
            <a:endParaRPr/>
          </a:p>
        </p:txBody>
      </p:sp>
      <p:sp>
        <p:nvSpPr>
          <p:cNvPr id="262" name="Google Shape;26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B)</a:t>
            </a:r>
            <a:r>
              <a:rPr lang="en-US" sz="1200">
                <a:latin typeface="Nunito Sans"/>
                <a:ea typeface="Nunito Sans"/>
                <a:cs typeface="Nunito Sans"/>
                <a:sym typeface="Nunito Sans"/>
              </a:rPr>
              <a:t> O(log n)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a for loop that iterates from 1 to n, doubling i on each iteration, and prints "FACE PREP" to the console on each iteration. Since the loop doubles the value of i on each iteration, the number of iterations is proportional to the logarithm of n to the base 2. Therefore, the time complexity of the loop is O(log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entire function is O(log n), because the for loop is the only significant operation in the function. The return statement is a constant time operation and has no effect on the time complexity.</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 other words, this function takes time proportional to the logarithm of the input size, and is considered a logarithmic time algorithm. The time complexity grows very slowly as the input size increases, and is often very efficient in practice.</a:t>
            </a:r>
            <a:endParaRPr/>
          </a:p>
        </p:txBody>
      </p:sp>
      <p:sp>
        <p:nvSpPr>
          <p:cNvPr id="276" name="Google Shape;276;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B)</a:t>
            </a:r>
            <a:r>
              <a:rPr lang="en-US" sz="1200">
                <a:latin typeface="Nunito Sans"/>
                <a:ea typeface="Nunito Sans"/>
                <a:cs typeface="Nunito Sans"/>
                <a:sym typeface="Nunito Sans"/>
              </a:rPr>
              <a:t> O(log n)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a while loop that repeatedly divides n by 2 until n becomes less than or equal to 1. Since the loop divides n by 2 on each iteration, the number of iterations is proportional to the logarithm of n to the base 2. Therefore, the time complexity of the loop is O(log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entire function is O(log n), because the while loop is the only significant operation in the function. The return statement is a constant time operation and has no effect on the time complexity.</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 other words, this function takes time proportional to the logarithm of the input size, and is considered a logarithmic time algorithm. The time complexity grows very slowly as the input size increases, and is often very efficient in practice.</a:t>
            </a:r>
            <a:endParaRPr/>
          </a:p>
        </p:txBody>
      </p:sp>
      <p:sp>
        <p:nvSpPr>
          <p:cNvPr id="290" name="Google Shape;29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D)</a:t>
            </a:r>
            <a:r>
              <a:rPr lang="en-US" sz="1200">
                <a:latin typeface="Nunito Sans"/>
                <a:ea typeface="Nunito Sans"/>
                <a:cs typeface="Nunito Sans"/>
                <a:sym typeface="Nunito Sans"/>
              </a:rPr>
              <a:t> O(n *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two nested for loops that iterate from 1 to n-1, and print "FACE PREP" to the console on each iteration of the inner loop. The outer loop iterates n-1 times, and the inner loop iterates n-1 times for each iteration of the outer loop. Therefore, the total number of iterations of the inner loop is (n-1) * (n-1) = n^2 - 2n + 1.</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nested loops is O(n^2), because the number of iterations is proportional to the square of the input size.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entire function is O(n^2), because the nested loops are the only significant operations in the function. The return statement is a constant time operation and has no effect on the time complexity.</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 other words, this function takes time proportional to the square of the input size, and is considered a quadratic time algorithm. The time complexity grows quickly as the input size increases, and is often less efficient than linear or logarithmic time algorithms.</a:t>
            </a:r>
            <a:endParaRPr/>
          </a:p>
        </p:txBody>
      </p:sp>
      <p:sp>
        <p:nvSpPr>
          <p:cNvPr id="304" name="Google Shape;3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200"/>
              <a:buFont typeface="Nunito Sans"/>
              <a:buAutoNum type="alphaUcParenR"/>
            </a:pPr>
            <a:r>
              <a:rPr lang="en-US" sz="1200">
                <a:latin typeface="Nunito Sans"/>
                <a:ea typeface="Nunito Sans"/>
                <a:cs typeface="Nunito Sans"/>
                <a:sym typeface="Nunito Sans"/>
              </a:rPr>
              <a:t>O(n) </a:t>
            </a:r>
            <a:endParaRPr/>
          </a:p>
          <a:p>
            <a:pPr indent="0" lvl="0" marL="0" rtl="0" algn="l">
              <a:lnSpc>
                <a:spcPct val="150000"/>
              </a:lnSpc>
              <a:spcBef>
                <a:spcPts val="0"/>
              </a:spcBef>
              <a:spcAft>
                <a:spcPts val="0"/>
              </a:spcAft>
              <a:buClr>
                <a:schemeClr val="dk1"/>
              </a:buClr>
              <a:buSzPts val="1200"/>
              <a:buFont typeface="Calibri"/>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Clr>
                <a:schemeClr val="dk1"/>
              </a:buClr>
              <a:buSzPts val="1200"/>
              <a:buFont typeface="Nunito Sans"/>
              <a:buNone/>
            </a:pPr>
            <a:r>
              <a:rPr lang="en-US" sz="1200">
                <a:latin typeface="Nunito Sans"/>
                <a:ea typeface="Nunito Sans"/>
                <a:cs typeface="Nunito Sans"/>
                <a:sym typeface="Nunito Sans"/>
              </a:rPr>
              <a:t>The given code snippet has two nested for loops that iterate from 1 to n-1, and print "FACE PREP" to the console on each iteration of the inner loop. However, the inner loop contains a `break` statement that will cause the inner loop to exit after the first iteration.</a:t>
            </a:r>
            <a:endParaRPr/>
          </a:p>
          <a:p>
            <a:pPr indent="0" lvl="0" marL="0" rtl="0" algn="l">
              <a:lnSpc>
                <a:spcPct val="150000"/>
              </a:lnSpc>
              <a:spcBef>
                <a:spcPts val="0"/>
              </a:spcBef>
              <a:spcAft>
                <a:spcPts val="0"/>
              </a:spcAft>
              <a:buClr>
                <a:schemeClr val="dk1"/>
              </a:buClr>
              <a:buSzPts val="1200"/>
              <a:buFont typeface="Calibri"/>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Clr>
                <a:schemeClr val="dk1"/>
              </a:buClr>
              <a:buSzPts val="1200"/>
              <a:buFont typeface="Nunito Sans"/>
              <a:buNone/>
            </a:pPr>
            <a:r>
              <a:rPr lang="en-US" sz="1200">
                <a:latin typeface="Nunito Sans"/>
                <a:ea typeface="Nunito Sans"/>
                <a:cs typeface="Nunito Sans"/>
                <a:sym typeface="Nunito Sans"/>
              </a:rPr>
              <a:t>Therefore, the total number of iterations of the inner loop is always 1, regardless of the value of n. The outer loop iterates n-1 times, but the inner loop always runs only once for each iteration of the outer loop. Therefore, the total number of iterations of the inner loop is proportional to the input size n.</a:t>
            </a:r>
            <a:endParaRPr/>
          </a:p>
          <a:p>
            <a:pPr indent="0" lvl="0" marL="0" rtl="0" algn="l">
              <a:lnSpc>
                <a:spcPct val="150000"/>
              </a:lnSpc>
              <a:spcBef>
                <a:spcPts val="0"/>
              </a:spcBef>
              <a:spcAft>
                <a:spcPts val="0"/>
              </a:spcAft>
              <a:buClr>
                <a:schemeClr val="dk1"/>
              </a:buClr>
              <a:buSzPts val="1200"/>
              <a:buFont typeface="Calibri"/>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Clr>
                <a:schemeClr val="dk1"/>
              </a:buClr>
              <a:buSzPts val="1200"/>
              <a:buFont typeface="Nunito Sans"/>
              <a:buNone/>
            </a:pPr>
            <a:r>
              <a:rPr lang="en-US" sz="1200">
                <a:latin typeface="Nunito Sans"/>
                <a:ea typeface="Nunito Sans"/>
                <a:cs typeface="Nunito Sans"/>
                <a:sym typeface="Nunito Sans"/>
              </a:rPr>
              <a:t>Therefore, the time complexity of the nested loops is O(n), because the number of iterations is proportional to the input size. </a:t>
            </a:r>
            <a:endParaRPr/>
          </a:p>
          <a:p>
            <a:pPr indent="0" lvl="0" marL="0" rtl="0" algn="l">
              <a:lnSpc>
                <a:spcPct val="150000"/>
              </a:lnSpc>
              <a:spcBef>
                <a:spcPts val="0"/>
              </a:spcBef>
              <a:spcAft>
                <a:spcPts val="0"/>
              </a:spcAft>
              <a:buClr>
                <a:schemeClr val="dk1"/>
              </a:buClr>
              <a:buSzPts val="1200"/>
              <a:buFont typeface="Calibri"/>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Clr>
                <a:schemeClr val="dk1"/>
              </a:buClr>
              <a:buSzPts val="1200"/>
              <a:buFont typeface="Nunito Sans"/>
              <a:buNone/>
            </a:pPr>
            <a:r>
              <a:rPr lang="en-US" sz="1200">
                <a:latin typeface="Nunito Sans"/>
                <a:ea typeface="Nunito Sans"/>
                <a:cs typeface="Nunito Sans"/>
                <a:sym typeface="Nunito Sans"/>
              </a:rPr>
              <a:t>Therefore, the time complexity of the entire function is also O(n), because the nested loops are the only significant operations in the function. The return statement is a constant time operation and has no effect on the time complexity.</a:t>
            </a:r>
            <a:endParaRPr/>
          </a:p>
          <a:p>
            <a:pPr indent="0" lvl="0" marL="0" rtl="0" algn="l">
              <a:lnSpc>
                <a:spcPct val="150000"/>
              </a:lnSpc>
              <a:spcBef>
                <a:spcPts val="0"/>
              </a:spcBef>
              <a:spcAft>
                <a:spcPts val="0"/>
              </a:spcAft>
              <a:buClr>
                <a:schemeClr val="dk1"/>
              </a:buClr>
              <a:buSzPts val="1200"/>
              <a:buFont typeface="Calibri"/>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Clr>
                <a:schemeClr val="dk1"/>
              </a:buClr>
              <a:buSzPts val="1200"/>
              <a:buFont typeface="Nunito Sans"/>
              <a:buNone/>
            </a:pPr>
            <a:r>
              <a:rPr lang="en-US" sz="1200">
                <a:latin typeface="Nunito Sans"/>
                <a:ea typeface="Nunito Sans"/>
                <a:cs typeface="Nunito Sans"/>
                <a:sym typeface="Nunito Sans"/>
              </a:rPr>
              <a:t>In other words, this function takes time proportional to the input size, and is considered a linear time algorithm. The time complexity grows linearly as the input size increases, and is often more efficient than quadratic or higher order algorithms.</a:t>
            </a:r>
            <a:endParaRPr/>
          </a:p>
        </p:txBody>
      </p:sp>
      <p:sp>
        <p:nvSpPr>
          <p:cNvPr id="318" name="Google Shape;31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C)</a:t>
            </a:r>
            <a:r>
              <a:rPr lang="en-US" sz="1200">
                <a:latin typeface="Nunito Sans"/>
                <a:ea typeface="Nunito Sans"/>
                <a:cs typeface="Nunito Sans"/>
                <a:sym typeface="Nunito Sans"/>
              </a:rPr>
              <a:t> O (n * 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two nested for loops that iterate from 1 to n-1, and print "FACE PREP" to the console on each iteration of the inner loop. However, the inner loop has a step size of i instead of 1, so the inner loop iterates n/i times for each iteration of the outer loop.</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outer loop iterates n-1 times, and the inner loop iterates n/1, n/2, n/3, ..., n/(n-1) times for each iteration of the outer loop. Therefore, the total number of iterations of the inner loop can be computed as follows: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n/1 + n/2 + n/3 + ... + n/(n-1)</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This series is called the harmonic series, and it grows logarithmically with the input size n. Specifically, the sum of the harmonic series is approximately equal to ln(n) + γ, where γ is the Euler-Mascheroni constant. Therefore, the time complexity of the nested loops is O(n log n), because the number of iterations grows logarithmically with the input size.</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entire function is also O(n log n), because the nested loops are the only significant operations in the function. The return statement is a constant time operation and has no effect on the time complexity.</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 other words, this function takes time proportional to the input size multiplied by the logarithm of the input size, and is considered a "nearly linear" time algorithm. The time complexity grows slower than a quadratic time algorithm but faster than a linear time algorithm, and is often efficient for medium-sized inputs.</a:t>
            </a:r>
            <a:endParaRPr/>
          </a:p>
        </p:txBody>
      </p:sp>
      <p:sp>
        <p:nvSpPr>
          <p:cNvPr id="332" name="Google Shape;33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C)</a:t>
            </a:r>
            <a:r>
              <a:rPr lang="en-US" sz="1200">
                <a:latin typeface="Nunito Sans"/>
                <a:ea typeface="Nunito Sans"/>
                <a:cs typeface="Nunito Sans"/>
                <a:sym typeface="Nunito Sans"/>
              </a:rPr>
              <a:t> O (n * 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two nested for loops that iterate from 1 to n-1, and print "FACE PREP" to the console on each iteration of the inner loop. However, the inner loop has a step size of j*2 instead of 1, so the inner loop iterates log_2(n) times for each iteration of the outer loop.</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outer loop iterates n-1 times, and the inner loop iterates log_2(1), log_2(2), log_2(4), ..., log_2(2^(k-1)), where k is the largest integer such that 2^k &lt;= n-1. Therefore, the total number of iterations of the inner loop can be computed as follows: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log_2(1) + log_2(2) + log_2(4) + ... + log_2(2^(k-1))</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Using the identity log_2(x^y) = y*log_2(x), we can simplify this expression as follows: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log_2(1*2*4*...*2^(k-1)) = log_2(2^0 * 2^1 * 2^2 * ... * 2^(k-1)) = log_2(2^(0+1+2+...+(k-1))) = log_2(2^(k*(k-1)/2))</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Since 2^(k*(k-1)/2) is approximately equal to n for large values of n, we can simplify the expression further as follows: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log_2(2^(k*(k-1)/2)) = k*(k-1)/2 = O(k^2)</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Since k = floor(log_2(n-1)), the time complexity of the nested loops is O(log^2 n), because the number of iterations grows as the square of the logarithm of the input size.</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entire function is also O(log^2 n), because the nested loops are the only significant operations in the function. The return statement is a constant time operation and has no effect on the time complexity.</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 other words, this function takes time proportional to the logarithm of the input size squared, and is considered a "sublinear" time algorithm. The time complexity grows slower than a linear time algorithm but faster than a logarithmic time algorithm, and is often efficient for large inputs.</a:t>
            </a:r>
            <a:endParaRPr/>
          </a:p>
        </p:txBody>
      </p:sp>
      <p:sp>
        <p:nvSpPr>
          <p:cNvPr id="346" name="Google Shape;346;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D)</a:t>
            </a:r>
            <a:r>
              <a:rPr lang="en-US" sz="1200">
                <a:latin typeface="Nunito Sans"/>
                <a:ea typeface="Nunito Sans"/>
                <a:cs typeface="Nunito Sans"/>
                <a:sym typeface="Nunito Sans"/>
              </a:rPr>
              <a:t> O(n *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 is a missing `return` statement at the end of the function. Adding that, the time complexity of the given code snippet is O(n^2).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outer loop runs n times, and the inner loop also runs n times, so the total number of iterations will be n * n = n^2. As a result, the time complexity of the function is O(n^2).</a:t>
            </a:r>
            <a:endParaRPr/>
          </a:p>
        </p:txBody>
      </p:sp>
      <p:sp>
        <p:nvSpPr>
          <p:cNvPr id="360" name="Google Shape;360;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C)</a:t>
            </a:r>
            <a:r>
              <a:rPr lang="en-US" sz="1200">
                <a:latin typeface="Nunito Sans"/>
                <a:ea typeface="Nunito Sans"/>
                <a:cs typeface="Nunito Sans"/>
                <a:sym typeface="Nunito Sans"/>
              </a:rPr>
              <a:t> O (n + m)</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a time complexity of O(n + m).</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first for loop runs n times, and the second for loop runs m times. The total number of iterations is equal to the sum of the two loops, i.e., n + m.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As a result, the time complexity of the function is O(n + m).</a:t>
            </a:r>
            <a:endParaRPr/>
          </a:p>
        </p:txBody>
      </p:sp>
      <p:sp>
        <p:nvSpPr>
          <p:cNvPr id="374" name="Google Shape;37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D)</a:t>
            </a:r>
            <a:r>
              <a:rPr lang="en-US" sz="1200">
                <a:latin typeface="Nunito Sans"/>
                <a:ea typeface="Nunito Sans"/>
                <a:cs typeface="Nunito Sans"/>
                <a:sym typeface="Nunito Sans"/>
              </a:rPr>
              <a:t> O(n *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a time complexity of O(n^2).</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outermost for loop runs n times. For each iteration of the outer loop, the inner for loop runs i times. Within the inner for loop, the innermost loop runs 20 times.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So, the total number of iterations will be the sum of 20 + 40 + 60 + ... + 20n, which can be simplified to 20(1 + 2 + 3 + ... + n). The sum of integers from 1 to n can be expressed as n(n+1)/2, so the total number of iterations will be 20(n(n+1)/2), which simplifies to 10n(n+1).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function is O(n^2).</a:t>
            </a:r>
            <a:endParaRPr/>
          </a:p>
        </p:txBody>
      </p:sp>
      <p:sp>
        <p:nvSpPr>
          <p:cNvPr id="388" name="Google Shape;38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D)</a:t>
            </a:r>
            <a:r>
              <a:rPr lang="en-US" sz="1200">
                <a:latin typeface="Nunito Sans"/>
                <a:ea typeface="Nunito Sans"/>
                <a:cs typeface="Nunito Sans"/>
                <a:sym typeface="Nunito Sans"/>
              </a:rPr>
              <a:t> O(n ^ 4)</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time complexity of this code snippet can be calculated as follows: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 The outer loop runs for n iterations</a:t>
            </a:r>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 The second loop runs for i^2 iterations</a:t>
            </a:r>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 The innermost loop runs for n/2 iterations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total number of iterations of the innermost loop will be:</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1 + 4 + 9 + ... + n^2</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This is equivalent to the sum of the first n perfect squares, which can be approximated as (n^3)/3.</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code snippet is O(n^3).</a:t>
            </a:r>
            <a:endParaRPr/>
          </a:p>
        </p:txBody>
      </p:sp>
      <p:sp>
        <p:nvSpPr>
          <p:cNvPr id="402" name="Google Shape;40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D)</a:t>
            </a:r>
            <a:r>
              <a:rPr lang="en-US" sz="1200">
                <a:latin typeface="Nunito Sans"/>
                <a:ea typeface="Nunito Sans"/>
                <a:cs typeface="Nunito Sans"/>
                <a:sym typeface="Nunito Sans"/>
              </a:rPr>
              <a:t> O(n*(log n)^2)</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time complexity of this code snippet is O(n log n log n), which is a slightly improved version of O(n^2 log n).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outer loop runs n/2 times, and the inner loop runs log_2(n) times because j is doubled at each iteration. Similarly, the innermost loop also runs log_2(n) times because k is doubled at each iteration. Hence the overall time complexity can be calculated as: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(n/2) * log_2(n) * log_2(n)</a:t>
            </a:r>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 (1/2) * n * log_2(n) * log_2(n)</a:t>
            </a:r>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 O(n log n log n)</a:t>
            </a:r>
            <a:endParaRPr/>
          </a:p>
        </p:txBody>
      </p:sp>
      <p:sp>
        <p:nvSpPr>
          <p:cNvPr id="416" name="Google Shape;416;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D)</a:t>
            </a:r>
            <a:r>
              <a:rPr lang="en-US" sz="1200">
                <a:latin typeface="Nunito Sans"/>
                <a:ea typeface="Nunito Sans"/>
                <a:cs typeface="Nunito Sans"/>
                <a:sym typeface="Nunito Sans"/>
              </a:rPr>
              <a:t> O(n^2 (log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time complexity of the given code snippet is O(n^2 * 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outermost loop iterates from n/2 to n, so it will run n/2 times.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middle loop iterates from 1 to n - n/2, so it will run n - n/2 times.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innermost loop iterates from 1 to log n (base 2), so it will run log n times.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total number of iterations will be (n/2) * (n - n/2) * log n, which is equal to O(n^2 * 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Inside the innermost loop, a constant amount of work is done, which doesn't change the time complexity of the overall code snippet.</a:t>
            </a:r>
            <a:endParaRPr/>
          </a:p>
        </p:txBody>
      </p:sp>
      <p:sp>
        <p:nvSpPr>
          <p:cNvPr id="430" name="Google Shape;43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C)</a:t>
            </a:r>
            <a:r>
              <a:rPr lang="en-US" sz="1200">
                <a:latin typeface="Nunito Sans"/>
                <a:ea typeface="Nunito Sans"/>
                <a:cs typeface="Nunito Sans"/>
                <a:sym typeface="Nunito Sans"/>
              </a:rPr>
              <a:t> O(log</a:t>
            </a:r>
            <a:r>
              <a:rPr baseline="-25000" lang="en-US" sz="1200">
                <a:latin typeface="Nunito Sans"/>
                <a:ea typeface="Nunito Sans"/>
                <a:cs typeface="Nunito Sans"/>
                <a:sym typeface="Nunito Sans"/>
              </a:rPr>
              <a:t>10</a:t>
            </a:r>
            <a:r>
              <a:rPr lang="en-US" sz="1200">
                <a:latin typeface="Nunito Sans"/>
                <a:ea typeface="Nunito Sans"/>
                <a:cs typeface="Nunito Sans"/>
                <a:sym typeface="Nunito Sans"/>
              </a:rPr>
              <a:t>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calculates the sum of digits of a given number `n`. The time complexity of the code is proportional to the number of digits in `n`, which is `log(n)` in base 10. This is because the `while` loop executes once for each digit in `n`. Therefore, the time complexity of the code is `O(log n)`.</a:t>
            </a:r>
            <a:endParaRPr/>
          </a:p>
        </p:txBody>
      </p:sp>
      <p:sp>
        <p:nvSpPr>
          <p:cNvPr id="444" name="Google Shape;44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Nunito Sans"/>
                <a:ea typeface="Nunito Sans"/>
                <a:cs typeface="Nunito Sans"/>
                <a:sym typeface="Nunito Sans"/>
              </a:rPr>
              <a:t>Big O notation is a mathematical notation used to describe the asymptotic behavior of a function as its input grows arbitrarily large. In computer science, it is used to describe the time complexity of an algorithm, which is a measure of the amount of time an algorithm takes to run as a function of the size of its input.</a:t>
            </a:r>
            <a:endParaRPr/>
          </a:p>
          <a:p>
            <a:pPr indent="0" lvl="0" marL="0" rtl="0" algn="l">
              <a:spcBef>
                <a:spcPts val="0"/>
              </a:spcBef>
              <a:spcAft>
                <a:spcPts val="0"/>
              </a:spcAft>
              <a:buNone/>
            </a:pPr>
            <a:r>
              <a:t/>
            </a:r>
            <a:endParaRPr>
              <a:latin typeface="Nunito Sans"/>
              <a:ea typeface="Nunito Sans"/>
              <a:cs typeface="Nunito Sans"/>
              <a:sym typeface="Nunito Sans"/>
            </a:endParaRPr>
          </a:p>
          <a:p>
            <a:pPr indent="0" lvl="0" marL="0" rtl="0" algn="l">
              <a:spcBef>
                <a:spcPts val="0"/>
              </a:spcBef>
              <a:spcAft>
                <a:spcPts val="0"/>
              </a:spcAft>
              <a:buNone/>
            </a:pPr>
            <a:r>
              <a:rPr lang="en-US">
                <a:latin typeface="Nunito Sans"/>
                <a:ea typeface="Nunito Sans"/>
                <a:cs typeface="Nunito Sans"/>
                <a:sym typeface="Nunito Sans"/>
              </a:rPr>
              <a:t>Time complexity is often expressed using Big O notation. It describes the upper bound on the running time of an algorithm in terms of the input size. The Big O notation provides a way to compare the efficiency of different algorithms and to choose the best one for a particular problem.</a:t>
            </a:r>
            <a:endParaRPr/>
          </a:p>
          <a:p>
            <a:pPr indent="0" lvl="0" marL="0" rtl="0" algn="l">
              <a:spcBef>
                <a:spcPts val="0"/>
              </a:spcBef>
              <a:spcAft>
                <a:spcPts val="0"/>
              </a:spcAft>
              <a:buNone/>
            </a:pPr>
            <a:r>
              <a:t/>
            </a:r>
            <a:endParaRPr>
              <a:latin typeface="Nunito Sans"/>
              <a:ea typeface="Nunito Sans"/>
              <a:cs typeface="Nunito Sans"/>
              <a:sym typeface="Nunito Sans"/>
            </a:endParaRPr>
          </a:p>
          <a:p>
            <a:pPr indent="0" lvl="0" marL="0" rtl="0" algn="l">
              <a:spcBef>
                <a:spcPts val="0"/>
              </a:spcBef>
              <a:spcAft>
                <a:spcPts val="0"/>
              </a:spcAft>
              <a:buNone/>
            </a:pPr>
            <a:r>
              <a:rPr lang="en-US">
                <a:latin typeface="Nunito Sans"/>
                <a:ea typeface="Nunito Sans"/>
                <a:cs typeface="Nunito Sans"/>
                <a:sym typeface="Nunito Sans"/>
              </a:rPr>
              <a:t>The time complexity of an algorithm is affected by various factors such as the size of the input data, the type of operations performed, and the algorithm design. It is important to analyze the time complexity of an algorithm to ensure that it can handle large inputs efficiently and to avoid scalability issues.</a:t>
            </a:r>
            <a:endParaRPr/>
          </a:p>
        </p:txBody>
      </p:sp>
      <p:sp>
        <p:nvSpPr>
          <p:cNvPr id="129" name="Google Shape;12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D)</a:t>
            </a:r>
            <a:r>
              <a:rPr lang="en-US" sz="1200">
                <a:latin typeface="Nunito Sans"/>
                <a:ea typeface="Nunito Sans"/>
                <a:cs typeface="Nunito Sans"/>
                <a:sym typeface="Nunito Sans"/>
              </a:rPr>
              <a:t> O(n^2 (log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time complexity of the given code can be calculated as follows:</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outer for loop runs for n/2 times, so its time complexity is O(n).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middle for loop runs for n/2 times for every iteration of the outer loop, so its time complexity is O(n).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inner for loop runs for log_2(n) times for every iteration of the middle loop, so its time complexity is O(log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total time complexity of the code is O(n * n/2 * log n) = O(n^2 * log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So, the time complexity of the given code is quadratic with a logarithmic factor.</a:t>
            </a:r>
            <a:endParaRPr/>
          </a:p>
        </p:txBody>
      </p:sp>
      <p:sp>
        <p:nvSpPr>
          <p:cNvPr id="458" name="Google Shape;45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lnSpc>
                <a:spcPct val="150000"/>
              </a:lnSpc>
              <a:spcBef>
                <a:spcPts val="0"/>
              </a:spcBef>
              <a:spcAft>
                <a:spcPts val="0"/>
              </a:spcAft>
              <a:buClr>
                <a:schemeClr val="dk1"/>
              </a:buClr>
              <a:buSzPts val="1200"/>
              <a:buFont typeface="Nunito Sans"/>
              <a:buAutoNum type="alphaUcParenR"/>
            </a:pPr>
            <a:r>
              <a:rPr lang="en-US" sz="1200">
                <a:latin typeface="Nunito Sans"/>
                <a:ea typeface="Nunito Sans"/>
                <a:cs typeface="Nunito Sans"/>
                <a:sym typeface="Nunito Sans"/>
              </a:rPr>
              <a:t>O(n) </a:t>
            </a:r>
            <a:endParaRPr/>
          </a:p>
          <a:p>
            <a:pPr indent="-152400" lvl="0" marL="228600" rtl="0" algn="l">
              <a:lnSpc>
                <a:spcPct val="150000"/>
              </a:lnSpc>
              <a:spcBef>
                <a:spcPts val="0"/>
              </a:spcBef>
              <a:spcAft>
                <a:spcPts val="0"/>
              </a:spcAft>
              <a:buClr>
                <a:schemeClr val="dk1"/>
              </a:buClr>
              <a:buSzPts val="1200"/>
              <a:buFont typeface="Calibri"/>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Clr>
                <a:schemeClr val="dk1"/>
              </a:buClr>
              <a:buSzPts val="1200"/>
              <a:buFont typeface="Nunito Sans"/>
              <a:buNone/>
            </a:pPr>
            <a:r>
              <a:rPr lang="en-US" sz="1200">
                <a:latin typeface="Nunito Sans"/>
                <a:ea typeface="Nunito Sans"/>
                <a:cs typeface="Nunito Sans"/>
                <a:sym typeface="Nunito Sans"/>
              </a:rPr>
              <a:t>The complexity of the function `fun()` is O(n), assuming that the `return` statement is meant to be followed by some code that is not shown. The function is recursively called with `n-1` until `n` becomes less than or equal to 1, which results in n recursive calls. Therefore, the time complexity of this function is O(n).</a:t>
            </a:r>
            <a:endParaRPr/>
          </a:p>
        </p:txBody>
      </p:sp>
      <p:sp>
        <p:nvSpPr>
          <p:cNvPr id="472" name="Google Shape;47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B)</a:t>
            </a:r>
            <a:r>
              <a:rPr lang="en-US" sz="1200">
                <a:latin typeface="Nunito Sans"/>
                <a:ea typeface="Nunito Sans"/>
                <a:cs typeface="Nunito Sans"/>
                <a:sym typeface="Nunito Sans"/>
              </a:rPr>
              <a:t> O(n * sqrt n)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time complexity of the given code is O(n * sqrt(n)), where n is the value of the variable 'n'. The outer loop runs for n-1 times, and the inner loop runs for sqrt(n) times. Therefore, the total number of times the innermost statement is executed is (n-1) * sqrt(n), which gives us the time complexity of O(n * sqrt(n)).</a:t>
            </a:r>
            <a:endParaRPr/>
          </a:p>
        </p:txBody>
      </p:sp>
      <p:sp>
        <p:nvSpPr>
          <p:cNvPr id="486" name="Google Shape;48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b="1" lang="en-US" sz="1200">
                <a:latin typeface="Nunito Sans"/>
                <a:ea typeface="Nunito Sans"/>
                <a:cs typeface="Nunito Sans"/>
                <a:sym typeface="Nunito Sans"/>
              </a:rPr>
              <a:t>C)</a:t>
            </a:r>
            <a:r>
              <a:rPr lang="en-US" sz="1200">
                <a:latin typeface="Nunito Sans"/>
                <a:ea typeface="Nunito Sans"/>
                <a:cs typeface="Nunito Sans"/>
                <a:sym typeface="Nunito Sans"/>
              </a:rPr>
              <a:t> O (sqrt 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given code snippet has a while loop that adds consecutive integers to a sum variable s until s becomes greater than n, and prints "FACE PREP" to the console on each iteration. The loop iterates for the smallest integer i such that the sum of the integers from 1 to i is greater than n. </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 sum of the integers from 1 to i is i*(i+1)/2. Therefore, the loop terminates when i is such that i*(i+1)/2 is greater than n. Simplifying this inequality, we get:</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i^2 + i - 2n &gt; 0</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Using the quadratic formula, we can solve for i:</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 &gt; (-1 + sqrt(1 + 8n)) / 2</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Since the while loop iterates for the smallest integer i satisfying the above inequality, the time complexity of the loop is O(sqrt(n)).</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Therefore, the time complexity of the entire function is O(sqrt(n)), because the while loop is the only significant operation in the function. The return statement is a constant time operation and has no effect on the time complexity.</a:t>
            </a:r>
            <a:endParaRPr/>
          </a:p>
          <a:p>
            <a:pPr indent="0" lvl="0" marL="0" rtl="0" algn="l">
              <a:lnSpc>
                <a:spcPct val="150000"/>
              </a:lnSpc>
              <a:spcBef>
                <a:spcPts val="0"/>
              </a:spcBef>
              <a:spcAft>
                <a:spcPts val="0"/>
              </a:spcAft>
              <a:buNone/>
            </a:pPr>
            <a:r>
              <a:t/>
            </a:r>
            <a:endParaRPr sz="1200">
              <a:latin typeface="Nunito Sans"/>
              <a:ea typeface="Nunito Sans"/>
              <a:cs typeface="Nunito Sans"/>
              <a:sym typeface="Nunito Sans"/>
            </a:endParaRPr>
          </a:p>
          <a:p>
            <a:pPr indent="0" lvl="0" marL="0" rtl="0" algn="l">
              <a:lnSpc>
                <a:spcPct val="150000"/>
              </a:lnSpc>
              <a:spcBef>
                <a:spcPts val="0"/>
              </a:spcBef>
              <a:spcAft>
                <a:spcPts val="0"/>
              </a:spcAft>
              <a:buNone/>
            </a:pPr>
            <a:r>
              <a:rPr lang="en-US" sz="1200">
                <a:latin typeface="Nunito Sans"/>
                <a:ea typeface="Nunito Sans"/>
                <a:cs typeface="Nunito Sans"/>
                <a:sym typeface="Nunito Sans"/>
              </a:rPr>
              <a:t>In other words, this function takes time proportional to the square root of the input size, and is considered a sublinear time algorithm. The time complexity grows much slower than linear algorithms, and is often desirable in practice.</a:t>
            </a:r>
            <a:endParaRPr/>
          </a:p>
        </p:txBody>
      </p:sp>
      <p:sp>
        <p:nvSpPr>
          <p:cNvPr id="500" name="Google Shape;500;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3" name="Google Shape;51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514" name="Google Shape;514;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rPr lang="en-US"/>
              <a:t>A time complexity chart is a graphical representation of the time complexity of an algorithm as a function of its input size. It plots the time taken by the algorithm on the y-axis against the input size on the x-axis. </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The chart usually shows several curves representing different time complexity classes of algorithms. The most commonly used time complexity classes are: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1. Constant time (O(1)): An algorithm is said to have constant time complexity if its running time is independent of the input size. In a time complexity chart, the curve for constant time complexity would be a horizontal line.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2. Linear time (O(n)): An algorithm is said to have linear time complexity if its running time increases linearly with the input size. In a time complexity chart, the curve for linear time complexity would be a straight line that rises at a constant rate.</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3. Logarithmic time (O(log n)): An algorithm is said to have logarithmic time complexity if its running time increases logarithmically with the input size. In a time complexity chart, the curve for logarithmic time complexity would be a gently rising curve that flattens out as the input size increases.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4. Quadratic time (O(n^2)): An algorithm is said to have quadratic time complexity if its running time increases exponentially with the input size. In a time complexity chart, the curve for quadratic time complexity would be a parabolic curve that rises steeply as the input size increases.</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5. Exponential time (O(2^n)): An algorithm is said to have exponential time complexity if its running time increases exponentially with the input size. In a time complexity chart, the curve for exponential time complexity would be a steeply rising curve that quickly becomes almost vertical.</a:t>
            </a:r>
            <a:endParaRPr/>
          </a:p>
          <a:p>
            <a:pPr indent="0" lvl="0" marL="0" rtl="0" algn="l">
              <a:spcBef>
                <a:spcPts val="0"/>
              </a:spcBef>
              <a:spcAft>
                <a:spcPts val="0"/>
              </a:spcAft>
              <a:buClr>
                <a:schemeClr val="dk1"/>
              </a:buClr>
              <a:buSzPts val="1200"/>
              <a:buFont typeface="Calibri"/>
              <a:buNone/>
            </a:pPr>
            <a:r>
              <a:t/>
            </a:r>
            <a:endParaRPr/>
          </a:p>
          <a:p>
            <a:pPr indent="0" lvl="0" marL="0" rtl="0" algn="l">
              <a:spcBef>
                <a:spcPts val="0"/>
              </a:spcBef>
              <a:spcAft>
                <a:spcPts val="0"/>
              </a:spcAft>
              <a:buClr>
                <a:schemeClr val="dk1"/>
              </a:buClr>
              <a:buSzPts val="1200"/>
              <a:buFont typeface="Calibri"/>
              <a:buNone/>
            </a:pPr>
            <a:r>
              <a:rPr lang="en-US"/>
              <a:t>By analyzing the time complexity chart of an algorithm, we can get an idea of how efficient it is and how it will perform on different input sizes. We can also compare the time complexity of different algorithms to choose the most efficient one for a particular problem.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Nunito Sans"/>
              <a:ea typeface="Nunito Sans"/>
              <a:cs typeface="Nunito Sans"/>
              <a:sym typeface="Nunito Sans"/>
            </a:endParaRPr>
          </a:p>
        </p:txBody>
      </p:sp>
      <p:sp>
        <p:nvSpPr>
          <p:cNvPr id="176" name="Google Shape;1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O(1) is a time complexity class used to describe algorithms that take a constant amount of time to execute, regardless of the input size. In other words, the running time of an algorithm with O(1) time complexity does not depend on the size of the input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O(1)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Accessing an element in an array or a dictionary by its index or key. This operation takes constant time because the index or key can be used to directly access the element in memory.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Performing a simple arithmetic operation such as addition or multiplication. These operations take constant time because they are executed in a fixed number of CPU cycles.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Pushing or popping an item from the top of a stack. These operations take constant time because they involve only one element and do not depend on the size of the stack.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O(1) time complexity is considered highly efficient because it can process large amounts of data in constant time. However, it is not always possible to design an algorithm with O(1) time complexity for a given problem. In some cases, the best time complexity that can be achieved is O(n) or higher.</a:t>
            </a:r>
            <a:endParaRPr/>
          </a:p>
        </p:txBody>
      </p:sp>
      <p:sp>
        <p:nvSpPr>
          <p:cNvPr id="186" name="Google Shape;186;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 is a time complexity class used to describe algorithms that have a running time proportional to the size of the input data. In other words, an algorithm with O(n) time complexity will take n units of time to execute if the input size is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O(n)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Traversing an array or a linked list. This operation takes O(n) time because it requires visiting each element in the list once.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Searching for an element in an unsorted array or a linked list. This operation takes O(n) time in the worst case because the element may be located at the end of the list.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Computing the sum of all elements in an array. This operation takes O(n) time because it requires adding up all the elements in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O(n) time complexity is considered moderately efficient because it can handle moderate-sized input data in a reasonable amount of time. However, if the input size is very large, the algorithm may take too long to run. In such cases, we may need to use an algorithm with a better time complexity, such as O(log n) or O(1), if possible.</a:t>
            </a:r>
            <a:endParaRPr/>
          </a:p>
        </p:txBody>
      </p:sp>
      <p:sp>
        <p:nvSpPr>
          <p:cNvPr id="192" name="Google Shape;19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O(n^2) is a time complexity class used to describe algorithms that have a running time proportional to the square of the input size. In other words, an algorithm with O(n^2) time complexity will take n^2 units of time to execute if the input size is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O(n^2)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Bubble sort algorithm. This sorting algorithm has a time complexity of O(n^2) because it requires comparing each pair of adjacent elements and swapping them if they are in the wrong order, and it needs to repeat this process n times to fully sort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Selection sort algorithm. This sorting algorithm also has a time complexity of O(n^2) because it requires repeatedly finding the minimum element in the unsorted part of the array and swapping it with the first element, and it needs to repeat this process n times to fully sort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Computing the product of all pairs of elements in an array. This operation takes O(n^2) time because it requires computing the product of each pair of elements in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O(n^2) time complexity is considered relatively inefficient because it can take a long time to run for large input sizes. For example, if the input size is 1000, the algorithm may need to perform 1 million operations, which can take a significant amount of time. Therefore, it is generally not recommended to use O(n^2) algorithms for large input sizes.</a:t>
            </a:r>
            <a:endParaRPr/>
          </a:p>
        </p:txBody>
      </p:sp>
      <p:sp>
        <p:nvSpPr>
          <p:cNvPr id="198" name="Google Shape;19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O(n^3) is a time complexity class used to describe algorithms that have a running time proportional to the cube of the input size. In other words, an algorithm with O(n^3) time complexity will take n^3 units of time to execute if the input size is 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Examples of algorithms that have O(n^3) time complexity include: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1. Matrix multiplication. Computing the product of two n x n matrices using the standard matrix multiplication algorithm takes O(n^3) time because it requires n^3 scalar multiplications.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2. Computing the sum of all triples of elements in an array. This operation takes O(n^3) time because it requires computing the sum of each possible triple of elements in the array.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3. Nested loops with three levels. If an algorithm has three nested loops that each iterate n times, the total number of iterations will be n^3, resulting in a time complexity of O(n^3).</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 algorithm with O(n^3) time complexity is considered relatively inefficient because it can take a very long time to run for large input sizes. For example, if the input size is 100, the algorithm may need to perform 1 million operations, and for an input size of 1000, it may need to perform 1 billion operations. Therefore, it is generally not recommended to use O(n^3) algorithms for large input sizes, unless it is absolutely necessary.</a:t>
            </a:r>
            <a:endParaRPr/>
          </a:p>
        </p:txBody>
      </p:sp>
      <p:sp>
        <p:nvSpPr>
          <p:cNvPr id="204" name="Google Shape;20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5"/>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6"/>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6"/>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7"/>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7"/>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8"/>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9"/>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9"/>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40"/>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0"/>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40"/>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1"/>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41"/>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41"/>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41"/>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42"/>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3"/>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3"/>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43"/>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4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4"/>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4"/>
          <p:cNvSpPr/>
          <p:nvPr>
            <p:ph idx="2" type="pic"/>
          </p:nvPr>
        </p:nvSpPr>
        <p:spPr>
          <a:xfrm>
            <a:off x="2389717" y="612775"/>
            <a:ext cx="7315200" cy="4114800"/>
          </a:xfrm>
          <a:prstGeom prst="rect">
            <a:avLst/>
          </a:prstGeom>
          <a:noFill/>
          <a:ln>
            <a:noFill/>
          </a:ln>
        </p:spPr>
      </p:sp>
      <p:sp>
        <p:nvSpPr>
          <p:cNvPr id="68" name="Google Shape;68;p44"/>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7.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7.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7.png"/><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7.png"/><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7.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3540578" y="3105000"/>
            <a:ext cx="5110844" cy="64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10"/>
          <p:cNvPicPr preferRelativeResize="0"/>
          <p:nvPr/>
        </p:nvPicPr>
        <p:blipFill rotWithShape="1">
          <a:blip r:embed="rId3">
            <a:alphaModFix/>
          </a:blip>
          <a:srcRect b="11891" l="11249" r="9373" t="8068"/>
          <a:stretch/>
        </p:blipFill>
        <p:spPr>
          <a:xfrm>
            <a:off x="533400" y="533400"/>
            <a:ext cx="10896600" cy="601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pic>
        <p:nvPicPr>
          <p:cNvPr id="218" name="Google Shape;218;p11"/>
          <p:cNvPicPr preferRelativeResize="0"/>
          <p:nvPr/>
        </p:nvPicPr>
        <p:blipFill rotWithShape="1">
          <a:blip r:embed="rId3">
            <a:alphaModFix/>
          </a:blip>
          <a:srcRect b="12204" l="9375" r="9999" t="6645"/>
          <a:stretch/>
        </p:blipFill>
        <p:spPr>
          <a:xfrm>
            <a:off x="533400" y="457200"/>
            <a:ext cx="10439400" cy="609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12"/>
          <p:cNvPicPr preferRelativeResize="0"/>
          <p:nvPr/>
        </p:nvPicPr>
        <p:blipFill rotWithShape="1">
          <a:blip r:embed="rId3">
            <a:alphaModFix/>
          </a:blip>
          <a:srcRect b="14427" l="10625" r="11249" t="6644"/>
          <a:stretch/>
        </p:blipFill>
        <p:spPr>
          <a:xfrm>
            <a:off x="457200" y="457200"/>
            <a:ext cx="11201400" cy="5943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3"/>
          <p:cNvPicPr preferRelativeResize="0"/>
          <p:nvPr/>
        </p:nvPicPr>
        <p:blipFill rotWithShape="1">
          <a:blip r:embed="rId3">
            <a:alphaModFix/>
          </a:blip>
          <a:srcRect b="12204" l="10000" r="9373" t="6645"/>
          <a:stretch/>
        </p:blipFill>
        <p:spPr>
          <a:xfrm>
            <a:off x="457200" y="457200"/>
            <a:ext cx="11277600" cy="6400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4"/>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4"/>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238" name="Google Shape;238;p14"/>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lnSpc>
                <a:spcPct val="107000"/>
              </a:lnSpc>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239" name="Google Shape;239;p14"/>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240" name="Google Shape;240;p14"/>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O(n) </a:t>
            </a:r>
            <a:endParaRPr/>
          </a:p>
        </p:txBody>
      </p:sp>
      <p:sp>
        <p:nvSpPr>
          <p:cNvPr id="241" name="Google Shape;241;p14"/>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242" name="Google Shape;242;p14"/>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243" name="Google Shape;243;p14"/>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244" name="Google Shape;244;p14"/>
          <p:cNvPicPr preferRelativeResize="0"/>
          <p:nvPr/>
        </p:nvPicPr>
        <p:blipFill rotWithShape="1">
          <a:blip r:embed="rId4">
            <a:alphaModFix/>
          </a:blip>
          <a:srcRect b="0" l="0" r="0" t="0"/>
          <a:stretch/>
        </p:blipFill>
        <p:spPr>
          <a:xfrm>
            <a:off x="1788089" y="5484655"/>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5"/>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5"/>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252" name="Google Shape;252;p15"/>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lnSpc>
                <a:spcPct val="107000"/>
              </a:lnSpc>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for(i = 1; i &lt;= sqrt(n); i++)</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253" name="Google Shape;253;p15"/>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254" name="Google Shape;254;p15"/>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255" name="Google Shape;255;p15"/>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256" name="Google Shape;256;p15"/>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257" name="Google Shape;257;p15"/>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258" name="Google Shape;258;p15"/>
          <p:cNvPicPr preferRelativeResize="0"/>
          <p:nvPr/>
        </p:nvPicPr>
        <p:blipFill rotWithShape="1">
          <a:blip r:embed="rId4">
            <a:alphaModFix/>
          </a:blip>
          <a:srcRect b="0" l="0" r="0" t="0"/>
          <a:stretch/>
        </p:blipFill>
        <p:spPr>
          <a:xfrm>
            <a:off x="8243287" y="5397708"/>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6"/>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p16"/>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266" name="Google Shape;266;p16"/>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lnSpc>
                <a:spcPct val="107000"/>
              </a:lnSpc>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for(i = 1; i*i &lt;= n; i++)</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267" name="Google Shape;267;p16"/>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268" name="Google Shape;268;p16"/>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269" name="Google Shape;269;p16"/>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270" name="Google Shape;270;p16"/>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271" name="Google Shape;271;p16"/>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272" name="Google Shape;272;p16"/>
          <p:cNvPicPr preferRelativeResize="0"/>
          <p:nvPr/>
        </p:nvPicPr>
        <p:blipFill rotWithShape="1">
          <a:blip r:embed="rId4">
            <a:alphaModFix/>
          </a:blip>
          <a:srcRect b="0" l="0" r="0" t="0"/>
          <a:stretch/>
        </p:blipFill>
        <p:spPr>
          <a:xfrm>
            <a:off x="8243287" y="5359262"/>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7"/>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9" name="Google Shape;279;p17"/>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280" name="Google Shape;280;p17"/>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lnSpc>
                <a:spcPct val="107000"/>
              </a:lnSpc>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for(i = 1; i &lt;= n; i=i*2)</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281" name="Google Shape;281;p17"/>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282" name="Google Shape;282;p17"/>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283" name="Google Shape;283;p17"/>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284" name="Google Shape;284;p17"/>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285" name="Google Shape;285;p17"/>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286" name="Google Shape;286;p17"/>
          <p:cNvPicPr preferRelativeResize="0"/>
          <p:nvPr/>
        </p:nvPicPr>
        <p:blipFill rotWithShape="1">
          <a:blip r:embed="rId4">
            <a:alphaModFix/>
          </a:blip>
          <a:srcRect b="0" l="0" r="0" t="0"/>
          <a:stretch/>
        </p:blipFill>
        <p:spPr>
          <a:xfrm>
            <a:off x="5170841" y="5410200"/>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8"/>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8"/>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294" name="Google Shape;294;p18"/>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int 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while(n &gt; 1)</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n = n / 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295" name="Google Shape;295;p18"/>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296" name="Google Shape;296;p18"/>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297" name="Google Shape;297;p18"/>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298" name="Google Shape;298;p18"/>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299" name="Google Shape;299;p18"/>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00" name="Google Shape;300;p18"/>
          <p:cNvPicPr preferRelativeResize="0"/>
          <p:nvPr/>
        </p:nvPicPr>
        <p:blipFill rotWithShape="1">
          <a:blip r:embed="rId4">
            <a:alphaModFix/>
          </a:blip>
          <a:srcRect b="0" l="0" r="0" t="0"/>
          <a:stretch/>
        </p:blipFill>
        <p:spPr>
          <a:xfrm>
            <a:off x="5170841" y="5410200"/>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9"/>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p19"/>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308" name="Google Shape;308;p19"/>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n;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309" name="Google Shape;309;p19"/>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310" name="Google Shape;310;p19"/>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311" name="Google Shape;311;p19"/>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312" name="Google Shape;312;p19"/>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313" name="Google Shape;313;p19"/>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14" name="Google Shape;314;p19"/>
          <p:cNvPicPr preferRelativeResize="0"/>
          <p:nvPr/>
        </p:nvPicPr>
        <p:blipFill rotWithShape="1">
          <a:blip r:embed="rId4">
            <a:alphaModFix/>
          </a:blip>
          <a:srcRect b="0" l="0" r="0" t="0"/>
          <a:stretch/>
        </p:blipFill>
        <p:spPr>
          <a:xfrm>
            <a:off x="10957742" y="5464668"/>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6050267" y="0"/>
            <a:ext cx="6141600" cy="6858000"/>
          </a:xfrm>
          <a:prstGeom prst="rect">
            <a:avLst/>
          </a:prstGeom>
          <a:solidFill>
            <a:srgbClr val="F0513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95" name="Google Shape;95;p2"/>
          <p:cNvGrpSpPr/>
          <p:nvPr/>
        </p:nvGrpSpPr>
        <p:grpSpPr>
          <a:xfrm>
            <a:off x="6687600" y="542893"/>
            <a:ext cx="5116000" cy="4688723"/>
            <a:chOff x="4939500" y="1219611"/>
            <a:chExt cx="3837000" cy="2704200"/>
          </a:xfrm>
        </p:grpSpPr>
        <p:cxnSp>
          <p:nvCxnSpPr>
            <p:cNvPr id="96" name="Google Shape;96;p2"/>
            <p:cNvCxnSpPr/>
            <p:nvPr/>
          </p:nvCxnSpPr>
          <p:spPr>
            <a:xfrm>
              <a:off x="4939500"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97" name="Google Shape;97;p2"/>
            <p:cNvCxnSpPr/>
            <p:nvPr/>
          </p:nvCxnSpPr>
          <p:spPr>
            <a:xfrm>
              <a:off x="5365833"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98" name="Google Shape;98;p2"/>
            <p:cNvCxnSpPr/>
            <p:nvPr/>
          </p:nvCxnSpPr>
          <p:spPr>
            <a:xfrm>
              <a:off x="5792167"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99" name="Google Shape;99;p2"/>
            <p:cNvCxnSpPr/>
            <p:nvPr/>
          </p:nvCxnSpPr>
          <p:spPr>
            <a:xfrm>
              <a:off x="6218500"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00" name="Google Shape;100;p2"/>
            <p:cNvCxnSpPr/>
            <p:nvPr/>
          </p:nvCxnSpPr>
          <p:spPr>
            <a:xfrm>
              <a:off x="6644834"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01" name="Google Shape;101;p2"/>
            <p:cNvCxnSpPr/>
            <p:nvPr/>
          </p:nvCxnSpPr>
          <p:spPr>
            <a:xfrm>
              <a:off x="7071166"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02" name="Google Shape;102;p2"/>
            <p:cNvCxnSpPr/>
            <p:nvPr/>
          </p:nvCxnSpPr>
          <p:spPr>
            <a:xfrm>
              <a:off x="7497500"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03" name="Google Shape;103;p2"/>
            <p:cNvCxnSpPr/>
            <p:nvPr/>
          </p:nvCxnSpPr>
          <p:spPr>
            <a:xfrm>
              <a:off x="7923834"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04" name="Google Shape;104;p2"/>
            <p:cNvCxnSpPr/>
            <p:nvPr/>
          </p:nvCxnSpPr>
          <p:spPr>
            <a:xfrm>
              <a:off x="8350166"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05" name="Google Shape;105;p2"/>
            <p:cNvCxnSpPr/>
            <p:nvPr/>
          </p:nvCxnSpPr>
          <p:spPr>
            <a:xfrm>
              <a:off x="8776500" y="1219611"/>
              <a:ext cx="0" cy="2704200"/>
            </a:xfrm>
            <a:prstGeom prst="straightConnector1">
              <a:avLst/>
            </a:prstGeom>
            <a:noFill/>
            <a:ln cap="flat" cmpd="sng" w="9525">
              <a:solidFill>
                <a:srgbClr val="FAFAFA"/>
              </a:solidFill>
              <a:prstDash val="dash"/>
              <a:round/>
              <a:headEnd len="sm" w="sm" type="none"/>
              <a:tailEnd len="sm" w="sm" type="none"/>
            </a:ln>
          </p:spPr>
        </p:cxnSp>
      </p:grpSp>
      <p:sp>
        <p:nvSpPr>
          <p:cNvPr id="106" name="Google Shape;106;p2"/>
          <p:cNvSpPr/>
          <p:nvPr/>
        </p:nvSpPr>
        <p:spPr>
          <a:xfrm>
            <a:off x="9281233" y="3098200"/>
            <a:ext cx="1308400" cy="458400"/>
          </a:xfrm>
          <a:prstGeom prst="wedgeRoundRectCallout">
            <a:avLst>
              <a:gd fmla="val 19858" name="adj1"/>
              <a:gd fmla="val 82288" name="adj2"/>
              <a:gd fmla="val 0" name="adj3"/>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07" name="Google Shape;107;p2"/>
          <p:cNvSpPr txBox="1"/>
          <p:nvPr>
            <p:ph idx="4294967295" type="body"/>
          </p:nvPr>
        </p:nvSpPr>
        <p:spPr>
          <a:xfrm>
            <a:off x="9281167" y="3136400"/>
            <a:ext cx="1308400" cy="382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733"/>
              <a:buNone/>
            </a:pPr>
            <a:r>
              <a:rPr lang="en-US" sz="1733">
                <a:solidFill>
                  <a:schemeClr val="dk1"/>
                </a:solidFill>
                <a:latin typeface="Nunito Sans"/>
                <a:ea typeface="Nunito Sans"/>
                <a:cs typeface="Nunito Sans"/>
                <a:sym typeface="Nunito Sans"/>
              </a:rPr>
              <a:t>O (n log n)</a:t>
            </a:r>
            <a:endParaRPr sz="1733">
              <a:solidFill>
                <a:schemeClr val="dk1"/>
              </a:solidFill>
              <a:latin typeface="Nunito Sans"/>
              <a:ea typeface="Nunito Sans"/>
              <a:cs typeface="Nunito Sans"/>
              <a:sym typeface="Nunito Sans"/>
            </a:endParaRPr>
          </a:p>
        </p:txBody>
      </p:sp>
      <p:cxnSp>
        <p:nvCxnSpPr>
          <p:cNvPr id="108" name="Google Shape;108;p2"/>
          <p:cNvCxnSpPr/>
          <p:nvPr/>
        </p:nvCxnSpPr>
        <p:spPr>
          <a:xfrm flipH="1" rot="10800000">
            <a:off x="6688133" y="5214700"/>
            <a:ext cx="5129200" cy="28800"/>
          </a:xfrm>
          <a:prstGeom prst="straightConnector1">
            <a:avLst/>
          </a:prstGeom>
          <a:noFill/>
          <a:ln cap="flat" cmpd="sng" w="19050">
            <a:solidFill>
              <a:srgbClr val="FFFFFF"/>
            </a:solidFill>
            <a:prstDash val="solid"/>
            <a:round/>
            <a:headEnd len="sm" w="sm" type="none"/>
            <a:tailEnd len="med" w="med" type="oval"/>
          </a:ln>
        </p:spPr>
      </p:cxnSp>
      <p:cxnSp>
        <p:nvCxnSpPr>
          <p:cNvPr id="109" name="Google Shape;109;p2"/>
          <p:cNvCxnSpPr/>
          <p:nvPr/>
        </p:nvCxnSpPr>
        <p:spPr>
          <a:xfrm flipH="1" rot="10800000">
            <a:off x="6702433" y="4871900"/>
            <a:ext cx="5158000" cy="371600"/>
          </a:xfrm>
          <a:prstGeom prst="straightConnector1">
            <a:avLst/>
          </a:prstGeom>
          <a:noFill/>
          <a:ln cap="flat" cmpd="sng" w="19050">
            <a:solidFill>
              <a:srgbClr val="FFFFFF"/>
            </a:solidFill>
            <a:prstDash val="solid"/>
            <a:round/>
            <a:headEnd len="sm" w="sm" type="none"/>
            <a:tailEnd len="med" w="med" type="oval"/>
          </a:ln>
        </p:spPr>
      </p:cxnSp>
      <p:sp>
        <p:nvSpPr>
          <p:cNvPr id="110" name="Google Shape;110;p2"/>
          <p:cNvSpPr/>
          <p:nvPr/>
        </p:nvSpPr>
        <p:spPr>
          <a:xfrm>
            <a:off x="6702434" y="2757234"/>
            <a:ext cx="5129100" cy="2500567"/>
          </a:xfrm>
          <a:custGeom>
            <a:rect b="b" l="l" r="r" t="t"/>
            <a:pathLst>
              <a:path extrusionOk="0" h="75017" w="153873">
                <a:moveTo>
                  <a:pt x="0" y="75017"/>
                </a:moveTo>
                <a:cubicBezTo>
                  <a:pt x="18191" y="66943"/>
                  <a:pt x="83502" y="39078"/>
                  <a:pt x="109147" y="26575"/>
                </a:cubicBezTo>
                <a:cubicBezTo>
                  <a:pt x="134793" y="14072"/>
                  <a:pt x="146419" y="4429"/>
                  <a:pt x="153873" y="0"/>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
          <p:cNvSpPr/>
          <p:nvPr/>
        </p:nvSpPr>
        <p:spPr>
          <a:xfrm>
            <a:off x="6716700" y="560067"/>
            <a:ext cx="2084400" cy="4697733"/>
          </a:xfrm>
          <a:custGeom>
            <a:rect b="b" l="l" r="r" t="t"/>
            <a:pathLst>
              <a:path extrusionOk="0" h="140932" w="62532">
                <a:moveTo>
                  <a:pt x="0" y="140932"/>
                </a:moveTo>
                <a:cubicBezTo>
                  <a:pt x="7107" y="133674"/>
                  <a:pt x="32222" y="120873"/>
                  <a:pt x="42644" y="97384"/>
                </a:cubicBezTo>
                <a:cubicBezTo>
                  <a:pt x="53066" y="73895"/>
                  <a:pt x="59217" y="16231"/>
                  <a:pt x="62532" y="0"/>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
          <p:cNvSpPr/>
          <p:nvPr/>
        </p:nvSpPr>
        <p:spPr>
          <a:xfrm>
            <a:off x="6731000" y="445434"/>
            <a:ext cx="341867" cy="4811935"/>
          </a:xfrm>
          <a:custGeom>
            <a:rect b="b" l="l" r="r" t="t"/>
            <a:pathLst>
              <a:path extrusionOk="0" h="141722" w="10256">
                <a:moveTo>
                  <a:pt x="0" y="141722"/>
                </a:moveTo>
                <a:cubicBezTo>
                  <a:pt x="1108" y="138214"/>
                  <a:pt x="4977" y="142332"/>
                  <a:pt x="6645" y="120673"/>
                </a:cubicBezTo>
                <a:cubicBezTo>
                  <a:pt x="8313" y="99014"/>
                  <a:pt x="9447" y="31571"/>
                  <a:pt x="10007" y="11770"/>
                </a:cubicBezTo>
                <a:cubicBezTo>
                  <a:pt x="10567" y="-8031"/>
                  <a:pt x="10007" y="3519"/>
                  <a:pt x="10007" y="1869"/>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
          <p:cNvSpPr/>
          <p:nvPr/>
        </p:nvSpPr>
        <p:spPr>
          <a:xfrm>
            <a:off x="6759567" y="445767"/>
            <a:ext cx="769700" cy="4812100"/>
          </a:xfrm>
          <a:custGeom>
            <a:rect b="b" l="l" r="r" t="t"/>
            <a:pathLst>
              <a:path extrusionOk="0" h="145001" w="23091">
                <a:moveTo>
                  <a:pt x="0" y="145001"/>
                </a:moveTo>
                <a:cubicBezTo>
                  <a:pt x="2500" y="141143"/>
                  <a:pt x="11247" y="144031"/>
                  <a:pt x="15002" y="121855"/>
                </a:cubicBezTo>
                <a:cubicBezTo>
                  <a:pt x="18758" y="99680"/>
                  <a:pt x="21278" y="31956"/>
                  <a:pt x="22533" y="11948"/>
                </a:cubicBezTo>
                <a:cubicBezTo>
                  <a:pt x="23788" y="-8059"/>
                  <a:pt x="22533" y="3500"/>
                  <a:pt x="22533" y="1810"/>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8788400" y="5248167"/>
            <a:ext cx="1114400" cy="45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i="1" lang="en-US" sz="1600">
                <a:solidFill>
                  <a:srgbClr val="FFFFFF"/>
                </a:solidFill>
                <a:latin typeface="Nunito Sans"/>
                <a:ea typeface="Nunito Sans"/>
                <a:cs typeface="Nunito Sans"/>
                <a:sym typeface="Nunito Sans"/>
              </a:rPr>
              <a:t>Elements</a:t>
            </a:r>
            <a:endParaRPr i="1" sz="1600">
              <a:solidFill>
                <a:srgbClr val="FFFFFF"/>
              </a:solidFill>
              <a:latin typeface="Nunito Sans"/>
              <a:ea typeface="Nunito Sans"/>
              <a:cs typeface="Nunito Sans"/>
              <a:sym typeface="Nunito Sans"/>
            </a:endParaRPr>
          </a:p>
        </p:txBody>
      </p:sp>
      <p:sp>
        <p:nvSpPr>
          <p:cNvPr id="115" name="Google Shape;115;p2"/>
          <p:cNvSpPr txBox="1"/>
          <p:nvPr/>
        </p:nvSpPr>
        <p:spPr>
          <a:xfrm rot="-5400000">
            <a:off x="5750200" y="2693400"/>
            <a:ext cx="1353200" cy="45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i="1" lang="en-US" sz="1600">
                <a:solidFill>
                  <a:srgbClr val="FFFFFF"/>
                </a:solidFill>
                <a:latin typeface="Nunito Sans"/>
                <a:ea typeface="Nunito Sans"/>
                <a:cs typeface="Nunito Sans"/>
                <a:sym typeface="Nunito Sans"/>
              </a:rPr>
              <a:t>Operations</a:t>
            </a:r>
            <a:endParaRPr i="1" sz="1600">
              <a:solidFill>
                <a:srgbClr val="FFFFFF"/>
              </a:solidFill>
              <a:latin typeface="Nunito Sans"/>
              <a:ea typeface="Nunito Sans"/>
              <a:cs typeface="Nunito Sans"/>
              <a:sym typeface="Nunito Sans"/>
            </a:endParaRPr>
          </a:p>
        </p:txBody>
      </p:sp>
      <p:cxnSp>
        <p:nvCxnSpPr>
          <p:cNvPr id="116" name="Google Shape;116;p2"/>
          <p:cNvCxnSpPr/>
          <p:nvPr/>
        </p:nvCxnSpPr>
        <p:spPr>
          <a:xfrm>
            <a:off x="6661167" y="6016633"/>
            <a:ext cx="539600" cy="0"/>
          </a:xfrm>
          <a:prstGeom prst="straightConnector1">
            <a:avLst/>
          </a:prstGeom>
          <a:noFill/>
          <a:ln cap="flat" cmpd="sng" w="19050">
            <a:solidFill>
              <a:srgbClr val="FFFFFF"/>
            </a:solidFill>
            <a:prstDash val="solid"/>
            <a:round/>
            <a:headEnd len="sm" w="sm" type="none"/>
            <a:tailEnd len="sm" w="sm" type="none"/>
          </a:ln>
        </p:spPr>
      </p:cxnSp>
      <p:sp>
        <p:nvSpPr>
          <p:cNvPr id="117" name="Google Shape;117;p2"/>
          <p:cNvSpPr txBox="1"/>
          <p:nvPr>
            <p:ph idx="4294967295" type="body"/>
          </p:nvPr>
        </p:nvSpPr>
        <p:spPr>
          <a:xfrm>
            <a:off x="13523900" y="3238000"/>
            <a:ext cx="1114400" cy="3820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Clr>
                <a:srgbClr val="FFFFFF"/>
              </a:buClr>
              <a:buSzPts val="1600"/>
              <a:buNone/>
            </a:pPr>
            <a:r>
              <a:rPr lang="en-US" sz="1600">
                <a:solidFill>
                  <a:srgbClr val="FFFFFF"/>
                </a:solidFill>
                <a:latin typeface="Nunito Sans"/>
                <a:ea typeface="Nunito Sans"/>
                <a:cs typeface="Nunito Sans"/>
                <a:sym typeface="Nunito Sans"/>
              </a:rPr>
              <a:t>O (n^2)</a:t>
            </a:r>
            <a:endParaRPr sz="1600">
              <a:solidFill>
                <a:srgbClr val="FFFFFF"/>
              </a:solidFill>
              <a:latin typeface="Nunito Sans"/>
              <a:ea typeface="Nunito Sans"/>
              <a:cs typeface="Nunito Sans"/>
              <a:sym typeface="Nunito Sans"/>
            </a:endParaRPr>
          </a:p>
        </p:txBody>
      </p:sp>
      <p:sp>
        <p:nvSpPr>
          <p:cNvPr id="118" name="Google Shape;118;p2"/>
          <p:cNvSpPr/>
          <p:nvPr/>
        </p:nvSpPr>
        <p:spPr>
          <a:xfrm>
            <a:off x="7882733" y="2192700"/>
            <a:ext cx="1021200" cy="458400"/>
          </a:xfrm>
          <a:prstGeom prst="wedgeRoundRectCallout">
            <a:avLst>
              <a:gd fmla="val 21244" name="adj1"/>
              <a:gd fmla="val 51549" name="adj2"/>
              <a:gd fmla="val 0" name="adj3"/>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19" name="Google Shape;119;p2"/>
          <p:cNvSpPr txBox="1"/>
          <p:nvPr>
            <p:ph idx="4294967295" type="body"/>
          </p:nvPr>
        </p:nvSpPr>
        <p:spPr>
          <a:xfrm>
            <a:off x="7882733" y="2230900"/>
            <a:ext cx="1021200" cy="3716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733"/>
              <a:buNone/>
            </a:pPr>
            <a:r>
              <a:rPr lang="en-US" sz="1733">
                <a:solidFill>
                  <a:schemeClr val="dk1"/>
                </a:solidFill>
                <a:latin typeface="Nunito Sans"/>
                <a:ea typeface="Nunito Sans"/>
                <a:cs typeface="Nunito Sans"/>
                <a:sym typeface="Nunito Sans"/>
              </a:rPr>
              <a:t>O(n^2)</a:t>
            </a:r>
            <a:endParaRPr sz="1733">
              <a:solidFill>
                <a:schemeClr val="dk1"/>
              </a:solidFill>
              <a:latin typeface="Nunito Sans"/>
              <a:ea typeface="Nunito Sans"/>
              <a:cs typeface="Nunito Sans"/>
              <a:sym typeface="Nunito Sans"/>
            </a:endParaRPr>
          </a:p>
        </p:txBody>
      </p:sp>
      <p:sp>
        <p:nvSpPr>
          <p:cNvPr id="120" name="Google Shape;120;p2"/>
          <p:cNvSpPr/>
          <p:nvPr/>
        </p:nvSpPr>
        <p:spPr>
          <a:xfrm>
            <a:off x="10897833" y="4510433"/>
            <a:ext cx="643600" cy="458400"/>
          </a:xfrm>
          <a:prstGeom prst="wedgeRoundRectCallout">
            <a:avLst>
              <a:gd fmla="val 21244" name="adj1"/>
              <a:gd fmla="val 51549" name="adj2"/>
              <a:gd fmla="val 0" name="adj3"/>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1" name="Google Shape;121;p2"/>
          <p:cNvSpPr txBox="1"/>
          <p:nvPr>
            <p:ph idx="4294967295" type="body"/>
          </p:nvPr>
        </p:nvSpPr>
        <p:spPr>
          <a:xfrm>
            <a:off x="10835633" y="4553833"/>
            <a:ext cx="857200" cy="3716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733"/>
              <a:buNone/>
            </a:pPr>
            <a:r>
              <a:rPr lang="en-US" sz="1733">
                <a:solidFill>
                  <a:schemeClr val="dk1"/>
                </a:solidFill>
                <a:latin typeface="Nunito Sans"/>
                <a:ea typeface="Nunito Sans"/>
                <a:cs typeface="Nunito Sans"/>
                <a:sym typeface="Nunito Sans"/>
              </a:rPr>
              <a:t>O(n)</a:t>
            </a:r>
            <a:endParaRPr sz="1733">
              <a:solidFill>
                <a:schemeClr val="dk1"/>
              </a:solidFill>
              <a:latin typeface="Nunito Sans"/>
              <a:ea typeface="Nunito Sans"/>
              <a:cs typeface="Nunito Sans"/>
              <a:sym typeface="Nunito Sans"/>
            </a:endParaRPr>
          </a:p>
        </p:txBody>
      </p:sp>
      <p:sp>
        <p:nvSpPr>
          <p:cNvPr id="122" name="Google Shape;122;p2"/>
          <p:cNvSpPr txBox="1"/>
          <p:nvPr>
            <p:ph idx="4294967295" type="title"/>
          </p:nvPr>
        </p:nvSpPr>
        <p:spPr>
          <a:xfrm>
            <a:off x="354000" y="2550800"/>
            <a:ext cx="5393600" cy="20860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1600"/>
              </a:spcBef>
              <a:spcAft>
                <a:spcPts val="1600"/>
              </a:spcAft>
              <a:buClr>
                <a:srgbClr val="000000"/>
              </a:buClr>
              <a:buSzPts val="5600"/>
              <a:buFont typeface="Nunito Sans SemiBold"/>
              <a:buNone/>
            </a:pPr>
            <a:r>
              <a:rPr lang="en-US" sz="5600">
                <a:solidFill>
                  <a:srgbClr val="000000"/>
                </a:solidFill>
                <a:latin typeface="Nunito Sans SemiBold"/>
                <a:ea typeface="Nunito Sans SemiBold"/>
                <a:cs typeface="Nunito Sans SemiBold"/>
                <a:sym typeface="Nunito Sans SemiBold"/>
              </a:rPr>
              <a:t>Calculate Time Complexity</a:t>
            </a:r>
            <a:endParaRPr sz="5600">
              <a:solidFill>
                <a:srgbClr val="000000"/>
              </a:solidFill>
              <a:latin typeface="Nunito Sans SemiBold"/>
              <a:ea typeface="Nunito Sans SemiBold"/>
              <a:cs typeface="Nunito Sans SemiBold"/>
              <a:sym typeface="Nunito Sans SemiBold"/>
            </a:endParaRPr>
          </a:p>
        </p:txBody>
      </p:sp>
      <p:sp>
        <p:nvSpPr>
          <p:cNvPr id="123" name="Google Shape;123;p2"/>
          <p:cNvSpPr/>
          <p:nvPr/>
        </p:nvSpPr>
        <p:spPr>
          <a:xfrm>
            <a:off x="521467" y="1896233"/>
            <a:ext cx="1722400" cy="600800"/>
          </a:xfrm>
          <a:prstGeom prst="rect">
            <a:avLst/>
          </a:prstGeom>
          <a:solidFill>
            <a:srgbClr val="F0513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24" name="Google Shape;124;p2"/>
          <p:cNvSpPr txBox="1"/>
          <p:nvPr/>
        </p:nvSpPr>
        <p:spPr>
          <a:xfrm>
            <a:off x="521467" y="1896233"/>
            <a:ext cx="1722400" cy="6008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1600"/>
              </a:spcBef>
              <a:spcAft>
                <a:spcPts val="1600"/>
              </a:spcAft>
              <a:buNone/>
            </a:pPr>
            <a:r>
              <a:rPr lang="en-US" sz="3200">
                <a:solidFill>
                  <a:srgbClr val="FFFFFF"/>
                </a:solidFill>
                <a:latin typeface="Nunito Sans SemiBold"/>
                <a:ea typeface="Nunito Sans SemiBold"/>
                <a:cs typeface="Nunito Sans SemiBold"/>
                <a:sym typeface="Nunito Sans SemiBold"/>
              </a:rPr>
              <a:t>How To</a:t>
            </a:r>
            <a:endParaRPr sz="3200">
              <a:solidFill>
                <a:srgbClr val="FFFFFF"/>
              </a:solidFill>
              <a:latin typeface="Roboto"/>
              <a:ea typeface="Roboto"/>
              <a:cs typeface="Roboto"/>
              <a:sym typeface="Roboto"/>
            </a:endParaRPr>
          </a:p>
        </p:txBody>
      </p:sp>
      <p:pic>
        <p:nvPicPr>
          <p:cNvPr id="125" name="Google Shape;125;p2"/>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1" name="Google Shape;321;p20"/>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322" name="Google Shape;322;p20"/>
          <p:cNvSpPr/>
          <p:nvPr/>
        </p:nvSpPr>
        <p:spPr>
          <a:xfrm>
            <a:off x="598715" y="1676400"/>
            <a:ext cx="11063835" cy="3776058"/>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n;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break;</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323" name="Google Shape;323;p20"/>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324" name="Google Shape;324;p20"/>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325" name="Google Shape;325;p20"/>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326" name="Google Shape;326;p20"/>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327" name="Google Shape;327;p20"/>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28" name="Google Shape;328;p20"/>
          <p:cNvPicPr preferRelativeResize="0"/>
          <p:nvPr/>
        </p:nvPicPr>
        <p:blipFill rotWithShape="1">
          <a:blip r:embed="rId4">
            <a:alphaModFix/>
          </a:blip>
          <a:srcRect b="0" l="0" r="0" t="0"/>
          <a:stretch/>
        </p:blipFill>
        <p:spPr>
          <a:xfrm>
            <a:off x="1816820" y="5422644"/>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5" name="Google Shape;335;p21"/>
          <p:cNvSpPr txBox="1"/>
          <p:nvPr/>
        </p:nvSpPr>
        <p:spPr>
          <a:xfrm>
            <a:off x="593951"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336" name="Google Shape;336;p21"/>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n; j=j+i)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337" name="Google Shape;337;p21"/>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338" name="Google Shape;338;p21"/>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339" name="Google Shape;339;p21"/>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340" name="Google Shape;340;p21"/>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log n)</a:t>
            </a:r>
            <a:endParaRPr/>
          </a:p>
        </p:txBody>
      </p:sp>
      <p:pic>
        <p:nvPicPr>
          <p:cNvPr id="341" name="Google Shape;341;p21"/>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42" name="Google Shape;342;p21"/>
          <p:cNvPicPr preferRelativeResize="0"/>
          <p:nvPr/>
        </p:nvPicPr>
        <p:blipFill rotWithShape="1">
          <a:blip r:embed="rId4">
            <a:alphaModFix/>
          </a:blip>
          <a:srcRect b="0" l="0" r="0" t="0"/>
          <a:stretch/>
        </p:blipFill>
        <p:spPr>
          <a:xfrm>
            <a:off x="8595691" y="5410200"/>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2"/>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9" name="Google Shape;349;p22"/>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350" name="Google Shape;350;p22"/>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int i,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n; j=j*2)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351" name="Google Shape;351;p22"/>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352" name="Google Shape;352;p22"/>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353" name="Google Shape;353;p22"/>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354" name="Google Shape;354;p22"/>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log n)</a:t>
            </a:r>
            <a:endParaRPr/>
          </a:p>
        </p:txBody>
      </p:sp>
      <p:pic>
        <p:nvPicPr>
          <p:cNvPr id="355" name="Google Shape;355;p22"/>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56" name="Google Shape;356;p22"/>
          <p:cNvPicPr preferRelativeResize="0"/>
          <p:nvPr/>
        </p:nvPicPr>
        <p:blipFill rotWithShape="1">
          <a:blip r:embed="rId4">
            <a:alphaModFix/>
          </a:blip>
          <a:srcRect b="0" l="0" r="0" t="0"/>
          <a:stretch/>
        </p:blipFill>
        <p:spPr>
          <a:xfrm>
            <a:off x="8595691" y="5359262"/>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3"/>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23"/>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364" name="Google Shape;364;p23"/>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int i,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n; j &gt; 1;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365" name="Google Shape;365;p23"/>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366" name="Google Shape;366;p23"/>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367" name="Google Shape;367;p23"/>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368" name="Google Shape;368;p23"/>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log n)</a:t>
            </a:r>
            <a:endParaRPr/>
          </a:p>
        </p:txBody>
      </p:sp>
      <p:pic>
        <p:nvPicPr>
          <p:cNvPr id="369" name="Google Shape;369;p23"/>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70" name="Google Shape;370;p23"/>
          <p:cNvPicPr preferRelativeResize="0"/>
          <p:nvPr/>
        </p:nvPicPr>
        <p:blipFill rotWithShape="1">
          <a:blip r:embed="rId4">
            <a:alphaModFix/>
          </a:blip>
          <a:srcRect b="0" l="0" r="0" t="0"/>
          <a:stretch/>
        </p:blipFill>
        <p:spPr>
          <a:xfrm>
            <a:off x="11016639" y="5341656"/>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24"/>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24"/>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378" name="Google Shape;378;p24"/>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int i, j, a = 0, b = 0;</a:t>
            </a:r>
            <a:endParaRPr/>
          </a:p>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 = a +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m;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b = b + j;</a:t>
            </a:r>
            <a:endParaRPr/>
          </a:p>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379" name="Google Shape;379;p24"/>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m)</a:t>
            </a:r>
            <a:endParaRPr/>
          </a:p>
        </p:txBody>
      </p:sp>
      <p:sp>
        <p:nvSpPr>
          <p:cNvPr id="380" name="Google Shape;380;p24"/>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381" name="Google Shape;381;p24"/>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O(m) </a:t>
            </a:r>
            <a:endParaRPr/>
          </a:p>
        </p:txBody>
      </p:sp>
      <p:sp>
        <p:nvSpPr>
          <p:cNvPr id="382" name="Google Shape;382;p24"/>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m)</a:t>
            </a:r>
            <a:endParaRPr/>
          </a:p>
        </p:txBody>
      </p:sp>
      <p:pic>
        <p:nvPicPr>
          <p:cNvPr id="383" name="Google Shape;383;p24"/>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84" name="Google Shape;384;p24"/>
          <p:cNvPicPr preferRelativeResize="0"/>
          <p:nvPr/>
        </p:nvPicPr>
        <p:blipFill rotWithShape="1">
          <a:blip r:embed="rId4">
            <a:alphaModFix/>
          </a:blip>
          <a:srcRect b="0" l="0" r="0" t="0"/>
          <a:stretch/>
        </p:blipFill>
        <p:spPr>
          <a:xfrm>
            <a:off x="8328350" y="5398957"/>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5"/>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1" name="Google Shape;391;p25"/>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392" name="Google Shape;392;p25"/>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i;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for(k = 1; k &lt;= 20; k++)</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393" name="Google Shape;393;p25"/>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394" name="Google Shape;394;p25"/>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395" name="Google Shape;395;p25"/>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396" name="Google Shape;396;p25"/>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397" name="Google Shape;397;p25"/>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398" name="Google Shape;398;p25"/>
          <p:cNvPicPr preferRelativeResize="0"/>
          <p:nvPr/>
        </p:nvPicPr>
        <p:blipFill rotWithShape="1">
          <a:blip r:embed="rId4">
            <a:alphaModFix/>
          </a:blip>
          <a:srcRect b="0" l="0" r="0" t="0"/>
          <a:stretch/>
        </p:blipFill>
        <p:spPr>
          <a:xfrm>
            <a:off x="10898846" y="5464668"/>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5" name="Google Shape;405;p26"/>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406" name="Google Shape;406;p26"/>
          <p:cNvSpPr/>
          <p:nvPr/>
        </p:nvSpPr>
        <p:spPr>
          <a:xfrm>
            <a:off x="598715" y="1828800"/>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i*i;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for(k = 1; k &lt;= (n/2); k++)</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407" name="Google Shape;407;p26"/>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4)</a:t>
            </a:r>
            <a:endParaRPr/>
          </a:p>
        </p:txBody>
      </p:sp>
      <p:sp>
        <p:nvSpPr>
          <p:cNvPr id="408" name="Google Shape;408;p26"/>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409" name="Google Shape;409;p26"/>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O(n ^ 2) </a:t>
            </a:r>
            <a:endParaRPr/>
          </a:p>
        </p:txBody>
      </p:sp>
      <p:sp>
        <p:nvSpPr>
          <p:cNvPr id="410" name="Google Shape;410;p26"/>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3)</a:t>
            </a:r>
            <a:endParaRPr/>
          </a:p>
        </p:txBody>
      </p:sp>
      <p:pic>
        <p:nvPicPr>
          <p:cNvPr id="411" name="Google Shape;411;p26"/>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412" name="Google Shape;412;p26"/>
          <p:cNvPicPr preferRelativeResize="0"/>
          <p:nvPr/>
        </p:nvPicPr>
        <p:blipFill rotWithShape="1">
          <a:blip r:embed="rId4">
            <a:alphaModFix/>
          </a:blip>
          <a:srcRect b="0" l="0" r="0" t="0"/>
          <a:stretch/>
        </p:blipFill>
        <p:spPr>
          <a:xfrm>
            <a:off x="10957742" y="5433498"/>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27"/>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19" name="Google Shape;419;p27"/>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420" name="Google Shape;420;p27"/>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for(i = n/2; i &gt;=1;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n; j=j*2)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for(k = 1; k &lt;= n; k=k*2)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421" name="Google Shape;421;p27"/>
          <p:cNvSpPr/>
          <p:nvPr/>
        </p:nvSpPr>
        <p:spPr>
          <a:xfrm>
            <a:off x="8915400" y="5410200"/>
            <a:ext cx="2747150"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O(n*(log n)^2)</a:t>
            </a:r>
            <a:endParaRPr/>
          </a:p>
        </p:txBody>
      </p:sp>
      <p:sp>
        <p:nvSpPr>
          <p:cNvPr id="422" name="Google Shape;422;p27"/>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423" name="Google Shape;423;p27"/>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O(n * n) </a:t>
            </a:r>
            <a:endParaRPr/>
          </a:p>
        </p:txBody>
      </p:sp>
      <p:sp>
        <p:nvSpPr>
          <p:cNvPr id="424" name="Google Shape;424;p27"/>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425" name="Google Shape;425;p27"/>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426" name="Google Shape;426;p27"/>
          <p:cNvPicPr preferRelativeResize="0"/>
          <p:nvPr/>
        </p:nvPicPr>
        <p:blipFill rotWithShape="1">
          <a:blip r:embed="rId4">
            <a:alphaModFix/>
          </a:blip>
          <a:srcRect b="0" l="0" r="0" t="0"/>
          <a:stretch/>
        </p:blipFill>
        <p:spPr>
          <a:xfrm>
            <a:off x="11487192" y="5382837"/>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8"/>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33" name="Google Shape;433;p28"/>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434" name="Google Shape;434;p28"/>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for(i = n/2;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+n/2&lt;= n;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for(k = 1; k &lt;= n; k=k*2)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435" name="Google Shape;435;p28"/>
          <p:cNvSpPr/>
          <p:nvPr/>
        </p:nvSpPr>
        <p:spPr>
          <a:xfrm>
            <a:off x="9067800" y="5410200"/>
            <a:ext cx="2667000"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O(n^2 (log n))</a:t>
            </a:r>
            <a:endParaRPr/>
          </a:p>
        </p:txBody>
      </p:sp>
      <p:sp>
        <p:nvSpPr>
          <p:cNvPr id="436" name="Google Shape;436;p28"/>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437" name="Google Shape;437;p28"/>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438" name="Google Shape;438;p28"/>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n)</a:t>
            </a:r>
            <a:endParaRPr/>
          </a:p>
        </p:txBody>
      </p:sp>
      <p:pic>
        <p:nvPicPr>
          <p:cNvPr id="439" name="Google Shape;439;p28"/>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440" name="Google Shape;440;p28"/>
          <p:cNvPicPr preferRelativeResize="0"/>
          <p:nvPr/>
        </p:nvPicPr>
        <p:blipFill rotWithShape="1">
          <a:blip r:embed="rId4">
            <a:alphaModFix/>
          </a:blip>
          <a:srcRect b="0" l="0" r="0" t="0"/>
          <a:stretch/>
        </p:blipFill>
        <p:spPr>
          <a:xfrm>
            <a:off x="11568571" y="5396519"/>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9"/>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7" name="Google Shape;447;p29"/>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448" name="Google Shape;448;p29"/>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int n, ans =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cin &gt;&gt; 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while(n &gt;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ans += n % 10;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n /= 10;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449" name="Google Shape;449;p29"/>
          <p:cNvSpPr/>
          <p:nvPr/>
        </p:nvSpPr>
        <p:spPr>
          <a:xfrm>
            <a:off x="9067800" y="5410200"/>
            <a:ext cx="2667000"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a:t>
            </a:r>
            <a:endParaRPr/>
          </a:p>
        </p:txBody>
      </p:sp>
      <p:sp>
        <p:nvSpPr>
          <p:cNvPr id="450" name="Google Shape;450;p29"/>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O(log</a:t>
            </a:r>
            <a:r>
              <a:rPr baseline="-25000" lang="en-US" sz="2500">
                <a:solidFill>
                  <a:schemeClr val="dk1"/>
                </a:solidFill>
                <a:latin typeface="Nunito Sans"/>
                <a:ea typeface="Nunito Sans"/>
                <a:cs typeface="Nunito Sans"/>
                <a:sym typeface="Nunito Sans"/>
              </a:rPr>
              <a:t>2</a:t>
            </a:r>
            <a:r>
              <a:rPr lang="en-US" sz="2500">
                <a:solidFill>
                  <a:schemeClr val="dk1"/>
                </a:solidFill>
                <a:latin typeface="Nunito Sans"/>
                <a:ea typeface="Nunito Sans"/>
                <a:cs typeface="Nunito Sans"/>
                <a:sym typeface="Nunito Sans"/>
              </a:rPr>
              <a:t> n)</a:t>
            </a:r>
            <a:endParaRPr/>
          </a:p>
        </p:txBody>
      </p:sp>
      <p:sp>
        <p:nvSpPr>
          <p:cNvPr id="451" name="Google Shape;451;p29"/>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a:t>
            </a:r>
            <a:r>
              <a:rPr baseline="-25000" lang="en-US" sz="2500">
                <a:solidFill>
                  <a:schemeClr val="dk1"/>
                </a:solidFill>
                <a:latin typeface="Nunito Sans"/>
                <a:ea typeface="Nunito Sans"/>
                <a:cs typeface="Nunito Sans"/>
                <a:sym typeface="Nunito Sans"/>
              </a:rPr>
              <a:t>3</a:t>
            </a:r>
            <a:r>
              <a:rPr lang="en-US" sz="2500">
                <a:solidFill>
                  <a:schemeClr val="dk1"/>
                </a:solidFill>
                <a:latin typeface="Nunito Sans"/>
                <a:ea typeface="Nunito Sans"/>
                <a:cs typeface="Nunito Sans"/>
                <a:sym typeface="Nunito Sans"/>
              </a:rPr>
              <a:t> n) </a:t>
            </a:r>
            <a:endParaRPr/>
          </a:p>
        </p:txBody>
      </p:sp>
      <p:sp>
        <p:nvSpPr>
          <p:cNvPr id="452" name="Google Shape;452;p29"/>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O(log</a:t>
            </a:r>
            <a:r>
              <a:rPr baseline="-25000" lang="en-US" sz="2500">
                <a:solidFill>
                  <a:schemeClr val="dk1"/>
                </a:solidFill>
                <a:latin typeface="Nunito Sans"/>
                <a:ea typeface="Nunito Sans"/>
                <a:cs typeface="Nunito Sans"/>
                <a:sym typeface="Nunito Sans"/>
              </a:rPr>
              <a:t>10</a:t>
            </a:r>
            <a:r>
              <a:rPr lang="en-US" sz="2500">
                <a:solidFill>
                  <a:schemeClr val="dk1"/>
                </a:solidFill>
                <a:latin typeface="Nunito Sans"/>
                <a:ea typeface="Nunito Sans"/>
                <a:cs typeface="Nunito Sans"/>
                <a:sym typeface="Nunito Sans"/>
              </a:rPr>
              <a:t> n)</a:t>
            </a:r>
            <a:endParaRPr sz="2500">
              <a:solidFill>
                <a:schemeClr val="dk1"/>
              </a:solidFill>
              <a:latin typeface="Nunito Sans"/>
              <a:ea typeface="Nunito Sans"/>
              <a:cs typeface="Nunito Sans"/>
              <a:sym typeface="Nunito Sans"/>
            </a:endParaRPr>
          </a:p>
        </p:txBody>
      </p:sp>
      <p:pic>
        <p:nvPicPr>
          <p:cNvPr id="453" name="Google Shape;453;p29"/>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454" name="Google Shape;454;p29"/>
          <p:cNvPicPr preferRelativeResize="0"/>
          <p:nvPr/>
        </p:nvPicPr>
        <p:blipFill rotWithShape="1">
          <a:blip r:embed="rId4">
            <a:alphaModFix/>
          </a:blip>
          <a:srcRect b="0" l="0" r="0" t="0"/>
          <a:stretch/>
        </p:blipFill>
        <p:spPr>
          <a:xfrm>
            <a:off x="8259512" y="5339116"/>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nvSpPr>
        <p:spPr>
          <a:xfrm>
            <a:off x="2228195" y="1789871"/>
            <a:ext cx="8458198" cy="269545"/>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lang="en-US" sz="1400">
                <a:solidFill>
                  <a:schemeClr val="lt1"/>
                </a:solidFill>
                <a:latin typeface="Nunito Sans"/>
                <a:ea typeface="Nunito Sans"/>
                <a:cs typeface="Nunito Sans"/>
                <a:sym typeface="Nunito Sans"/>
              </a:rPr>
              <a:t>Topic/Course</a:t>
            </a:r>
            <a:endParaRPr b="1" sz="1400">
              <a:solidFill>
                <a:schemeClr val="lt1"/>
              </a:solidFill>
              <a:latin typeface="Nunito Sans"/>
              <a:ea typeface="Nunito Sans"/>
              <a:cs typeface="Nunito Sans"/>
              <a:sym typeface="Nunito Sans"/>
            </a:endParaRPr>
          </a:p>
        </p:txBody>
      </p:sp>
      <p:sp>
        <p:nvSpPr>
          <p:cNvPr id="132" name="Google Shape;132;p3"/>
          <p:cNvSpPr txBox="1"/>
          <p:nvPr/>
        </p:nvSpPr>
        <p:spPr>
          <a:xfrm>
            <a:off x="1025079" y="1090407"/>
            <a:ext cx="1016089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Nunito Sans"/>
                <a:ea typeface="Nunito Sans"/>
                <a:cs typeface="Nunito Sans"/>
                <a:sym typeface="Nunito Sans"/>
              </a:rPr>
              <a:t>What is Time Complexity?</a:t>
            </a:r>
            <a:endParaRPr sz="4000">
              <a:solidFill>
                <a:schemeClr val="dk1"/>
              </a:solidFill>
              <a:latin typeface="Nunito Sans"/>
              <a:ea typeface="Nunito Sans"/>
              <a:cs typeface="Nunito Sans"/>
              <a:sym typeface="Nunito Sans"/>
            </a:endParaRPr>
          </a:p>
        </p:txBody>
      </p:sp>
      <p:sp>
        <p:nvSpPr>
          <p:cNvPr id="133" name="Google Shape;133;p3"/>
          <p:cNvSpPr/>
          <p:nvPr/>
        </p:nvSpPr>
        <p:spPr>
          <a:xfrm>
            <a:off x="1025079" y="914400"/>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34" name="Google Shape;134;p3"/>
          <p:cNvPicPr preferRelativeResize="0"/>
          <p:nvPr/>
        </p:nvPicPr>
        <p:blipFill rotWithShape="1">
          <a:blip r:embed="rId3">
            <a:alphaModFix/>
          </a:blip>
          <a:srcRect b="0" l="0" r="0" t="0"/>
          <a:stretch/>
        </p:blipFill>
        <p:spPr>
          <a:xfrm>
            <a:off x="9525600" y="6202800"/>
            <a:ext cx="2358000" cy="298969"/>
          </a:xfrm>
          <a:prstGeom prst="rect">
            <a:avLst/>
          </a:prstGeom>
          <a:noFill/>
          <a:ln>
            <a:noFill/>
          </a:ln>
        </p:spPr>
      </p:pic>
      <p:sp>
        <p:nvSpPr>
          <p:cNvPr id="135" name="Google Shape;135;p3"/>
          <p:cNvSpPr/>
          <p:nvPr/>
        </p:nvSpPr>
        <p:spPr>
          <a:xfrm>
            <a:off x="1503161" y="2059416"/>
            <a:ext cx="918323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 can get the time complexity by “</a:t>
            </a:r>
            <a:r>
              <a:rPr lang="en-US" sz="1800">
                <a:solidFill>
                  <a:srgbClr val="FF0000"/>
                </a:solidFill>
                <a:latin typeface="Calibri"/>
                <a:ea typeface="Calibri"/>
                <a:cs typeface="Calibri"/>
                <a:sym typeface="Calibri"/>
              </a:rPr>
              <a:t>counting</a:t>
            </a:r>
            <a:r>
              <a:rPr lang="en-US" sz="1800">
                <a:solidFill>
                  <a:schemeClr val="dk1"/>
                </a:solidFill>
                <a:latin typeface="Calibri"/>
                <a:ea typeface="Calibri"/>
                <a:cs typeface="Calibri"/>
                <a:sym typeface="Calibri"/>
              </a:rPr>
              <a:t>” the number of operations performed by your code.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time complexity is defined as a function of the </a:t>
            </a:r>
            <a:r>
              <a:rPr lang="en-US" sz="1800">
                <a:solidFill>
                  <a:srgbClr val="FF0000"/>
                </a:solidFill>
                <a:latin typeface="Calibri"/>
                <a:ea typeface="Calibri"/>
                <a:cs typeface="Calibri"/>
                <a:sym typeface="Calibri"/>
              </a:rPr>
              <a:t>input size n </a:t>
            </a:r>
            <a:r>
              <a:rPr lang="en-US" sz="1800">
                <a:solidFill>
                  <a:schemeClr val="dk1"/>
                </a:solidFill>
                <a:latin typeface="Calibri"/>
                <a:ea typeface="Calibri"/>
                <a:cs typeface="Calibri"/>
                <a:sym typeface="Calibri"/>
              </a:rPr>
              <a:t>using </a:t>
            </a:r>
            <a:r>
              <a:rPr lang="en-US" sz="1800">
                <a:solidFill>
                  <a:srgbClr val="FF0000"/>
                </a:solidFill>
                <a:latin typeface="Calibri"/>
                <a:ea typeface="Calibri"/>
                <a:cs typeface="Calibri"/>
                <a:sym typeface="Calibri"/>
              </a:rPr>
              <a:t>Big-O notation</a:t>
            </a:r>
            <a:r>
              <a:rPr lang="en-US" sz="1800">
                <a:solidFill>
                  <a:schemeClr val="dk1"/>
                </a:solidFill>
                <a:latin typeface="Calibri"/>
                <a:ea typeface="Calibri"/>
                <a:cs typeface="Calibri"/>
                <a:sym typeface="Calibri"/>
              </a:rPr>
              <a:t>. </a:t>
            </a:r>
            <a:r>
              <a:rPr lang="en-US" sz="1800">
                <a:solidFill>
                  <a:srgbClr val="FF0000"/>
                </a:solidFill>
                <a:latin typeface="Calibri"/>
                <a:ea typeface="Calibri"/>
                <a:cs typeface="Calibri"/>
                <a:sym typeface="Calibri"/>
              </a:rPr>
              <a:t>n</a:t>
            </a:r>
            <a:r>
              <a:rPr lang="en-US" sz="1800">
                <a:solidFill>
                  <a:schemeClr val="dk1"/>
                </a:solidFill>
                <a:latin typeface="Calibri"/>
                <a:ea typeface="Calibri"/>
                <a:cs typeface="Calibri"/>
                <a:sym typeface="Calibri"/>
              </a:rPr>
              <a:t> indicates the </a:t>
            </a:r>
            <a:r>
              <a:rPr lang="en-US" sz="1800">
                <a:solidFill>
                  <a:srgbClr val="FF0000"/>
                </a:solidFill>
                <a:latin typeface="Calibri"/>
                <a:ea typeface="Calibri"/>
                <a:cs typeface="Calibri"/>
                <a:sym typeface="Calibri"/>
              </a:rPr>
              <a:t>input size</a:t>
            </a:r>
            <a:r>
              <a:rPr lang="en-US" sz="1800">
                <a:solidFill>
                  <a:schemeClr val="dk1"/>
                </a:solidFill>
                <a:latin typeface="Calibri"/>
                <a:ea typeface="Calibri"/>
                <a:cs typeface="Calibri"/>
                <a:sym typeface="Calibri"/>
              </a:rPr>
              <a:t>, while </a:t>
            </a:r>
            <a:r>
              <a:rPr lang="en-US" sz="1800">
                <a:solidFill>
                  <a:srgbClr val="FF0000"/>
                </a:solidFill>
                <a:latin typeface="Calibri"/>
                <a:ea typeface="Calibri"/>
                <a:cs typeface="Calibri"/>
                <a:sym typeface="Calibri"/>
              </a:rPr>
              <a:t>O</a:t>
            </a:r>
            <a:r>
              <a:rPr lang="en-US" sz="1800">
                <a:solidFill>
                  <a:schemeClr val="dk1"/>
                </a:solidFill>
                <a:latin typeface="Calibri"/>
                <a:ea typeface="Calibri"/>
                <a:cs typeface="Calibri"/>
                <a:sym typeface="Calibri"/>
              </a:rPr>
              <a:t> is the </a:t>
            </a:r>
            <a:r>
              <a:rPr lang="en-US" sz="1800">
                <a:solidFill>
                  <a:srgbClr val="FF0000"/>
                </a:solidFill>
                <a:latin typeface="Calibri"/>
                <a:ea typeface="Calibri"/>
                <a:cs typeface="Calibri"/>
                <a:sym typeface="Calibri"/>
              </a:rPr>
              <a:t>worst-case scenario </a:t>
            </a:r>
            <a:r>
              <a:rPr lang="en-US" sz="1800">
                <a:solidFill>
                  <a:schemeClr val="dk1"/>
                </a:solidFill>
                <a:latin typeface="Calibri"/>
                <a:ea typeface="Calibri"/>
                <a:cs typeface="Calibri"/>
                <a:sym typeface="Calibri"/>
              </a:rPr>
              <a:t>growth rate function.</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We use the </a:t>
            </a:r>
            <a:r>
              <a:rPr lang="en-US" sz="1800">
                <a:solidFill>
                  <a:srgbClr val="FF0000"/>
                </a:solidFill>
                <a:latin typeface="Calibri"/>
                <a:ea typeface="Calibri"/>
                <a:cs typeface="Calibri"/>
                <a:sym typeface="Calibri"/>
              </a:rPr>
              <a:t>Big-O notation </a:t>
            </a:r>
            <a:r>
              <a:rPr lang="en-US" sz="1800">
                <a:solidFill>
                  <a:schemeClr val="dk1"/>
                </a:solidFill>
                <a:latin typeface="Calibri"/>
                <a:ea typeface="Calibri"/>
                <a:cs typeface="Calibri"/>
                <a:sym typeface="Calibri"/>
              </a:rPr>
              <a:t>to classify algorithms based on their running time or space (memory used) as the input grows.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a:t>
            </a:r>
            <a:r>
              <a:rPr lang="en-US" sz="1800">
                <a:solidFill>
                  <a:srgbClr val="FF0000"/>
                </a:solidFill>
                <a:latin typeface="Calibri"/>
                <a:ea typeface="Calibri"/>
                <a:cs typeface="Calibri"/>
                <a:sym typeface="Calibri"/>
              </a:rPr>
              <a:t>O</a:t>
            </a:r>
            <a:r>
              <a:rPr lang="en-US" sz="1800">
                <a:solidFill>
                  <a:schemeClr val="dk1"/>
                </a:solidFill>
                <a:latin typeface="Calibri"/>
                <a:ea typeface="Calibri"/>
                <a:cs typeface="Calibri"/>
                <a:sym typeface="Calibri"/>
              </a:rPr>
              <a:t> function is the growth rate in function of the </a:t>
            </a:r>
            <a:r>
              <a:rPr lang="en-US" sz="1800">
                <a:solidFill>
                  <a:srgbClr val="FF0000"/>
                </a:solidFill>
                <a:latin typeface="Calibri"/>
                <a:ea typeface="Calibri"/>
                <a:cs typeface="Calibri"/>
                <a:sym typeface="Calibri"/>
              </a:rPr>
              <a:t>input size n</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0"/>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1" name="Google Shape;461;p30"/>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462" name="Google Shape;462;p30"/>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for(i = n/2; i &gt;=1;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n/2;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for(k = 1; k &lt;= n; k=k*2)</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463" name="Google Shape;463;p30"/>
          <p:cNvSpPr/>
          <p:nvPr/>
        </p:nvSpPr>
        <p:spPr>
          <a:xfrm>
            <a:off x="5816750" y="6041538"/>
            <a:ext cx="2667000" cy="621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O(n^2 (log n))</a:t>
            </a:r>
            <a:endParaRPr/>
          </a:p>
        </p:txBody>
      </p:sp>
      <p:sp>
        <p:nvSpPr>
          <p:cNvPr id="464" name="Google Shape;464;p30"/>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465" name="Google Shape;465;p30"/>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466" name="Google Shape;466;p30"/>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n)</a:t>
            </a:r>
            <a:endParaRPr/>
          </a:p>
        </p:txBody>
      </p:sp>
      <p:pic>
        <p:nvPicPr>
          <p:cNvPr id="467" name="Google Shape;467;p30"/>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468" name="Google Shape;468;p30"/>
          <p:cNvPicPr preferRelativeResize="0"/>
          <p:nvPr/>
        </p:nvPicPr>
        <p:blipFill rotWithShape="1">
          <a:blip r:embed="rId4">
            <a:alphaModFix/>
          </a:blip>
          <a:srcRect b="0" l="0" r="0" t="0"/>
          <a:stretch/>
        </p:blipFill>
        <p:spPr>
          <a:xfrm>
            <a:off x="11605777" y="5341656"/>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31"/>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5" name="Google Shape;475;p31"/>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476" name="Google Shape;476;p31"/>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lnSpc>
                <a:spcPct val="107000"/>
              </a:lnSpc>
              <a:spcBef>
                <a:spcPts val="0"/>
              </a:spcBef>
              <a:spcAft>
                <a:spcPts val="0"/>
              </a:spcAft>
              <a:buNone/>
            </a:pPr>
            <a:r>
              <a:rPr b="1" lang="en-US" sz="2000">
                <a:solidFill>
                  <a:schemeClr val="lt1"/>
                </a:solidFill>
                <a:latin typeface="Courier New"/>
                <a:ea typeface="Courier New"/>
                <a:cs typeface="Courier New"/>
                <a:sym typeface="Courier New"/>
              </a:rPr>
              <a:t>int fun(int n)</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if(n &gt; 1)</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	return fun(n – 1);</a:t>
            </a:r>
            <a:endParaRPr/>
          </a:p>
          <a:p>
            <a:pPr indent="0" lvl="0" marL="0" marR="0" rtl="0" algn="l">
              <a:lnSpc>
                <a:spcPct val="107000"/>
              </a:lnSpc>
              <a:spcBef>
                <a:spcPts val="80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477" name="Google Shape;477;p31"/>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478" name="Google Shape;478;p31"/>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479" name="Google Shape;479;p31"/>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480" name="Google Shape;480;p31"/>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log n)</a:t>
            </a:r>
            <a:endParaRPr/>
          </a:p>
        </p:txBody>
      </p:sp>
      <p:pic>
        <p:nvPicPr>
          <p:cNvPr id="481" name="Google Shape;481;p31"/>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482" name="Google Shape;482;p31"/>
          <p:cNvPicPr preferRelativeResize="0"/>
          <p:nvPr/>
        </p:nvPicPr>
        <p:blipFill rotWithShape="1">
          <a:blip r:embed="rId4">
            <a:alphaModFix/>
          </a:blip>
          <a:srcRect b="0" l="0" r="0" t="0"/>
          <a:stretch/>
        </p:blipFill>
        <p:spPr>
          <a:xfrm>
            <a:off x="1951937" y="5455924"/>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2"/>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9" name="Google Shape;489;p32"/>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490" name="Google Shape;490;p32"/>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for(i = 1; i &lt; n;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for(j = 1; j &lt; sqrt(n); j++)</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p:txBody>
      </p:sp>
      <p:sp>
        <p:nvSpPr>
          <p:cNvPr id="491" name="Google Shape;491;p32"/>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492" name="Google Shape;492;p32"/>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493" name="Google Shape;493;p32"/>
          <p:cNvSpPr/>
          <p:nvPr/>
        </p:nvSpPr>
        <p:spPr>
          <a:xfrm>
            <a:off x="3487431" y="5410200"/>
            <a:ext cx="2353137"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O(n * sqrt n) </a:t>
            </a:r>
            <a:endParaRPr/>
          </a:p>
        </p:txBody>
      </p:sp>
      <p:sp>
        <p:nvSpPr>
          <p:cNvPr id="494" name="Google Shape;494;p32"/>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(n * log n)</a:t>
            </a:r>
            <a:endParaRPr/>
          </a:p>
        </p:txBody>
      </p:sp>
      <p:pic>
        <p:nvPicPr>
          <p:cNvPr id="495" name="Google Shape;495;p32"/>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496" name="Google Shape;496;p32"/>
          <p:cNvPicPr preferRelativeResize="0"/>
          <p:nvPr/>
        </p:nvPicPr>
        <p:blipFill rotWithShape="1">
          <a:blip r:embed="rId4">
            <a:alphaModFix/>
          </a:blip>
          <a:srcRect b="0" l="0" r="0" t="0"/>
          <a:stretch/>
        </p:blipFill>
        <p:spPr>
          <a:xfrm>
            <a:off x="5741764" y="5410200"/>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3"/>
          <p:cNvSpPr/>
          <p:nvPr/>
        </p:nvSpPr>
        <p:spPr>
          <a:xfrm>
            <a:off x="0" y="0"/>
            <a:ext cx="12192000" cy="883618"/>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3" name="Google Shape;503;p33"/>
          <p:cNvSpPr txBox="1"/>
          <p:nvPr/>
        </p:nvSpPr>
        <p:spPr>
          <a:xfrm>
            <a:off x="598715" y="1156906"/>
            <a:ext cx="10950806" cy="4770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Nunito Sans"/>
                <a:ea typeface="Nunito Sans"/>
                <a:cs typeface="Nunito Sans"/>
                <a:sym typeface="Nunito Sans"/>
              </a:rPr>
              <a:t>Predict the time complexity for the given below code snippet</a:t>
            </a:r>
            <a:endParaRPr/>
          </a:p>
        </p:txBody>
      </p:sp>
      <p:sp>
        <p:nvSpPr>
          <p:cNvPr id="504" name="Google Shape;504;p33"/>
          <p:cNvSpPr/>
          <p:nvPr/>
        </p:nvSpPr>
        <p:spPr>
          <a:xfrm>
            <a:off x="598715" y="1907248"/>
            <a:ext cx="11063835" cy="3502952"/>
          </a:xfrm>
          <a:prstGeom prst="rect">
            <a:avLst/>
          </a:prstGeom>
          <a:solidFill>
            <a:srgbClr val="000000"/>
          </a:solidFill>
          <a:ln>
            <a:noFill/>
          </a:ln>
        </p:spPr>
        <p:txBody>
          <a:bodyPr anchorCtr="0" anchor="t" bIns="914400" lIns="91425" spcFirstLastPara="1" rIns="91425" wrap="square" tIns="45700">
            <a:noAutofit/>
          </a:bodyPr>
          <a:lstStyle/>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int fun()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int n, i = 1, s = 1;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while(s &lt;= n)</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s = s + i;</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cout &lt;&lt; “FACE PREP”;</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	return 0;</a:t>
            </a:r>
            <a:endParaRPr/>
          </a:p>
          <a:p>
            <a:pPr indent="0" lvl="0" marL="0" marR="0" rtl="0" algn="l">
              <a:spcBef>
                <a:spcPts val="0"/>
              </a:spcBef>
              <a:spcAft>
                <a:spcPts val="0"/>
              </a:spcAft>
              <a:buNone/>
            </a:pPr>
            <a:r>
              <a:rPr b="1" lang="en-US" sz="2000">
                <a:solidFill>
                  <a:schemeClr val="lt1"/>
                </a:solidFill>
                <a:latin typeface="Courier New"/>
                <a:ea typeface="Courier New"/>
                <a:cs typeface="Courier New"/>
                <a:sym typeface="Courier New"/>
              </a:rPr>
              <a:t>}</a:t>
            </a:r>
            <a:endParaRPr/>
          </a:p>
          <a:p>
            <a:pPr indent="0" lvl="0" marL="0" marR="0" rtl="0" algn="l">
              <a:spcBef>
                <a:spcPts val="0"/>
              </a:spcBef>
              <a:spcAft>
                <a:spcPts val="0"/>
              </a:spcAft>
              <a:buNone/>
            </a:pPr>
            <a:r>
              <a:t/>
            </a:r>
            <a:endParaRPr b="1" sz="2000">
              <a:solidFill>
                <a:schemeClr val="lt1"/>
              </a:solidFill>
              <a:latin typeface="Courier New"/>
              <a:ea typeface="Courier New"/>
              <a:cs typeface="Courier New"/>
              <a:sym typeface="Courier New"/>
            </a:endParaRPr>
          </a:p>
        </p:txBody>
      </p:sp>
      <p:sp>
        <p:nvSpPr>
          <p:cNvPr id="505" name="Google Shape;505;p33"/>
          <p:cNvSpPr/>
          <p:nvPr/>
        </p:nvSpPr>
        <p:spPr>
          <a:xfrm>
            <a:off x="9215436"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D)</a:t>
            </a:r>
            <a:r>
              <a:rPr lang="en-US" sz="2500">
                <a:solidFill>
                  <a:schemeClr val="dk1"/>
                </a:solidFill>
                <a:latin typeface="Nunito Sans"/>
                <a:ea typeface="Nunito Sans"/>
                <a:cs typeface="Nunito Sans"/>
                <a:sym typeface="Nunito Sans"/>
              </a:rPr>
              <a:t> O(n * n)</a:t>
            </a:r>
            <a:endParaRPr/>
          </a:p>
        </p:txBody>
      </p:sp>
      <p:sp>
        <p:nvSpPr>
          <p:cNvPr id="506" name="Google Shape;506;p33"/>
          <p:cNvSpPr/>
          <p:nvPr/>
        </p:nvSpPr>
        <p:spPr>
          <a:xfrm>
            <a:off x="623429"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A) </a:t>
            </a:r>
            <a:r>
              <a:rPr lang="en-US" sz="2500">
                <a:solidFill>
                  <a:schemeClr val="dk1"/>
                </a:solidFill>
                <a:latin typeface="Nunito Sans"/>
                <a:ea typeface="Nunito Sans"/>
                <a:cs typeface="Nunito Sans"/>
                <a:sym typeface="Nunito Sans"/>
              </a:rPr>
              <a:t>O(n) </a:t>
            </a:r>
            <a:endParaRPr/>
          </a:p>
        </p:txBody>
      </p:sp>
      <p:sp>
        <p:nvSpPr>
          <p:cNvPr id="507" name="Google Shape;507;p33"/>
          <p:cNvSpPr/>
          <p:nvPr/>
        </p:nvSpPr>
        <p:spPr>
          <a:xfrm>
            <a:off x="3487431"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B)</a:t>
            </a:r>
            <a:r>
              <a:rPr lang="en-US" sz="2500">
                <a:solidFill>
                  <a:schemeClr val="dk1"/>
                </a:solidFill>
                <a:latin typeface="Nunito Sans"/>
                <a:ea typeface="Nunito Sans"/>
                <a:cs typeface="Nunito Sans"/>
                <a:sym typeface="Nunito Sans"/>
              </a:rPr>
              <a:t> O(log n) </a:t>
            </a:r>
            <a:endParaRPr/>
          </a:p>
        </p:txBody>
      </p:sp>
      <p:sp>
        <p:nvSpPr>
          <p:cNvPr id="508" name="Google Shape;508;p33"/>
          <p:cNvSpPr/>
          <p:nvPr/>
        </p:nvSpPr>
        <p:spPr>
          <a:xfrm>
            <a:off x="6351433" y="5410200"/>
            <a:ext cx="2329321" cy="62132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500">
                <a:solidFill>
                  <a:schemeClr val="dk1"/>
                </a:solidFill>
                <a:latin typeface="Nunito Sans"/>
                <a:ea typeface="Nunito Sans"/>
                <a:cs typeface="Nunito Sans"/>
                <a:sym typeface="Nunito Sans"/>
              </a:rPr>
              <a:t>C)</a:t>
            </a:r>
            <a:r>
              <a:rPr lang="en-US" sz="2500">
                <a:solidFill>
                  <a:schemeClr val="dk1"/>
                </a:solidFill>
                <a:latin typeface="Nunito Sans"/>
                <a:ea typeface="Nunito Sans"/>
                <a:cs typeface="Nunito Sans"/>
                <a:sym typeface="Nunito Sans"/>
              </a:rPr>
              <a:t> O (sqrt n)</a:t>
            </a:r>
            <a:endParaRPr/>
          </a:p>
        </p:txBody>
      </p:sp>
      <p:pic>
        <p:nvPicPr>
          <p:cNvPr id="509" name="Google Shape;509;p33"/>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510" name="Google Shape;510;p33"/>
          <p:cNvPicPr preferRelativeResize="0"/>
          <p:nvPr/>
        </p:nvPicPr>
        <p:blipFill rotWithShape="1">
          <a:blip r:embed="rId4">
            <a:alphaModFix/>
          </a:blip>
          <a:srcRect b="0" l="0" r="0" t="0"/>
          <a:stretch/>
        </p:blipFill>
        <p:spPr>
          <a:xfrm>
            <a:off x="8243287" y="5430187"/>
            <a:ext cx="704808" cy="68366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p34"/>
          <p:cNvPicPr preferRelativeResize="0"/>
          <p:nvPr/>
        </p:nvPicPr>
        <p:blipFill rotWithShape="1">
          <a:blip r:embed="rId3">
            <a:alphaModFix/>
          </a:blip>
          <a:srcRect b="848" l="1110" r="0" t="0"/>
          <a:stretch/>
        </p:blipFill>
        <p:spPr>
          <a:xfrm rot="355158">
            <a:off x="-214550" y="3101269"/>
            <a:ext cx="4219796" cy="3942674"/>
          </a:xfrm>
          <a:custGeom>
            <a:rect b="b" l="l" r="r" t="t"/>
            <a:pathLst>
              <a:path extrusionOk="0" h="3942674" w="4219796">
                <a:moveTo>
                  <a:pt x="0" y="0"/>
                </a:moveTo>
                <a:lnTo>
                  <a:pt x="4219796" y="0"/>
                </a:lnTo>
                <a:lnTo>
                  <a:pt x="4219796" y="3547546"/>
                </a:lnTo>
                <a:lnTo>
                  <a:pt x="408778" y="3942674"/>
                </a:lnTo>
                <a:close/>
              </a:path>
            </a:pathLst>
          </a:custGeom>
          <a:noFill/>
          <a:ln>
            <a:noFill/>
          </a:ln>
        </p:spPr>
      </p:pic>
      <p:sp>
        <p:nvSpPr>
          <p:cNvPr id="517" name="Google Shape;517;p34"/>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rgbClr val="F05136"/>
                </a:solidFill>
                <a:latin typeface="Nunito Sans"/>
                <a:ea typeface="Nunito Sans"/>
                <a:cs typeface="Nunito Sans"/>
                <a:sym typeface="Nunito Sans"/>
              </a:rPr>
              <a:t>THANK YOU</a:t>
            </a:r>
            <a:endParaRPr b="1" sz="8000">
              <a:solidFill>
                <a:srgbClr val="F05136"/>
              </a:solidFill>
              <a:latin typeface="Calibri"/>
              <a:ea typeface="Calibri"/>
              <a:cs typeface="Calibri"/>
              <a:sym typeface="Calibri"/>
            </a:endParaRPr>
          </a:p>
        </p:txBody>
      </p:sp>
      <p:pic>
        <p:nvPicPr>
          <p:cNvPr id="518" name="Google Shape;518;p34"/>
          <p:cNvPicPr preferRelativeResize="0"/>
          <p:nvPr/>
        </p:nvPicPr>
        <p:blipFill rotWithShape="1">
          <a:blip r:embed="rId4">
            <a:alphaModFix/>
          </a:blip>
          <a:srcRect b="0" l="0" r="0" t="0"/>
          <a:stretch/>
        </p:blipFill>
        <p:spPr>
          <a:xfrm>
            <a:off x="9525600" y="6202800"/>
            <a:ext cx="2358000" cy="2989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p:nvPr/>
        </p:nvSpPr>
        <p:spPr>
          <a:xfrm>
            <a:off x="6050267" y="0"/>
            <a:ext cx="6141600" cy="6858000"/>
          </a:xfrm>
          <a:prstGeom prst="rect">
            <a:avLst/>
          </a:prstGeom>
          <a:solidFill>
            <a:srgbClr val="F0513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pSp>
        <p:nvGrpSpPr>
          <p:cNvPr id="141" name="Google Shape;141;p4"/>
          <p:cNvGrpSpPr/>
          <p:nvPr/>
        </p:nvGrpSpPr>
        <p:grpSpPr>
          <a:xfrm>
            <a:off x="6687600" y="542893"/>
            <a:ext cx="5116000" cy="4688723"/>
            <a:chOff x="4939500" y="1219611"/>
            <a:chExt cx="3837000" cy="2704200"/>
          </a:xfrm>
        </p:grpSpPr>
        <p:cxnSp>
          <p:nvCxnSpPr>
            <p:cNvPr id="142" name="Google Shape;142;p4"/>
            <p:cNvCxnSpPr/>
            <p:nvPr/>
          </p:nvCxnSpPr>
          <p:spPr>
            <a:xfrm>
              <a:off x="4939500"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43" name="Google Shape;143;p4"/>
            <p:cNvCxnSpPr/>
            <p:nvPr/>
          </p:nvCxnSpPr>
          <p:spPr>
            <a:xfrm>
              <a:off x="5365833"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44" name="Google Shape;144;p4"/>
            <p:cNvCxnSpPr/>
            <p:nvPr/>
          </p:nvCxnSpPr>
          <p:spPr>
            <a:xfrm>
              <a:off x="5792167"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45" name="Google Shape;145;p4"/>
            <p:cNvCxnSpPr/>
            <p:nvPr/>
          </p:nvCxnSpPr>
          <p:spPr>
            <a:xfrm>
              <a:off x="6218500"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46" name="Google Shape;146;p4"/>
            <p:cNvCxnSpPr/>
            <p:nvPr/>
          </p:nvCxnSpPr>
          <p:spPr>
            <a:xfrm>
              <a:off x="6644834"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47" name="Google Shape;147;p4"/>
            <p:cNvCxnSpPr/>
            <p:nvPr/>
          </p:nvCxnSpPr>
          <p:spPr>
            <a:xfrm>
              <a:off x="7071166"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48" name="Google Shape;148;p4"/>
            <p:cNvCxnSpPr/>
            <p:nvPr/>
          </p:nvCxnSpPr>
          <p:spPr>
            <a:xfrm>
              <a:off x="7497500"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49" name="Google Shape;149;p4"/>
            <p:cNvCxnSpPr/>
            <p:nvPr/>
          </p:nvCxnSpPr>
          <p:spPr>
            <a:xfrm>
              <a:off x="7923834"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50" name="Google Shape;150;p4"/>
            <p:cNvCxnSpPr/>
            <p:nvPr/>
          </p:nvCxnSpPr>
          <p:spPr>
            <a:xfrm>
              <a:off x="8350166" y="1219611"/>
              <a:ext cx="0" cy="2704200"/>
            </a:xfrm>
            <a:prstGeom prst="straightConnector1">
              <a:avLst/>
            </a:prstGeom>
            <a:noFill/>
            <a:ln cap="flat" cmpd="sng" w="9525">
              <a:solidFill>
                <a:srgbClr val="FAFAFA"/>
              </a:solidFill>
              <a:prstDash val="dash"/>
              <a:round/>
              <a:headEnd len="sm" w="sm" type="none"/>
              <a:tailEnd len="sm" w="sm" type="none"/>
            </a:ln>
          </p:spPr>
        </p:cxnSp>
        <p:cxnSp>
          <p:nvCxnSpPr>
            <p:cNvPr id="151" name="Google Shape;151;p4"/>
            <p:cNvCxnSpPr/>
            <p:nvPr/>
          </p:nvCxnSpPr>
          <p:spPr>
            <a:xfrm>
              <a:off x="8776500" y="1219611"/>
              <a:ext cx="0" cy="2704200"/>
            </a:xfrm>
            <a:prstGeom prst="straightConnector1">
              <a:avLst/>
            </a:prstGeom>
            <a:noFill/>
            <a:ln cap="flat" cmpd="sng" w="9525">
              <a:solidFill>
                <a:srgbClr val="FAFAFA"/>
              </a:solidFill>
              <a:prstDash val="dash"/>
              <a:round/>
              <a:headEnd len="sm" w="sm" type="none"/>
              <a:tailEnd len="sm" w="sm" type="none"/>
            </a:ln>
          </p:spPr>
        </p:cxnSp>
      </p:grpSp>
      <p:sp>
        <p:nvSpPr>
          <p:cNvPr id="152" name="Google Shape;152;p4"/>
          <p:cNvSpPr/>
          <p:nvPr/>
        </p:nvSpPr>
        <p:spPr>
          <a:xfrm>
            <a:off x="9281233" y="3098200"/>
            <a:ext cx="1308400" cy="458400"/>
          </a:xfrm>
          <a:prstGeom prst="wedgeRoundRectCallout">
            <a:avLst>
              <a:gd fmla="val 19858" name="adj1"/>
              <a:gd fmla="val 82288" name="adj2"/>
              <a:gd fmla="val 0" name="adj3"/>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3" name="Google Shape;153;p4"/>
          <p:cNvSpPr txBox="1"/>
          <p:nvPr>
            <p:ph idx="4294967295" type="body"/>
          </p:nvPr>
        </p:nvSpPr>
        <p:spPr>
          <a:xfrm>
            <a:off x="9281167" y="3136400"/>
            <a:ext cx="1308400" cy="3820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733"/>
              <a:buNone/>
            </a:pPr>
            <a:r>
              <a:rPr lang="en-US" sz="1733">
                <a:solidFill>
                  <a:schemeClr val="dk1"/>
                </a:solidFill>
                <a:latin typeface="Nunito Sans"/>
                <a:ea typeface="Nunito Sans"/>
                <a:cs typeface="Nunito Sans"/>
                <a:sym typeface="Nunito Sans"/>
              </a:rPr>
              <a:t>O (n log n)</a:t>
            </a:r>
            <a:endParaRPr sz="1733">
              <a:solidFill>
                <a:schemeClr val="dk1"/>
              </a:solidFill>
              <a:latin typeface="Nunito Sans"/>
              <a:ea typeface="Nunito Sans"/>
              <a:cs typeface="Nunito Sans"/>
              <a:sym typeface="Nunito Sans"/>
            </a:endParaRPr>
          </a:p>
        </p:txBody>
      </p:sp>
      <p:cxnSp>
        <p:nvCxnSpPr>
          <p:cNvPr id="154" name="Google Shape;154;p4"/>
          <p:cNvCxnSpPr/>
          <p:nvPr/>
        </p:nvCxnSpPr>
        <p:spPr>
          <a:xfrm flipH="1" rot="10800000">
            <a:off x="6688133" y="5214700"/>
            <a:ext cx="5129200" cy="28800"/>
          </a:xfrm>
          <a:prstGeom prst="straightConnector1">
            <a:avLst/>
          </a:prstGeom>
          <a:noFill/>
          <a:ln cap="flat" cmpd="sng" w="19050">
            <a:solidFill>
              <a:srgbClr val="FFFFFF"/>
            </a:solidFill>
            <a:prstDash val="solid"/>
            <a:round/>
            <a:headEnd len="sm" w="sm" type="none"/>
            <a:tailEnd len="med" w="med" type="oval"/>
          </a:ln>
        </p:spPr>
      </p:cxnSp>
      <p:cxnSp>
        <p:nvCxnSpPr>
          <p:cNvPr id="155" name="Google Shape;155;p4"/>
          <p:cNvCxnSpPr/>
          <p:nvPr/>
        </p:nvCxnSpPr>
        <p:spPr>
          <a:xfrm flipH="1" rot="10800000">
            <a:off x="6702433" y="4871900"/>
            <a:ext cx="5158000" cy="371600"/>
          </a:xfrm>
          <a:prstGeom prst="straightConnector1">
            <a:avLst/>
          </a:prstGeom>
          <a:noFill/>
          <a:ln cap="flat" cmpd="sng" w="19050">
            <a:solidFill>
              <a:srgbClr val="FFFFFF"/>
            </a:solidFill>
            <a:prstDash val="solid"/>
            <a:round/>
            <a:headEnd len="sm" w="sm" type="none"/>
            <a:tailEnd len="med" w="med" type="oval"/>
          </a:ln>
        </p:spPr>
      </p:cxnSp>
      <p:sp>
        <p:nvSpPr>
          <p:cNvPr id="156" name="Google Shape;156;p4"/>
          <p:cNvSpPr/>
          <p:nvPr/>
        </p:nvSpPr>
        <p:spPr>
          <a:xfrm>
            <a:off x="6702434" y="2757234"/>
            <a:ext cx="5129100" cy="2500567"/>
          </a:xfrm>
          <a:custGeom>
            <a:rect b="b" l="l" r="r" t="t"/>
            <a:pathLst>
              <a:path extrusionOk="0" h="75017" w="153873">
                <a:moveTo>
                  <a:pt x="0" y="75017"/>
                </a:moveTo>
                <a:cubicBezTo>
                  <a:pt x="18191" y="66943"/>
                  <a:pt x="83502" y="39078"/>
                  <a:pt x="109147" y="26575"/>
                </a:cubicBezTo>
                <a:cubicBezTo>
                  <a:pt x="134793" y="14072"/>
                  <a:pt x="146419" y="4429"/>
                  <a:pt x="153873" y="0"/>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6716700" y="560067"/>
            <a:ext cx="2084400" cy="4697733"/>
          </a:xfrm>
          <a:custGeom>
            <a:rect b="b" l="l" r="r" t="t"/>
            <a:pathLst>
              <a:path extrusionOk="0" h="140932" w="62532">
                <a:moveTo>
                  <a:pt x="0" y="140932"/>
                </a:moveTo>
                <a:cubicBezTo>
                  <a:pt x="7107" y="133674"/>
                  <a:pt x="32222" y="120873"/>
                  <a:pt x="42644" y="97384"/>
                </a:cubicBezTo>
                <a:cubicBezTo>
                  <a:pt x="53066" y="73895"/>
                  <a:pt x="59217" y="16231"/>
                  <a:pt x="62532" y="0"/>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p:nvPr/>
        </p:nvSpPr>
        <p:spPr>
          <a:xfrm>
            <a:off x="6731000" y="445434"/>
            <a:ext cx="341867" cy="4811935"/>
          </a:xfrm>
          <a:custGeom>
            <a:rect b="b" l="l" r="r" t="t"/>
            <a:pathLst>
              <a:path extrusionOk="0" h="141722" w="10256">
                <a:moveTo>
                  <a:pt x="0" y="141722"/>
                </a:moveTo>
                <a:cubicBezTo>
                  <a:pt x="1108" y="138214"/>
                  <a:pt x="4977" y="142332"/>
                  <a:pt x="6645" y="120673"/>
                </a:cubicBezTo>
                <a:cubicBezTo>
                  <a:pt x="8313" y="99014"/>
                  <a:pt x="9447" y="31571"/>
                  <a:pt x="10007" y="11770"/>
                </a:cubicBezTo>
                <a:cubicBezTo>
                  <a:pt x="10567" y="-8031"/>
                  <a:pt x="10007" y="3519"/>
                  <a:pt x="10007" y="1869"/>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6759567" y="445767"/>
            <a:ext cx="769700" cy="4812100"/>
          </a:xfrm>
          <a:custGeom>
            <a:rect b="b" l="l" r="r" t="t"/>
            <a:pathLst>
              <a:path extrusionOk="0" h="145001" w="23091">
                <a:moveTo>
                  <a:pt x="0" y="145001"/>
                </a:moveTo>
                <a:cubicBezTo>
                  <a:pt x="2500" y="141143"/>
                  <a:pt x="11247" y="144031"/>
                  <a:pt x="15002" y="121855"/>
                </a:cubicBezTo>
                <a:cubicBezTo>
                  <a:pt x="18758" y="99680"/>
                  <a:pt x="21278" y="31956"/>
                  <a:pt x="22533" y="11948"/>
                </a:cubicBezTo>
                <a:cubicBezTo>
                  <a:pt x="23788" y="-8059"/>
                  <a:pt x="22533" y="3500"/>
                  <a:pt x="22533" y="1810"/>
                </a:cubicBezTo>
              </a:path>
            </a:pathLst>
          </a:custGeom>
          <a:noFill/>
          <a:ln cap="flat" cmpd="sng" w="190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txBox="1"/>
          <p:nvPr/>
        </p:nvSpPr>
        <p:spPr>
          <a:xfrm>
            <a:off x="8788400" y="5248167"/>
            <a:ext cx="1114400" cy="45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i="1" lang="en-US" sz="1600">
                <a:solidFill>
                  <a:srgbClr val="FFFFFF"/>
                </a:solidFill>
                <a:latin typeface="Nunito Sans"/>
                <a:ea typeface="Nunito Sans"/>
                <a:cs typeface="Nunito Sans"/>
                <a:sym typeface="Nunito Sans"/>
              </a:rPr>
              <a:t>Elements</a:t>
            </a:r>
            <a:endParaRPr i="1" sz="1600">
              <a:solidFill>
                <a:srgbClr val="FFFFFF"/>
              </a:solidFill>
              <a:latin typeface="Nunito Sans"/>
              <a:ea typeface="Nunito Sans"/>
              <a:cs typeface="Nunito Sans"/>
              <a:sym typeface="Nunito Sans"/>
            </a:endParaRPr>
          </a:p>
        </p:txBody>
      </p:sp>
      <p:sp>
        <p:nvSpPr>
          <p:cNvPr id="161" name="Google Shape;161;p4"/>
          <p:cNvSpPr txBox="1"/>
          <p:nvPr/>
        </p:nvSpPr>
        <p:spPr>
          <a:xfrm rot="-5400000">
            <a:off x="5750200" y="2693400"/>
            <a:ext cx="1353200" cy="4584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i="1" lang="en-US" sz="1600">
                <a:solidFill>
                  <a:srgbClr val="FFFFFF"/>
                </a:solidFill>
                <a:latin typeface="Nunito Sans"/>
                <a:ea typeface="Nunito Sans"/>
                <a:cs typeface="Nunito Sans"/>
                <a:sym typeface="Nunito Sans"/>
              </a:rPr>
              <a:t>Operations</a:t>
            </a:r>
            <a:endParaRPr i="1" sz="1600">
              <a:solidFill>
                <a:srgbClr val="FFFFFF"/>
              </a:solidFill>
              <a:latin typeface="Nunito Sans"/>
              <a:ea typeface="Nunito Sans"/>
              <a:cs typeface="Nunito Sans"/>
              <a:sym typeface="Nunito Sans"/>
            </a:endParaRPr>
          </a:p>
        </p:txBody>
      </p:sp>
      <p:cxnSp>
        <p:nvCxnSpPr>
          <p:cNvPr id="162" name="Google Shape;162;p4"/>
          <p:cNvCxnSpPr/>
          <p:nvPr/>
        </p:nvCxnSpPr>
        <p:spPr>
          <a:xfrm>
            <a:off x="6661167" y="6016633"/>
            <a:ext cx="539600" cy="0"/>
          </a:xfrm>
          <a:prstGeom prst="straightConnector1">
            <a:avLst/>
          </a:prstGeom>
          <a:noFill/>
          <a:ln cap="flat" cmpd="sng" w="19050">
            <a:solidFill>
              <a:srgbClr val="FFFFFF"/>
            </a:solidFill>
            <a:prstDash val="solid"/>
            <a:round/>
            <a:headEnd len="sm" w="sm" type="none"/>
            <a:tailEnd len="sm" w="sm" type="none"/>
          </a:ln>
        </p:spPr>
      </p:cxnSp>
      <p:sp>
        <p:nvSpPr>
          <p:cNvPr id="163" name="Google Shape;163;p4"/>
          <p:cNvSpPr txBox="1"/>
          <p:nvPr>
            <p:ph idx="4294967295" type="body"/>
          </p:nvPr>
        </p:nvSpPr>
        <p:spPr>
          <a:xfrm>
            <a:off x="13523900" y="3238000"/>
            <a:ext cx="1114400" cy="382000"/>
          </a:xfrm>
          <a:prstGeom prst="rect">
            <a:avLst/>
          </a:prstGeom>
          <a:noFill/>
          <a:ln>
            <a:noFill/>
          </a:ln>
        </p:spPr>
        <p:txBody>
          <a:bodyPr anchorCtr="0" anchor="ctr" bIns="121900" lIns="121900" spcFirstLastPara="1" rIns="121900" wrap="square" tIns="121900">
            <a:noAutofit/>
          </a:bodyPr>
          <a:lstStyle/>
          <a:p>
            <a:pPr indent="0" lvl="0" marL="0" rtl="0" algn="l">
              <a:spcBef>
                <a:spcPts val="0"/>
              </a:spcBef>
              <a:spcAft>
                <a:spcPts val="0"/>
              </a:spcAft>
              <a:buClr>
                <a:srgbClr val="FFFFFF"/>
              </a:buClr>
              <a:buSzPts val="1600"/>
              <a:buNone/>
            </a:pPr>
            <a:r>
              <a:rPr lang="en-US" sz="1600">
                <a:solidFill>
                  <a:srgbClr val="FFFFFF"/>
                </a:solidFill>
                <a:latin typeface="Nunito Sans"/>
                <a:ea typeface="Nunito Sans"/>
                <a:cs typeface="Nunito Sans"/>
                <a:sym typeface="Nunito Sans"/>
              </a:rPr>
              <a:t>O (n^2)</a:t>
            </a:r>
            <a:endParaRPr sz="1600">
              <a:solidFill>
                <a:srgbClr val="FFFFFF"/>
              </a:solidFill>
              <a:latin typeface="Nunito Sans"/>
              <a:ea typeface="Nunito Sans"/>
              <a:cs typeface="Nunito Sans"/>
              <a:sym typeface="Nunito Sans"/>
            </a:endParaRPr>
          </a:p>
        </p:txBody>
      </p:sp>
      <p:sp>
        <p:nvSpPr>
          <p:cNvPr id="164" name="Google Shape;164;p4"/>
          <p:cNvSpPr/>
          <p:nvPr/>
        </p:nvSpPr>
        <p:spPr>
          <a:xfrm>
            <a:off x="7882733" y="2192700"/>
            <a:ext cx="1021200" cy="458400"/>
          </a:xfrm>
          <a:prstGeom prst="wedgeRoundRectCallout">
            <a:avLst>
              <a:gd fmla="val 21244" name="adj1"/>
              <a:gd fmla="val 51549" name="adj2"/>
              <a:gd fmla="val 0" name="adj3"/>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5" name="Google Shape;165;p4"/>
          <p:cNvSpPr txBox="1"/>
          <p:nvPr>
            <p:ph idx="4294967295" type="body"/>
          </p:nvPr>
        </p:nvSpPr>
        <p:spPr>
          <a:xfrm>
            <a:off x="7882733" y="2230900"/>
            <a:ext cx="1021200" cy="3716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733"/>
              <a:buNone/>
            </a:pPr>
            <a:r>
              <a:rPr lang="en-US" sz="1733">
                <a:solidFill>
                  <a:schemeClr val="dk1"/>
                </a:solidFill>
                <a:latin typeface="Nunito Sans"/>
                <a:ea typeface="Nunito Sans"/>
                <a:cs typeface="Nunito Sans"/>
                <a:sym typeface="Nunito Sans"/>
              </a:rPr>
              <a:t>O(n^2)</a:t>
            </a:r>
            <a:endParaRPr sz="1733">
              <a:solidFill>
                <a:schemeClr val="dk1"/>
              </a:solidFill>
              <a:latin typeface="Nunito Sans"/>
              <a:ea typeface="Nunito Sans"/>
              <a:cs typeface="Nunito Sans"/>
              <a:sym typeface="Nunito Sans"/>
            </a:endParaRPr>
          </a:p>
        </p:txBody>
      </p:sp>
      <p:sp>
        <p:nvSpPr>
          <p:cNvPr id="166" name="Google Shape;166;p4"/>
          <p:cNvSpPr/>
          <p:nvPr/>
        </p:nvSpPr>
        <p:spPr>
          <a:xfrm>
            <a:off x="10897833" y="4510433"/>
            <a:ext cx="643600" cy="458400"/>
          </a:xfrm>
          <a:prstGeom prst="wedgeRoundRectCallout">
            <a:avLst>
              <a:gd fmla="val 21244" name="adj1"/>
              <a:gd fmla="val 51549" name="adj2"/>
              <a:gd fmla="val 0" name="adj3"/>
            </a:avLst>
          </a:prstGeom>
          <a:solidFill>
            <a:schemeClr val="lt1"/>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67" name="Google Shape;167;p4"/>
          <p:cNvSpPr txBox="1"/>
          <p:nvPr>
            <p:ph idx="4294967295" type="body"/>
          </p:nvPr>
        </p:nvSpPr>
        <p:spPr>
          <a:xfrm>
            <a:off x="10835633" y="4553833"/>
            <a:ext cx="857200" cy="371600"/>
          </a:xfrm>
          <a:prstGeom prst="rect">
            <a:avLst/>
          </a:prstGeom>
          <a:noFill/>
          <a:ln>
            <a:noFill/>
          </a:ln>
        </p:spPr>
        <p:txBody>
          <a:bodyPr anchorCtr="0" anchor="ctr" bIns="121900" lIns="121900" spcFirstLastPara="1" rIns="121900" wrap="square" tIns="121900">
            <a:noAutofit/>
          </a:bodyPr>
          <a:lstStyle/>
          <a:p>
            <a:pPr indent="0" lvl="0" marL="0" rtl="0" algn="ctr">
              <a:spcBef>
                <a:spcPts val="0"/>
              </a:spcBef>
              <a:spcAft>
                <a:spcPts val="0"/>
              </a:spcAft>
              <a:buClr>
                <a:schemeClr val="dk1"/>
              </a:buClr>
              <a:buSzPts val="1733"/>
              <a:buNone/>
            </a:pPr>
            <a:r>
              <a:rPr lang="en-US" sz="1733">
                <a:solidFill>
                  <a:schemeClr val="dk1"/>
                </a:solidFill>
                <a:latin typeface="Nunito Sans"/>
                <a:ea typeface="Nunito Sans"/>
                <a:cs typeface="Nunito Sans"/>
                <a:sym typeface="Nunito Sans"/>
              </a:rPr>
              <a:t>O(n)</a:t>
            </a:r>
            <a:endParaRPr sz="1733">
              <a:solidFill>
                <a:schemeClr val="dk1"/>
              </a:solidFill>
              <a:latin typeface="Nunito Sans"/>
              <a:ea typeface="Nunito Sans"/>
              <a:cs typeface="Nunito Sans"/>
              <a:sym typeface="Nunito Sans"/>
            </a:endParaRPr>
          </a:p>
        </p:txBody>
      </p:sp>
      <p:sp>
        <p:nvSpPr>
          <p:cNvPr id="168" name="Google Shape;168;p4"/>
          <p:cNvSpPr txBox="1"/>
          <p:nvPr>
            <p:ph idx="4294967295" type="title"/>
          </p:nvPr>
        </p:nvSpPr>
        <p:spPr>
          <a:xfrm>
            <a:off x="354000" y="2550800"/>
            <a:ext cx="5393600" cy="2086000"/>
          </a:xfrm>
          <a:prstGeom prst="rect">
            <a:avLst/>
          </a:prstGeom>
          <a:noFill/>
          <a:ln>
            <a:noFill/>
          </a:ln>
        </p:spPr>
        <p:txBody>
          <a:bodyPr anchorCtr="0" anchor="ctr" bIns="121900" lIns="121900" spcFirstLastPara="1" rIns="121900" wrap="square" tIns="121900">
            <a:noAutofit/>
          </a:bodyPr>
          <a:lstStyle/>
          <a:p>
            <a:pPr indent="0" lvl="0" marL="0" rtl="0" algn="l">
              <a:lnSpc>
                <a:spcPct val="115000"/>
              </a:lnSpc>
              <a:spcBef>
                <a:spcPts val="1600"/>
              </a:spcBef>
              <a:spcAft>
                <a:spcPts val="1600"/>
              </a:spcAft>
              <a:buClr>
                <a:srgbClr val="000000"/>
              </a:buClr>
              <a:buSzPts val="5600"/>
              <a:buFont typeface="Nunito Sans SemiBold"/>
              <a:buNone/>
            </a:pPr>
            <a:r>
              <a:rPr lang="en-US" sz="5600">
                <a:solidFill>
                  <a:srgbClr val="000000"/>
                </a:solidFill>
                <a:latin typeface="Nunito Sans SemiBold"/>
                <a:ea typeface="Nunito Sans SemiBold"/>
                <a:cs typeface="Nunito Sans SemiBold"/>
                <a:sym typeface="Nunito Sans SemiBold"/>
              </a:rPr>
              <a:t>Calculate Time Complexity</a:t>
            </a:r>
            <a:endParaRPr sz="5600">
              <a:solidFill>
                <a:srgbClr val="000000"/>
              </a:solidFill>
              <a:latin typeface="Nunito Sans SemiBold"/>
              <a:ea typeface="Nunito Sans SemiBold"/>
              <a:cs typeface="Nunito Sans SemiBold"/>
              <a:sym typeface="Nunito Sans SemiBold"/>
            </a:endParaRPr>
          </a:p>
        </p:txBody>
      </p:sp>
      <p:sp>
        <p:nvSpPr>
          <p:cNvPr id="169" name="Google Shape;169;p4"/>
          <p:cNvSpPr/>
          <p:nvPr/>
        </p:nvSpPr>
        <p:spPr>
          <a:xfrm>
            <a:off x="521467" y="1896233"/>
            <a:ext cx="1722400" cy="600800"/>
          </a:xfrm>
          <a:prstGeom prst="rect">
            <a:avLst/>
          </a:prstGeom>
          <a:solidFill>
            <a:srgbClr val="F05136"/>
          </a:solidFill>
          <a:ln>
            <a:noFill/>
          </a:ln>
        </p:spPr>
        <p:txBody>
          <a:bodyPr anchorCtr="0" anchor="ctr" bIns="121900" lIns="121900" spcFirstLastPara="1" rIns="121900" wrap="square" tIns="121900">
            <a:no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70" name="Google Shape;170;p4"/>
          <p:cNvSpPr txBox="1"/>
          <p:nvPr/>
        </p:nvSpPr>
        <p:spPr>
          <a:xfrm>
            <a:off x="521467" y="1896233"/>
            <a:ext cx="1722400" cy="600800"/>
          </a:xfrm>
          <a:prstGeom prst="rect">
            <a:avLst/>
          </a:prstGeom>
          <a:noFill/>
          <a:ln>
            <a:noFill/>
          </a:ln>
        </p:spPr>
        <p:txBody>
          <a:bodyPr anchorCtr="0" anchor="ctr" bIns="121900" lIns="121900" spcFirstLastPara="1" rIns="121900" wrap="square" tIns="121900">
            <a:noAutofit/>
          </a:bodyPr>
          <a:lstStyle/>
          <a:p>
            <a:pPr indent="0" lvl="0" marL="0" marR="0" rtl="0" algn="ctr">
              <a:lnSpc>
                <a:spcPct val="115000"/>
              </a:lnSpc>
              <a:spcBef>
                <a:spcPts val="1600"/>
              </a:spcBef>
              <a:spcAft>
                <a:spcPts val="1600"/>
              </a:spcAft>
              <a:buNone/>
            </a:pPr>
            <a:r>
              <a:rPr lang="en-US" sz="3200">
                <a:solidFill>
                  <a:srgbClr val="FFFFFF"/>
                </a:solidFill>
                <a:latin typeface="Nunito Sans SemiBold"/>
                <a:ea typeface="Nunito Sans SemiBold"/>
                <a:cs typeface="Nunito Sans SemiBold"/>
                <a:sym typeface="Nunito Sans SemiBold"/>
              </a:rPr>
              <a:t>How To</a:t>
            </a:r>
            <a:endParaRPr sz="3200">
              <a:solidFill>
                <a:srgbClr val="FFFFFF"/>
              </a:solidFill>
              <a:latin typeface="Roboto"/>
              <a:ea typeface="Roboto"/>
              <a:cs typeface="Roboto"/>
              <a:sym typeface="Roboto"/>
            </a:endParaRPr>
          </a:p>
        </p:txBody>
      </p:sp>
      <p:pic>
        <p:nvPicPr>
          <p:cNvPr id="171" name="Google Shape;171;p4"/>
          <p:cNvPicPr preferRelativeResize="0"/>
          <p:nvPr/>
        </p:nvPicPr>
        <p:blipFill rotWithShape="1">
          <a:blip r:embed="rId3">
            <a:alphaModFix/>
          </a:blip>
          <a:srcRect b="0" l="0" r="0" t="0"/>
          <a:stretch/>
        </p:blipFill>
        <p:spPr>
          <a:xfrm>
            <a:off x="9525600" y="6202800"/>
            <a:ext cx="2356664" cy="298800"/>
          </a:xfrm>
          <a:prstGeom prst="rect">
            <a:avLst/>
          </a:prstGeom>
          <a:noFill/>
          <a:ln>
            <a:noFill/>
          </a:ln>
        </p:spPr>
      </p:pic>
      <p:pic>
        <p:nvPicPr>
          <p:cNvPr id="172" name="Google Shape;172;p4"/>
          <p:cNvPicPr preferRelativeResize="0"/>
          <p:nvPr/>
        </p:nvPicPr>
        <p:blipFill rotWithShape="1">
          <a:blip r:embed="rId4">
            <a:alphaModFix/>
          </a:blip>
          <a:srcRect b="12834" l="43956" r="11943" t="6858"/>
          <a:stretch/>
        </p:blipFill>
        <p:spPr>
          <a:xfrm>
            <a:off x="5943600" y="0"/>
            <a:ext cx="6248267" cy="68579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5"/>
          <p:cNvSpPr txBox="1"/>
          <p:nvPr/>
        </p:nvSpPr>
        <p:spPr>
          <a:xfrm>
            <a:off x="2228195" y="1789871"/>
            <a:ext cx="8458198" cy="269545"/>
          </a:xfrm>
          <a:prstGeom prst="rect">
            <a:avLst/>
          </a:prstGeom>
          <a:noFill/>
          <a:ln>
            <a:noFill/>
          </a:ln>
        </p:spPr>
        <p:txBody>
          <a:bodyPr anchorCtr="0" anchor="t" bIns="26775" lIns="26775" spcFirstLastPara="1" rIns="26775" wrap="square" tIns="26775">
            <a:spAutoFit/>
          </a:bodyPr>
          <a:lstStyle/>
          <a:p>
            <a:pPr indent="0" lvl="0" marL="0" marR="0" rtl="0" algn="l">
              <a:spcBef>
                <a:spcPts val="0"/>
              </a:spcBef>
              <a:spcAft>
                <a:spcPts val="0"/>
              </a:spcAft>
              <a:buNone/>
            </a:pPr>
            <a:r>
              <a:rPr b="1" lang="en-US" sz="1400">
                <a:solidFill>
                  <a:schemeClr val="lt1"/>
                </a:solidFill>
                <a:latin typeface="Nunito Sans"/>
                <a:ea typeface="Nunito Sans"/>
                <a:cs typeface="Nunito Sans"/>
                <a:sym typeface="Nunito Sans"/>
              </a:rPr>
              <a:t>Topic/Course</a:t>
            </a:r>
            <a:endParaRPr b="1" sz="1400">
              <a:solidFill>
                <a:schemeClr val="lt1"/>
              </a:solidFill>
              <a:latin typeface="Nunito Sans"/>
              <a:ea typeface="Nunito Sans"/>
              <a:cs typeface="Nunito Sans"/>
              <a:sym typeface="Nunito Sans"/>
            </a:endParaRPr>
          </a:p>
        </p:txBody>
      </p:sp>
      <p:sp>
        <p:nvSpPr>
          <p:cNvPr id="179" name="Google Shape;179;p5"/>
          <p:cNvSpPr txBox="1"/>
          <p:nvPr/>
        </p:nvSpPr>
        <p:spPr>
          <a:xfrm>
            <a:off x="1025079" y="973253"/>
            <a:ext cx="1016089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Nunito Sans"/>
                <a:ea typeface="Nunito Sans"/>
                <a:cs typeface="Nunito Sans"/>
                <a:sym typeface="Nunito Sans"/>
              </a:rPr>
              <a:t>Big O Cheatsheet</a:t>
            </a:r>
            <a:endParaRPr sz="4000">
              <a:solidFill>
                <a:schemeClr val="dk1"/>
              </a:solidFill>
              <a:latin typeface="Nunito Sans"/>
              <a:ea typeface="Nunito Sans"/>
              <a:cs typeface="Nunito Sans"/>
              <a:sym typeface="Nunito Sans"/>
            </a:endParaRPr>
          </a:p>
        </p:txBody>
      </p:sp>
      <p:sp>
        <p:nvSpPr>
          <p:cNvPr id="180" name="Google Shape;180;p5"/>
          <p:cNvSpPr/>
          <p:nvPr/>
        </p:nvSpPr>
        <p:spPr>
          <a:xfrm>
            <a:off x="1025079" y="829284"/>
            <a:ext cx="794852" cy="57773"/>
          </a:xfrm>
          <a:prstGeom prst="rect">
            <a:avLst/>
          </a:prstGeom>
          <a:solidFill>
            <a:srgbClr val="F051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81" name="Google Shape;181;p5"/>
          <p:cNvPicPr preferRelativeResize="0"/>
          <p:nvPr/>
        </p:nvPicPr>
        <p:blipFill rotWithShape="1">
          <a:blip r:embed="rId3">
            <a:alphaModFix/>
          </a:blip>
          <a:srcRect b="0" l="0" r="0" t="0"/>
          <a:stretch/>
        </p:blipFill>
        <p:spPr>
          <a:xfrm>
            <a:off x="9525600" y="6202800"/>
            <a:ext cx="2358000" cy="298969"/>
          </a:xfrm>
          <a:prstGeom prst="rect">
            <a:avLst/>
          </a:prstGeom>
          <a:noFill/>
          <a:ln>
            <a:noFill/>
          </a:ln>
        </p:spPr>
      </p:pic>
      <p:graphicFrame>
        <p:nvGraphicFramePr>
          <p:cNvPr id="182" name="Google Shape;182;p5"/>
          <p:cNvGraphicFramePr/>
          <p:nvPr/>
        </p:nvGraphicFramePr>
        <p:xfrm>
          <a:off x="1291472" y="1767335"/>
          <a:ext cx="3000000" cy="3000000"/>
        </p:xfrm>
        <a:graphic>
          <a:graphicData uri="http://schemas.openxmlformats.org/drawingml/2006/table">
            <a:tbl>
              <a:tblPr bandRow="1" firstRow="1">
                <a:noFill/>
                <a:tableStyleId>{7649FD9F-7AC4-4EE0-882E-0CAA586CAD84}</a:tableStyleId>
              </a:tblPr>
              <a:tblGrid>
                <a:gridCol w="2366125"/>
                <a:gridCol w="2573525"/>
                <a:gridCol w="5071625"/>
              </a:tblGrid>
              <a:tr h="611850">
                <a:tc>
                  <a:txBody>
                    <a:bodyPr/>
                    <a:lstStyle/>
                    <a:p>
                      <a:pPr indent="0" lvl="0" marL="0" marR="0" rtl="0" algn="ctr">
                        <a:spcBef>
                          <a:spcPts val="0"/>
                        </a:spcBef>
                        <a:spcAft>
                          <a:spcPts val="0"/>
                        </a:spcAft>
                        <a:buNone/>
                      </a:pPr>
                      <a:r>
                        <a:rPr lang="en-US" sz="1800" u="none" cap="none" strike="noStrike"/>
                        <a:t>Big O Notation</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4619"/>
                    </a:solidFill>
                  </a:tcPr>
                </a:tc>
                <a:tc>
                  <a:txBody>
                    <a:bodyPr/>
                    <a:lstStyle/>
                    <a:p>
                      <a:pPr indent="0" lvl="0" marL="0" marR="0" rtl="0" algn="ctr">
                        <a:spcBef>
                          <a:spcPts val="0"/>
                        </a:spcBef>
                        <a:spcAft>
                          <a:spcPts val="0"/>
                        </a:spcAft>
                        <a:buNone/>
                      </a:pPr>
                      <a:r>
                        <a:rPr lang="en-US" sz="1800" u="none" cap="none" strike="noStrike"/>
                        <a:t>Name</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4619"/>
                    </a:solidFill>
                  </a:tcPr>
                </a:tc>
                <a:tc>
                  <a:txBody>
                    <a:bodyPr/>
                    <a:lstStyle/>
                    <a:p>
                      <a:pPr indent="0" lvl="0" marL="0" marR="0" rtl="0" algn="ctr">
                        <a:spcBef>
                          <a:spcPts val="0"/>
                        </a:spcBef>
                        <a:spcAft>
                          <a:spcPts val="0"/>
                        </a:spcAft>
                        <a:buNone/>
                      </a:pPr>
                      <a:r>
                        <a:rPr lang="en-US" sz="1800" u="none" cap="none" strike="noStrike"/>
                        <a:t>Examples</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B4619"/>
                    </a:solidFill>
                  </a:tcPr>
                </a:tc>
              </a:tr>
              <a:tr h="38490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Constant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Odd or Even number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66435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O(log n)</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Logarithmic</a:t>
                      </a:r>
                      <a:endParaRPr sz="1800" u="none" cap="none" strike="noStrike"/>
                    </a:p>
                  </a:txBody>
                  <a:tcPr marT="114300" marB="114300" marR="171450" marL="17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Finding element on sorted array with binary search</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49765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O(n)</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Linear</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Find max element in unsorted array</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8490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O(n log n)</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Linearithmic</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Sorting elements in array with merge sort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8490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O(n</a:t>
                      </a:r>
                      <a:r>
                        <a:rPr b="0" baseline="30000" i="1" lang="en-US" sz="1800" u="none" cap="none" strike="noStrike">
                          <a:solidFill>
                            <a:schemeClr val="dk1"/>
                          </a:solidFill>
                          <a:latin typeface="Calibri"/>
                          <a:ea typeface="Calibri"/>
                          <a:cs typeface="Calibri"/>
                          <a:sym typeface="Calibri"/>
                        </a:rPr>
                        <a:t>2</a:t>
                      </a:r>
                      <a:r>
                        <a:rPr b="0" i="1"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Quadratic</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Sorting array with bubble sort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8490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O(n</a:t>
                      </a:r>
                      <a:r>
                        <a:rPr b="0" baseline="30000" i="1" lang="en-US" sz="1800" u="none" cap="none" strike="noStrike">
                          <a:solidFill>
                            <a:schemeClr val="dk1"/>
                          </a:solidFill>
                          <a:latin typeface="Calibri"/>
                          <a:ea typeface="Calibri"/>
                          <a:cs typeface="Calibri"/>
                          <a:sym typeface="Calibri"/>
                        </a:rPr>
                        <a:t>3</a:t>
                      </a:r>
                      <a:r>
                        <a:rPr b="0" i="1"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Cubic</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3 variables equation solver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8490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O(2</a:t>
                      </a:r>
                      <a:r>
                        <a:rPr b="0" baseline="30000" i="1" lang="en-US" sz="1800" u="none" cap="none" strike="noStrike">
                          <a:solidFill>
                            <a:schemeClr val="dk1"/>
                          </a:solidFill>
                          <a:latin typeface="Calibri"/>
                          <a:ea typeface="Calibri"/>
                          <a:cs typeface="Calibri"/>
                          <a:sym typeface="Calibri"/>
                        </a:rPr>
                        <a:t>n</a:t>
                      </a:r>
                      <a:r>
                        <a:rPr b="0" i="1" lang="en-US"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Exponential</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Find all subsets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384900">
                <a:tc>
                  <a:txBody>
                    <a:bodyPr/>
                    <a:lstStyle/>
                    <a:p>
                      <a:pPr indent="0" lvl="0" marL="0" marR="0" rtl="0" algn="ctr">
                        <a:spcBef>
                          <a:spcPts val="0"/>
                        </a:spcBef>
                        <a:spcAft>
                          <a:spcPts val="0"/>
                        </a:spcAft>
                        <a:buNone/>
                      </a:pPr>
                      <a:r>
                        <a:rPr b="0" i="1" lang="en-US" sz="1800" u="none" cap="none" strike="noStrike">
                          <a:solidFill>
                            <a:schemeClr val="dk1"/>
                          </a:solidFill>
                          <a:latin typeface="Calibri"/>
                          <a:ea typeface="Calibri"/>
                          <a:cs typeface="Calibri"/>
                          <a:sym typeface="Calibri"/>
                        </a:rPr>
                        <a:t>O(n!)</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i="0" lang="en-US" sz="1800" u="none" cap="none" strike="noStrike">
                          <a:solidFill>
                            <a:schemeClr val="dk1"/>
                          </a:solidFill>
                          <a:latin typeface="Calibri"/>
                          <a:ea typeface="Calibri"/>
                          <a:cs typeface="Calibri"/>
                          <a:sym typeface="Calibri"/>
                        </a:rPr>
                        <a:t>Factorial</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800" u="none" cap="none" strike="noStrike"/>
                        <a:t>Find all permutations of a given set/string</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6"/>
          <p:cNvPicPr preferRelativeResize="0"/>
          <p:nvPr/>
        </p:nvPicPr>
        <p:blipFill rotWithShape="1">
          <a:blip r:embed="rId3">
            <a:alphaModFix/>
          </a:blip>
          <a:srcRect b="12203" l="10010" r="10638" t="5534"/>
          <a:stretch/>
        </p:blipFill>
        <p:spPr>
          <a:xfrm>
            <a:off x="304800" y="381000"/>
            <a:ext cx="11353800" cy="601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7"/>
          <p:cNvPicPr preferRelativeResize="0"/>
          <p:nvPr/>
        </p:nvPicPr>
        <p:blipFill rotWithShape="1">
          <a:blip r:embed="rId3">
            <a:alphaModFix/>
          </a:blip>
          <a:srcRect b="12204" l="9998" r="10001" t="6645"/>
          <a:stretch/>
        </p:blipFill>
        <p:spPr>
          <a:xfrm>
            <a:off x="228600" y="457200"/>
            <a:ext cx="11582400" cy="6096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8"/>
          <p:cNvPicPr preferRelativeResize="0"/>
          <p:nvPr/>
        </p:nvPicPr>
        <p:blipFill rotWithShape="1">
          <a:blip r:embed="rId3">
            <a:alphaModFix/>
          </a:blip>
          <a:srcRect b="14427" l="10000" r="10624" t="6644"/>
          <a:stretch/>
        </p:blipFill>
        <p:spPr>
          <a:xfrm>
            <a:off x="457200" y="457200"/>
            <a:ext cx="11125200" cy="579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9"/>
          <p:cNvPicPr preferRelativeResize="0"/>
          <p:nvPr/>
        </p:nvPicPr>
        <p:blipFill rotWithShape="1">
          <a:blip r:embed="rId3">
            <a:alphaModFix/>
          </a:blip>
          <a:srcRect b="12203" l="10001" r="9999" t="7758"/>
          <a:stretch/>
        </p:blipFill>
        <p:spPr>
          <a:xfrm>
            <a:off x="609600" y="457200"/>
            <a:ext cx="11049000" cy="6096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FACE-45</dc:creator>
</cp:coreProperties>
</file>