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266" r:id="rId3"/>
    <p:sldId id="268" r:id="rId4"/>
    <p:sldId id="382" r:id="rId5"/>
    <p:sldId id="383" r:id="rId6"/>
    <p:sldId id="384" r:id="rId7"/>
    <p:sldId id="385" r:id="rId8"/>
    <p:sldId id="386" r:id="rId9"/>
    <p:sldId id="387" r:id="rId10"/>
    <p:sldId id="388"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2027" autoAdjust="0"/>
  </p:normalViewPr>
  <p:slideViewPr>
    <p:cSldViewPr snapToGrid="0">
      <p:cViewPr varScale="1">
        <p:scale>
          <a:sx n="48" d="100"/>
          <a:sy n="48" d="100"/>
        </p:scale>
        <p:origin x="15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6280A-B2FF-4A6B-94F5-342091B3DBEF}"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90FA-BAAC-4D2A-A408-26E1AC0E190B}" type="slidenum">
              <a:rPr lang="en-IN" smtClean="0"/>
              <a:t>‹#›</a:t>
            </a:fld>
            <a:endParaRPr lang="en-IN"/>
          </a:p>
        </p:txBody>
      </p:sp>
    </p:spTree>
    <p:extLst>
      <p:ext uri="{BB962C8B-B14F-4D97-AF65-F5344CB8AC3E}">
        <p14:creationId xmlns:p14="http://schemas.microsoft.com/office/powerpoint/2010/main" val="54047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1200" dirty="0">
                <a:latin typeface="Nunito Sans" panose="00000500000000000000" pitchFamily="2" charset="0"/>
              </a:rPr>
              <a:t>b) O(n) </a:t>
            </a:r>
          </a:p>
          <a:p>
            <a:pPr marL="0" indent="0">
              <a:lnSpc>
                <a:spcPct val="150000"/>
              </a:lnSpc>
              <a:buNone/>
            </a:pPr>
            <a:r>
              <a:rPr lang="en-US" b="0" i="0" dirty="0">
                <a:solidFill>
                  <a:srgbClr val="D1D5DB"/>
                </a:solidFill>
                <a:effectLst/>
                <a:latin typeface="Söhne"/>
              </a:rPr>
              <a:t>Space complexity: O(n) - the space used by this data structure grows with the number of elements stored. Each call to </a:t>
            </a:r>
            <a:r>
              <a:rPr lang="en-US" dirty="0"/>
              <a:t>insert</a:t>
            </a:r>
            <a:r>
              <a:rPr lang="en-US" b="0" i="0" dirty="0">
                <a:solidFill>
                  <a:srgbClr val="D1D5DB"/>
                </a:solidFill>
                <a:effectLst/>
                <a:latin typeface="Söhne"/>
              </a:rPr>
              <a:t> creates a new </a:t>
            </a:r>
            <a:r>
              <a:rPr lang="en-US" dirty="0"/>
              <a:t>Node</a:t>
            </a:r>
            <a:r>
              <a:rPr lang="en-US" b="0" i="0" dirty="0">
                <a:solidFill>
                  <a:srgbClr val="D1D5DB"/>
                </a:solidFill>
                <a:effectLst/>
                <a:latin typeface="Söhne"/>
              </a:rPr>
              <a:t> object and adds it to the linked list, which increases the space used by a constant amount. As the linked list can grow up to n elements, the overall space complexity is O(n).</a:t>
            </a: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29941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91240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39da329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39da329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2d3544cf6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2d3544cf6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90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latin typeface="Nunito Sans" panose="00000500000000000000" pitchFamily="2" charset="0"/>
              </a:rPr>
              <a:t>Space complexity refers to the amount of memory space required by an algorithm to execute and solve a problem. It is usually expressed in terms of the number of memory storage locations required to hold the program code, input data, output data, and any auxiliary data structures created during the execution of the algorithm. </a:t>
            </a:r>
          </a:p>
          <a:p>
            <a:endParaRPr lang="en-US" dirty="0">
              <a:latin typeface="Nunito Sans" panose="00000500000000000000" pitchFamily="2" charset="0"/>
            </a:endParaRPr>
          </a:p>
          <a:p>
            <a:r>
              <a:rPr lang="en-US" dirty="0">
                <a:latin typeface="Nunito Sans" panose="00000500000000000000" pitchFamily="2" charset="0"/>
              </a:rPr>
              <a:t>The space complexity of an algorithm can be affected by several factors, such as the size of the input data, the number and size of auxiliary data structures used, and the way memory is allocated and deallocated during the execution of the algorithm.</a:t>
            </a:r>
          </a:p>
          <a:p>
            <a:endParaRPr lang="en-US" dirty="0">
              <a:latin typeface="Nunito Sans" panose="00000500000000000000" pitchFamily="2" charset="0"/>
            </a:endParaRPr>
          </a:p>
          <a:p>
            <a:r>
              <a:rPr lang="en-US" dirty="0">
                <a:latin typeface="Nunito Sans" panose="00000500000000000000" pitchFamily="2" charset="0"/>
              </a:rPr>
              <a:t>Space complexity is an important aspect to consider when analyzing and comparing different algorithms because it can have a significant impact on the performance and scalability of the algorithm. In some cases, an algorithm with lower time complexity may require more memory space, which can make it less efficient and less practical for certain applications.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3471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1" dirty="0">
                <a:latin typeface="Nunito Sans" panose="00000500000000000000" pitchFamily="2" charset="0"/>
              </a:rPr>
              <a:t>B)</a:t>
            </a:r>
            <a:r>
              <a:rPr lang="en-US" sz="1200" dirty="0">
                <a:latin typeface="Nunito Sans" panose="00000500000000000000" pitchFamily="2" charset="0"/>
              </a:rPr>
              <a:t> O(n) </a:t>
            </a:r>
          </a:p>
          <a:p>
            <a:pPr>
              <a:lnSpc>
                <a:spcPct val="150000"/>
              </a:lnSpc>
            </a:pPr>
            <a:endParaRPr lang="en-US" sz="1200" dirty="0">
              <a:latin typeface="Nunito Sans" panose="00000500000000000000" pitchFamily="2" charset="0"/>
            </a:endParaRPr>
          </a:p>
          <a:p>
            <a:pPr>
              <a:lnSpc>
                <a:spcPct val="150000"/>
              </a:lnSpc>
            </a:pPr>
            <a:r>
              <a:rPr lang="en-US" sz="1200" dirty="0">
                <a:latin typeface="Nunito Sans" panose="00000500000000000000" pitchFamily="2" charset="0"/>
              </a:rPr>
              <a:t>The space complexity of the given code snippet is O(n), where n is the input to the function. </a:t>
            </a:r>
          </a:p>
          <a:p>
            <a:pPr>
              <a:lnSpc>
                <a:spcPct val="150000"/>
              </a:lnSpc>
            </a:pPr>
            <a:endParaRPr lang="en-US" sz="1200" dirty="0">
              <a:latin typeface="Nunito Sans" panose="00000500000000000000" pitchFamily="2" charset="0"/>
            </a:endParaRPr>
          </a:p>
          <a:p>
            <a:pPr>
              <a:lnSpc>
                <a:spcPct val="150000"/>
              </a:lnSpc>
            </a:pPr>
            <a:r>
              <a:rPr lang="en-US" sz="1200" dirty="0">
                <a:latin typeface="Nunito Sans" panose="00000500000000000000" pitchFamily="2" charset="0"/>
              </a:rPr>
              <a:t>This is because each function call requires space to store its local variables and function call information, which is added to the stack memory. In this case, the function is called recursively n times, so the maximum space used in the stack is proportional to n.</a:t>
            </a:r>
          </a:p>
          <a:p>
            <a:pPr>
              <a:lnSpc>
                <a:spcPct val="150000"/>
              </a:lnSpc>
            </a:pPr>
            <a:endParaRPr lang="en-US" sz="1200" dirty="0">
              <a:latin typeface="Nunito Sans" panose="00000500000000000000" pitchFamily="2" charset="0"/>
            </a:endParaRPr>
          </a:p>
          <a:p>
            <a:pPr>
              <a:lnSpc>
                <a:spcPct val="150000"/>
              </a:lnSpc>
            </a:pPr>
            <a:r>
              <a:rPr lang="en-US" sz="1200" dirty="0">
                <a:latin typeface="Nunito Sans" panose="00000500000000000000" pitchFamily="2" charset="0"/>
              </a:rPr>
              <a:t>Therefore, the space complexity is directly proportional to the size of the input, making it a linear space complexity.</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9212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50000"/>
              </a:lnSpc>
              <a:buAutoNum type="alphaUcParenR"/>
            </a:pPr>
            <a:r>
              <a:rPr lang="en-US" sz="1200" dirty="0">
                <a:latin typeface="Nunito Sans" panose="00000500000000000000" pitchFamily="2" charset="0"/>
              </a:rPr>
              <a:t>O(1) </a:t>
            </a:r>
          </a:p>
          <a:p>
            <a:pPr marL="0" indent="0">
              <a:lnSpc>
                <a:spcPct val="150000"/>
              </a:lnSpc>
              <a:buNone/>
            </a:pPr>
            <a:endParaRPr lang="en-US" sz="1200" dirty="0">
              <a:latin typeface="Nunito Sans" panose="00000500000000000000" pitchFamily="2" charset="0"/>
            </a:endParaRPr>
          </a:p>
          <a:p>
            <a:pPr marL="0" indent="0">
              <a:lnSpc>
                <a:spcPct val="150000"/>
              </a:lnSpc>
              <a:buNone/>
            </a:pPr>
            <a:r>
              <a:rPr lang="en-US" sz="1200" dirty="0">
                <a:latin typeface="Nunito Sans" panose="00000500000000000000" pitchFamily="2" charset="0"/>
              </a:rPr>
              <a:t>The space complexity of the given code snippet is O(1) because it only uses a fixed amount of memory space to store the variable "sum" and the loop variable "</a:t>
            </a:r>
            <a:r>
              <a:rPr lang="en-US" sz="1200" dirty="0" err="1">
                <a:latin typeface="Nunito Sans" panose="00000500000000000000" pitchFamily="2" charset="0"/>
              </a:rPr>
              <a:t>i</a:t>
            </a:r>
            <a:r>
              <a:rPr lang="en-US" sz="1200" dirty="0">
                <a:latin typeface="Nunito Sans" panose="00000500000000000000" pitchFamily="2" charset="0"/>
              </a:rPr>
              <a:t>". The function "</a:t>
            </a:r>
            <a:r>
              <a:rPr lang="en-US" sz="1200" dirty="0" err="1">
                <a:latin typeface="Nunito Sans" panose="00000500000000000000" pitchFamily="2" charset="0"/>
              </a:rPr>
              <a:t>pairSum</a:t>
            </a:r>
            <a:r>
              <a:rPr lang="en-US" sz="1200" dirty="0">
                <a:latin typeface="Nunito Sans" panose="00000500000000000000" pitchFamily="2" charset="0"/>
              </a:rPr>
              <a:t>" also uses a constant amount of memory to store its two parameters and its local variable. Therefore, the space complexity does not depend on the input size n.</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17196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1200" dirty="0">
                <a:latin typeface="Nunito Sans" panose="00000500000000000000" pitchFamily="2" charset="0"/>
              </a:rPr>
              <a:t>b) O(n) </a:t>
            </a:r>
          </a:p>
          <a:p>
            <a:pPr marL="0" indent="0">
              <a:lnSpc>
                <a:spcPct val="150000"/>
              </a:lnSpc>
              <a:buNone/>
            </a:pPr>
            <a:endParaRPr lang="en-US" sz="1200" dirty="0">
              <a:latin typeface="Nunito Sans" panose="00000500000000000000" pitchFamily="2" charset="0"/>
            </a:endParaRPr>
          </a:p>
          <a:p>
            <a:pPr algn="l"/>
            <a:r>
              <a:rPr lang="en-US" b="0" i="0" dirty="0">
                <a:solidFill>
                  <a:srgbClr val="D1D5DB"/>
                </a:solidFill>
                <a:effectLst/>
                <a:latin typeface="Söhne"/>
              </a:rPr>
              <a:t>This function foo takes an integer n as input and creates a dynamic array of size n using the new keyword. It then fills the array with integers from 0 to n-1, and returns the value at index n-1.</a:t>
            </a:r>
          </a:p>
          <a:p>
            <a:pPr algn="l"/>
            <a:r>
              <a:rPr lang="en-US" b="0" i="0" dirty="0">
                <a:solidFill>
                  <a:srgbClr val="D1D5DB"/>
                </a:solidFill>
                <a:effectLst/>
                <a:latin typeface="Söhne"/>
              </a:rPr>
              <a:t>To calculate the space complexity of this function, we need to look at the amount of memory used in relation to the input size n. In this case, the function allocates an array of size n, which requires n * </a:t>
            </a:r>
            <a:r>
              <a:rPr lang="en-US" b="0" i="0" dirty="0" err="1">
                <a:solidFill>
                  <a:srgbClr val="D1D5DB"/>
                </a:solidFill>
                <a:effectLst/>
                <a:latin typeface="Söhne"/>
              </a:rPr>
              <a:t>sizeof</a:t>
            </a:r>
            <a:r>
              <a:rPr lang="en-US" b="0" i="0" dirty="0">
                <a:solidFill>
                  <a:srgbClr val="D1D5DB"/>
                </a:solidFill>
                <a:effectLst/>
                <a:latin typeface="Söhne"/>
              </a:rPr>
              <a:t>(int) bytes of memory. This is a linear relationship between the input size and the amount of memory used, so we can express the space complexity of this function as O(n).</a:t>
            </a:r>
          </a:p>
          <a:p>
            <a:pPr algn="l"/>
            <a:r>
              <a:rPr lang="en-US" b="0" i="0" dirty="0">
                <a:solidFill>
                  <a:srgbClr val="D1D5DB"/>
                </a:solidFill>
                <a:effectLst/>
                <a:latin typeface="Söhne"/>
              </a:rPr>
              <a:t>Note that we also need to take into account any additional memory used by the function beyond the size of the input. In this case, the function uses a constant amount of extra memory to store the integer variable </a:t>
            </a:r>
            <a:r>
              <a:rPr lang="en-US" b="0" i="0" dirty="0" err="1">
                <a:solidFill>
                  <a:srgbClr val="D1D5DB"/>
                </a:solidFill>
                <a:effectLst/>
                <a:latin typeface="Söhne"/>
              </a:rPr>
              <a:t>i</a:t>
            </a:r>
            <a:r>
              <a:rPr lang="en-US" b="0" i="0" dirty="0">
                <a:solidFill>
                  <a:srgbClr val="D1D5DB"/>
                </a:solidFill>
                <a:effectLst/>
                <a:latin typeface="Söhne"/>
              </a:rPr>
              <a:t>, so we can ignore this when calculating the space complexity.</a:t>
            </a:r>
          </a:p>
          <a:p>
            <a:pPr marL="0" indent="0">
              <a:lnSpc>
                <a:spcPct val="150000"/>
              </a:lnSpc>
              <a:buNone/>
            </a:pP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14500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1200" dirty="0">
                <a:latin typeface="Nunito Sans" panose="00000500000000000000" pitchFamily="2" charset="0"/>
              </a:rPr>
              <a:t>b) O(1)</a:t>
            </a:r>
          </a:p>
          <a:p>
            <a:pPr marL="0" indent="0">
              <a:lnSpc>
                <a:spcPct val="150000"/>
              </a:lnSpc>
              <a:buNone/>
            </a:pPr>
            <a:r>
              <a:rPr lang="en-US" sz="1200" dirty="0">
                <a:latin typeface="Nunito Sans" panose="00000500000000000000" pitchFamily="2" charset="0"/>
              </a:rPr>
              <a:t> </a:t>
            </a:r>
            <a:r>
              <a:rPr lang="en-US" b="0" i="0" dirty="0">
                <a:solidFill>
                  <a:srgbClr val="D1D5DB"/>
                </a:solidFill>
                <a:effectLst/>
                <a:latin typeface="Söhne"/>
              </a:rPr>
              <a:t>Space complexity: O(1) - the space used by this code snippet does not depend on the input size n. The only variable declared is </a:t>
            </a:r>
            <a:r>
              <a:rPr lang="en-US" dirty="0"/>
              <a:t>sum</a:t>
            </a:r>
            <a:r>
              <a:rPr lang="en-US" b="0" i="0" dirty="0">
                <a:solidFill>
                  <a:srgbClr val="D1D5DB"/>
                </a:solidFill>
                <a:effectLst/>
                <a:latin typeface="Söhne"/>
              </a:rPr>
              <a:t>, which uses a constant amount of space regardless of the value of n.</a:t>
            </a: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50500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1200" dirty="0">
                <a:latin typeface="Nunito Sans" panose="00000500000000000000" pitchFamily="2" charset="0"/>
              </a:rPr>
              <a:t>b) O(n) </a:t>
            </a:r>
          </a:p>
          <a:p>
            <a:pPr marL="0" indent="0">
              <a:lnSpc>
                <a:spcPct val="150000"/>
              </a:lnSpc>
              <a:buNone/>
            </a:pPr>
            <a:endParaRPr lang="en-US" sz="1200" dirty="0">
              <a:latin typeface="Nunito Sans" panose="00000500000000000000" pitchFamily="2" charset="0"/>
            </a:endParaRPr>
          </a:p>
          <a:p>
            <a:pPr algn="l"/>
            <a:r>
              <a:rPr lang="en-US" b="0" i="0" dirty="0">
                <a:solidFill>
                  <a:srgbClr val="D1D5DB"/>
                </a:solidFill>
                <a:effectLst/>
                <a:latin typeface="Söhne"/>
              </a:rPr>
              <a:t>Space complexity: O(n) - the space used by this function grows linearly with the input size n. Each recursive call to </a:t>
            </a:r>
            <a:r>
              <a:rPr lang="en-US" dirty="0" err="1"/>
              <a:t>fibonacci</a:t>
            </a:r>
            <a:r>
              <a:rPr lang="en-US" b="0" i="0" dirty="0">
                <a:solidFill>
                  <a:srgbClr val="D1D5DB"/>
                </a:solidFill>
                <a:effectLst/>
                <a:latin typeface="Söhne"/>
              </a:rPr>
              <a:t> creates a new stack frame, which adds to the space used. As the depth of the recursion tree is proportional to n, the overall space complexity is O(n).</a:t>
            </a: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96344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AF9E-B72D-1CC4-44F7-ADA26B9F7F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B19586-DB9D-DDD6-3330-F3DB33C46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F0A9A0-71B4-48DE-6927-362293F5C5FD}"/>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04D9DEED-0329-ED76-407B-780D8BC2E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C93AC-268B-4CB0-56E9-5FF421165661}"/>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218202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D18-68FB-8F75-7B1C-467B8250D0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BAC58F-37FB-FAC2-C0B3-D0518AB87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2E1BF-5BAE-64B9-A40E-53BFC6DEB72B}"/>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0DB0CE5B-7A0E-88F5-00FA-2F092775C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121AD-E486-CE4B-320B-859F9A96C815}"/>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18940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973F7-DEA4-3846-F9C0-D2BAA9DCAE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259E54-C61B-3AFE-E127-68E7BDBE6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98A7D-5B83-4C7B-6311-701B572F66AF}"/>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D01503E1-8A0C-59DF-AB44-BFFFB72B6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E395F-9CAC-F0CE-8EAB-99C18A19EB1D}"/>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320161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E944-BF72-3083-F7B4-CB552B1DD1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514AA-0B4F-F034-45CB-D78A6B235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52F20-3BF2-B4CD-876A-671D8A42A613}"/>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226C0BCD-BD69-AFC1-5DFC-C2D3F5DA3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665AA-E1C3-36F8-6D5E-2DF5F2B3AD6B}"/>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303868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78C5-89DD-4825-1B1B-7C101ED9D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354FD4-C649-1501-EC23-D5DC2627C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EBCD1-0F33-58A6-22E3-12D9B9DDE27C}"/>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2D89C776-86C9-D140-08F6-E63EA1676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271D2-C7FE-F5F1-BA66-77B354BFE0FA}"/>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321541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43E7-5351-BC9C-23FF-B410FBB44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1B1E8-1254-5402-6B31-F84F648F5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1DB4C-0957-6C7C-185E-9CAA8988C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9A2478-0FA9-8089-F829-BD350CED9CBB}"/>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6" name="Footer Placeholder 5">
            <a:extLst>
              <a:ext uri="{FF2B5EF4-FFF2-40B4-BE49-F238E27FC236}">
                <a16:creationId xmlns:a16="http://schemas.microsoft.com/office/drawing/2014/main" id="{36351244-B3F5-E215-3542-6D183A20E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36400-BD47-BDDB-3363-2C1D7AF67A12}"/>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65207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2F8D-54FE-7B90-B401-5654506A3F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DD1EB1-48F7-1F6C-E170-6FE9DC536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CCCCF-5DA2-3DCD-85DA-EE7CA145C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A07145-287F-41AB-AFD1-485488CC9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0632E-6894-0CC6-C09D-114E026DA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4984DD-699D-F4B4-F864-17370B706BDF}"/>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8" name="Footer Placeholder 7">
            <a:extLst>
              <a:ext uri="{FF2B5EF4-FFF2-40B4-BE49-F238E27FC236}">
                <a16:creationId xmlns:a16="http://schemas.microsoft.com/office/drawing/2014/main" id="{5DDE032D-D955-1B1D-C719-4141E33CEB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7C41F5-C945-CC89-7F78-E82DBDD0F4F7}"/>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76059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C209-25A2-2960-42DC-8BB1BAC218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EC597-600C-EF9A-13C1-4B26696F8A94}"/>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4" name="Footer Placeholder 3">
            <a:extLst>
              <a:ext uri="{FF2B5EF4-FFF2-40B4-BE49-F238E27FC236}">
                <a16:creationId xmlns:a16="http://schemas.microsoft.com/office/drawing/2014/main" id="{EB1C5F77-B40C-2540-4DD0-B1486EAD5C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DA59BF-6F54-5F81-F2A1-ED3D78DE0181}"/>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20311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62801-6BFF-1138-4C6F-584E6E06FE25}"/>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3" name="Footer Placeholder 2">
            <a:extLst>
              <a:ext uri="{FF2B5EF4-FFF2-40B4-BE49-F238E27FC236}">
                <a16:creationId xmlns:a16="http://schemas.microsoft.com/office/drawing/2014/main" id="{FFDA82B7-4A8E-3C30-4643-ECDD8AAE0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17C74C-2EC5-567E-4D35-FB3CB5BEE335}"/>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24233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21A8-06EB-0E0D-DC32-F81635B31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3F4CDA-6D5A-7693-D6E0-BDE4B6715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8C3C38-5F74-01CB-4F9B-B6A3FD18C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8DE48-1DD6-8501-B679-E6FE083119E0}"/>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6" name="Footer Placeholder 5">
            <a:extLst>
              <a:ext uri="{FF2B5EF4-FFF2-40B4-BE49-F238E27FC236}">
                <a16:creationId xmlns:a16="http://schemas.microsoft.com/office/drawing/2014/main" id="{1269B3EC-08B1-B524-64DA-C72F4F754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B3DA2D-2D53-09DB-1BCB-0955699B48FE}"/>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100816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4FDD-A0BF-DC50-52D4-12345B7B5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858BA-AC70-2D71-3E2F-1AABA682F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CE314E-71EF-E436-B419-8D56017CB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518B4-D221-DB5A-D090-66C0CDB67D4D}"/>
              </a:ext>
            </a:extLst>
          </p:cNvPr>
          <p:cNvSpPr>
            <a:spLocks noGrp="1"/>
          </p:cNvSpPr>
          <p:nvPr>
            <p:ph type="dt" sz="half" idx="10"/>
          </p:nvPr>
        </p:nvSpPr>
        <p:spPr/>
        <p:txBody>
          <a:bodyPr/>
          <a:lstStyle/>
          <a:p>
            <a:fld id="{9A7FFF4B-CF71-4821-8553-7D5D41354B0B}" type="datetimeFigureOut">
              <a:rPr lang="en-IN" smtClean="0"/>
              <a:t>01-05-2023</a:t>
            </a:fld>
            <a:endParaRPr lang="en-IN"/>
          </a:p>
        </p:txBody>
      </p:sp>
      <p:sp>
        <p:nvSpPr>
          <p:cNvPr id="6" name="Footer Placeholder 5">
            <a:extLst>
              <a:ext uri="{FF2B5EF4-FFF2-40B4-BE49-F238E27FC236}">
                <a16:creationId xmlns:a16="http://schemas.microsoft.com/office/drawing/2014/main" id="{F7DBCB9E-B5C4-A46F-B1E3-1C84A08B43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3AF6C-1BD8-5494-81BD-9E8001005013}"/>
              </a:ext>
            </a:extLst>
          </p:cNvPr>
          <p:cNvSpPr>
            <a:spLocks noGrp="1"/>
          </p:cNvSpPr>
          <p:nvPr>
            <p:ph type="sldNum" sz="quarter" idx="12"/>
          </p:nvPr>
        </p:nvSpPr>
        <p:spPr/>
        <p:txBody>
          <a:bodyPr/>
          <a:lstStyle/>
          <a:p>
            <a:fld id="{63993A7A-2665-4419-BD83-B72A1A5E747A}" type="slidenum">
              <a:rPr lang="en-IN" smtClean="0"/>
              <a:t>‹#›</a:t>
            </a:fld>
            <a:endParaRPr lang="en-IN"/>
          </a:p>
        </p:txBody>
      </p:sp>
    </p:spTree>
    <p:extLst>
      <p:ext uri="{BB962C8B-B14F-4D97-AF65-F5344CB8AC3E}">
        <p14:creationId xmlns:p14="http://schemas.microsoft.com/office/powerpoint/2010/main" val="346843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5DE6B-8777-B732-0A73-19BDA6F22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24F7C4-AAFF-0C0E-4978-BB6D7A031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784BF-E3C3-4275-311F-995A5EBDA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FFF4B-CF71-4821-8553-7D5D41354B0B}" type="datetimeFigureOut">
              <a:rPr lang="en-IN" smtClean="0"/>
              <a:t>01-05-2023</a:t>
            </a:fld>
            <a:endParaRPr lang="en-IN"/>
          </a:p>
        </p:txBody>
      </p:sp>
      <p:sp>
        <p:nvSpPr>
          <p:cNvPr id="5" name="Footer Placeholder 4">
            <a:extLst>
              <a:ext uri="{FF2B5EF4-FFF2-40B4-BE49-F238E27FC236}">
                <a16:creationId xmlns:a16="http://schemas.microsoft.com/office/drawing/2014/main" id="{8C85B23A-EAD7-7231-B800-566608EEE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094473-2D02-ECA5-19F2-255D903E6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93A7A-2665-4419-BD83-B72A1A5E747A}" type="slidenum">
              <a:rPr lang="en-IN" smtClean="0"/>
              <a:t>‹#›</a:t>
            </a:fld>
            <a:endParaRPr lang="en-IN"/>
          </a:p>
        </p:txBody>
      </p:sp>
    </p:spTree>
    <p:extLst>
      <p:ext uri="{BB962C8B-B14F-4D97-AF65-F5344CB8AC3E}">
        <p14:creationId xmlns:p14="http://schemas.microsoft.com/office/powerpoint/2010/main" val="142401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454225" y="1633960"/>
            <a:ext cx="11428039" cy="424631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436224" y="5892138"/>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03880" y="5892138"/>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65748" y="5986301"/>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2" y="5892138"/>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2316" y="5979907"/>
            <a:ext cx="704808" cy="683664"/>
          </a:xfrm>
          <a:prstGeom prst="rect">
            <a:avLst/>
          </a:prstGeom>
        </p:spPr>
      </p:pic>
      <p:sp>
        <p:nvSpPr>
          <p:cNvPr id="3" name="Rectangle 1">
            <a:extLst>
              <a:ext uri="{FF2B5EF4-FFF2-40B4-BE49-F238E27FC236}">
                <a16:creationId xmlns:a16="http://schemas.microsoft.com/office/drawing/2014/main" id="{8CD396A1-33CA-4FD1-91C5-75E84ABD7BA3}"/>
              </a:ext>
            </a:extLst>
          </p:cNvPr>
          <p:cNvSpPr>
            <a:spLocks noChangeArrowheads="1"/>
          </p:cNvSpPr>
          <p:nvPr/>
        </p:nvSpPr>
        <p:spPr bwMode="auto">
          <a:xfrm>
            <a:off x="924415" y="1645822"/>
            <a:ext cx="8511809" cy="40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struct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int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Node* next;</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Node* head = nullptr;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void insert(int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Node* newNode = new 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newNode-&gt;data =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newNode-&gt;next = head;</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head = newNode;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5923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p:nvPr/>
        </p:nvSpPr>
        <p:spPr>
          <a:xfrm>
            <a:off x="6096000" y="0"/>
            <a:ext cx="6096000" cy="6858000"/>
          </a:xfrm>
          <a:prstGeom prst="rect">
            <a:avLst/>
          </a:prstGeom>
          <a:solidFill>
            <a:srgbClr val="F05136"/>
          </a:solidFill>
          <a:ln>
            <a:noFill/>
          </a:ln>
        </p:spPr>
        <p:txBody>
          <a:bodyPr spcFirstLastPara="1" wrap="square" lIns="121900" tIns="121900" rIns="121900" bIns="121900" anchor="ctr" anchorCtr="0">
            <a:noAutofit/>
          </a:bodyPr>
          <a:lstStyle/>
          <a:p>
            <a:endParaRPr sz="2400"/>
          </a:p>
        </p:txBody>
      </p:sp>
      <p:sp>
        <p:nvSpPr>
          <p:cNvPr id="228" name="Google Shape;228;p23"/>
          <p:cNvSpPr txBox="1">
            <a:spLocks noGrp="1"/>
          </p:cNvSpPr>
          <p:nvPr>
            <p:ph type="title" idx="4294967295"/>
          </p:nvPr>
        </p:nvSpPr>
        <p:spPr>
          <a:xfrm>
            <a:off x="354000" y="2144400"/>
            <a:ext cx="5472000" cy="2086000"/>
          </a:xfrm>
          <a:prstGeom prst="rect">
            <a:avLst/>
          </a:prstGeom>
        </p:spPr>
        <p:txBody>
          <a:bodyPr spcFirstLastPara="1" vert="horz" wrap="square" lIns="121900" tIns="121900" rIns="121900" bIns="121900" rtlCol="0" anchor="ctr" anchorCtr="0">
            <a:noAutofit/>
          </a:bodyPr>
          <a:lstStyle/>
          <a:p>
            <a:pPr>
              <a:spcBef>
                <a:spcPts val="0"/>
              </a:spcBef>
            </a:pPr>
            <a:r>
              <a:rPr lang="en" sz="5600" dirty="0">
                <a:solidFill>
                  <a:srgbClr val="000000"/>
                </a:solidFill>
                <a:latin typeface="Nunito Sans SemiBold"/>
                <a:ea typeface="Nunito Sans SemiBold"/>
                <a:cs typeface="Nunito Sans SemiBold"/>
                <a:sym typeface="Nunito Sans SemiBold"/>
              </a:rPr>
              <a:t>Space</a:t>
            </a:r>
            <a:br>
              <a:rPr lang="en" sz="5600" dirty="0">
                <a:solidFill>
                  <a:srgbClr val="000000"/>
                </a:solidFill>
                <a:latin typeface="Nunito Sans SemiBold"/>
                <a:ea typeface="Nunito Sans SemiBold"/>
                <a:cs typeface="Nunito Sans SemiBold"/>
                <a:sym typeface="Nunito Sans SemiBold"/>
              </a:rPr>
            </a:br>
            <a:r>
              <a:rPr lang="en" sz="5600" dirty="0">
                <a:solidFill>
                  <a:srgbClr val="000000"/>
                </a:solidFill>
                <a:latin typeface="Nunito Sans SemiBold"/>
                <a:ea typeface="Nunito Sans SemiBold"/>
                <a:cs typeface="Nunito Sans SemiBold"/>
                <a:sym typeface="Nunito Sans SemiBold"/>
              </a:rPr>
              <a:t>Complexity</a:t>
            </a:r>
            <a:endParaRPr sz="5600" dirty="0">
              <a:solidFill>
                <a:srgbClr val="000000"/>
              </a:solidFill>
              <a:latin typeface="Nunito Sans SemiBold"/>
              <a:ea typeface="Nunito Sans SemiBold"/>
              <a:cs typeface="Nunito Sans SemiBold"/>
              <a:sym typeface="Nunito Sans SemiBold"/>
            </a:endParaRPr>
          </a:p>
        </p:txBody>
      </p:sp>
      <p:cxnSp>
        <p:nvCxnSpPr>
          <p:cNvPr id="229" name="Google Shape;229;p23"/>
          <p:cNvCxnSpPr/>
          <p:nvPr/>
        </p:nvCxnSpPr>
        <p:spPr>
          <a:xfrm>
            <a:off x="6661167" y="6016633"/>
            <a:ext cx="539600" cy="0"/>
          </a:xfrm>
          <a:prstGeom prst="straightConnector1">
            <a:avLst/>
          </a:prstGeom>
          <a:noFill/>
          <a:ln w="19050" cap="flat" cmpd="sng">
            <a:solidFill>
              <a:srgbClr val="FFFFFF"/>
            </a:solidFill>
            <a:prstDash val="solid"/>
            <a:round/>
            <a:headEnd type="none" w="med" len="med"/>
            <a:tailEnd type="none" w="med" len="med"/>
          </a:ln>
        </p:spPr>
      </p:cxnSp>
      <p:sp>
        <p:nvSpPr>
          <p:cNvPr id="230" name="Google Shape;230;p23"/>
          <p:cNvSpPr txBox="1">
            <a:spLocks noGrp="1"/>
          </p:cNvSpPr>
          <p:nvPr>
            <p:ph type="body" idx="4294967295"/>
          </p:nvPr>
        </p:nvSpPr>
        <p:spPr>
          <a:xfrm>
            <a:off x="13523900" y="3238000"/>
            <a:ext cx="1114400" cy="3820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1600">
                <a:solidFill>
                  <a:srgbClr val="FFFFFF"/>
                </a:solidFill>
                <a:latin typeface="Nunito Sans"/>
                <a:ea typeface="Nunito Sans"/>
                <a:cs typeface="Nunito Sans"/>
                <a:sym typeface="Nunito Sans"/>
              </a:rPr>
              <a:t>O (n^2)</a:t>
            </a:r>
            <a:endParaRPr sz="1600">
              <a:solidFill>
                <a:srgbClr val="FFFFFF"/>
              </a:solidFill>
              <a:latin typeface="Nunito Sans"/>
              <a:ea typeface="Nunito Sans"/>
              <a:cs typeface="Nunito Sans"/>
              <a:sym typeface="Nunito Sans"/>
            </a:endParaRPr>
          </a:p>
        </p:txBody>
      </p:sp>
      <p:grpSp>
        <p:nvGrpSpPr>
          <p:cNvPr id="231" name="Google Shape;231;p23"/>
          <p:cNvGrpSpPr/>
          <p:nvPr/>
        </p:nvGrpSpPr>
        <p:grpSpPr>
          <a:xfrm>
            <a:off x="6586001" y="542894"/>
            <a:ext cx="5276900" cy="4689844"/>
            <a:chOff x="4939500" y="1219611"/>
            <a:chExt cx="3957675" cy="2704847"/>
          </a:xfrm>
        </p:grpSpPr>
        <p:cxnSp>
          <p:nvCxnSpPr>
            <p:cNvPr id="232" name="Google Shape;232;p23"/>
            <p:cNvCxnSpPr/>
            <p:nvPr/>
          </p:nvCxnSpPr>
          <p:spPr>
            <a:xfrm>
              <a:off x="4939500" y="1219611"/>
              <a:ext cx="0" cy="2704200"/>
            </a:xfrm>
            <a:prstGeom prst="straightConnector1">
              <a:avLst/>
            </a:prstGeom>
            <a:noFill/>
            <a:ln w="9525" cap="flat" cmpd="sng">
              <a:solidFill>
                <a:schemeClr val="lt1"/>
              </a:solidFill>
              <a:prstDash val="solid"/>
              <a:round/>
              <a:headEnd type="triangle" w="sm" len="sm"/>
              <a:tailEnd type="none" w="sm" len="sm"/>
            </a:ln>
          </p:spPr>
        </p:cxnSp>
        <p:cxnSp>
          <p:nvCxnSpPr>
            <p:cNvPr id="233" name="Google Shape;233;p23"/>
            <p:cNvCxnSpPr/>
            <p:nvPr/>
          </p:nvCxnSpPr>
          <p:spPr>
            <a:xfrm flipH="1">
              <a:off x="4953375" y="3915459"/>
              <a:ext cx="3943800" cy="9000"/>
            </a:xfrm>
            <a:prstGeom prst="straightConnector1">
              <a:avLst/>
            </a:prstGeom>
            <a:noFill/>
            <a:ln w="9525" cap="flat" cmpd="sng">
              <a:solidFill>
                <a:schemeClr val="lt1"/>
              </a:solidFill>
              <a:prstDash val="solid"/>
              <a:round/>
              <a:headEnd type="triangle" w="sm" len="sm"/>
              <a:tailEnd type="none" w="sm" len="sm"/>
            </a:ln>
          </p:spPr>
        </p:cxnSp>
      </p:grpSp>
      <p:sp>
        <p:nvSpPr>
          <p:cNvPr id="234" name="Google Shape;234;p23"/>
          <p:cNvSpPr/>
          <p:nvPr/>
        </p:nvSpPr>
        <p:spPr>
          <a:xfrm>
            <a:off x="10729067" y="2144400"/>
            <a:ext cx="1133600" cy="458400"/>
          </a:xfrm>
          <a:prstGeom prst="wedgeRoundRectCallout">
            <a:avLst>
              <a:gd name="adj1" fmla="val -21432"/>
              <a:gd name="adj2" fmla="val 84969"/>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35" name="Google Shape;235;p23"/>
          <p:cNvSpPr txBox="1">
            <a:spLocks noGrp="1"/>
          </p:cNvSpPr>
          <p:nvPr>
            <p:ph type="body" idx="4294967295"/>
          </p:nvPr>
        </p:nvSpPr>
        <p:spPr>
          <a:xfrm>
            <a:off x="10800267" y="2182600"/>
            <a:ext cx="991200" cy="3820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1733">
                <a:solidFill>
                  <a:schemeClr val="dk1"/>
                </a:solidFill>
                <a:latin typeface="Nunito Sans"/>
                <a:ea typeface="Nunito Sans"/>
                <a:cs typeface="Nunito Sans"/>
                <a:sym typeface="Nunito Sans"/>
              </a:rPr>
              <a:t>cg(n)</a:t>
            </a:r>
            <a:endParaRPr sz="1733">
              <a:solidFill>
                <a:schemeClr val="dk1"/>
              </a:solidFill>
              <a:latin typeface="Nunito Sans"/>
              <a:ea typeface="Nunito Sans"/>
              <a:cs typeface="Nunito Sans"/>
              <a:sym typeface="Nunito Sans"/>
            </a:endParaRPr>
          </a:p>
        </p:txBody>
      </p:sp>
      <p:pic>
        <p:nvPicPr>
          <p:cNvPr id="236" name="Google Shape;236;p23"/>
          <p:cNvPicPr preferRelativeResize="0"/>
          <p:nvPr/>
        </p:nvPicPr>
        <p:blipFill rotWithShape="1">
          <a:blip r:embed="rId3">
            <a:alphaModFix/>
          </a:blip>
          <a:srcRect l="168850" t="-3510" r="-168850" b="3509"/>
          <a:stretch/>
        </p:blipFill>
        <p:spPr>
          <a:xfrm>
            <a:off x="6308383" y="157698"/>
            <a:ext cx="5393599" cy="5856233"/>
          </a:xfrm>
          <a:prstGeom prst="rect">
            <a:avLst/>
          </a:prstGeom>
          <a:noFill/>
          <a:ln>
            <a:noFill/>
          </a:ln>
        </p:spPr>
      </p:pic>
      <p:sp>
        <p:nvSpPr>
          <p:cNvPr id="237" name="Google Shape;237;p23"/>
          <p:cNvSpPr/>
          <p:nvPr/>
        </p:nvSpPr>
        <p:spPr>
          <a:xfrm>
            <a:off x="6586000" y="1377933"/>
            <a:ext cx="5276683" cy="2753200"/>
          </a:xfrm>
          <a:custGeom>
            <a:avLst/>
            <a:gdLst/>
            <a:ahLst/>
            <a:cxnLst/>
            <a:rect l="l" t="t" r="r" b="b"/>
            <a:pathLst>
              <a:path w="134942" h="74599" extrusionOk="0">
                <a:moveTo>
                  <a:pt x="0" y="74599"/>
                </a:moveTo>
                <a:cubicBezTo>
                  <a:pt x="1901" y="70956"/>
                  <a:pt x="7127" y="53217"/>
                  <a:pt x="11403" y="52742"/>
                </a:cubicBezTo>
                <a:cubicBezTo>
                  <a:pt x="15679" y="52267"/>
                  <a:pt x="18293" y="76737"/>
                  <a:pt x="25658" y="71748"/>
                </a:cubicBezTo>
                <a:cubicBezTo>
                  <a:pt x="33023" y="66759"/>
                  <a:pt x="37378" y="34765"/>
                  <a:pt x="55592" y="22807"/>
                </a:cubicBezTo>
                <a:cubicBezTo>
                  <a:pt x="73806" y="10849"/>
                  <a:pt x="121717" y="3801"/>
                  <a:pt x="134942" y="0"/>
                </a:cubicBezTo>
              </a:path>
            </a:pathLst>
          </a:custGeom>
          <a:noFill/>
          <a:ln w="19050" cap="flat" cmpd="sng">
            <a:solidFill>
              <a:srgbClr val="FFFFFF"/>
            </a:solidFill>
            <a:prstDash val="solid"/>
            <a:round/>
            <a:headEnd type="none" w="med" len="med"/>
            <a:tailEnd type="oval" w="med" len="med"/>
          </a:ln>
        </p:spPr>
      </p:sp>
      <p:sp>
        <p:nvSpPr>
          <p:cNvPr id="238" name="Google Shape;238;p23"/>
          <p:cNvSpPr/>
          <p:nvPr/>
        </p:nvSpPr>
        <p:spPr>
          <a:xfrm>
            <a:off x="6586117" y="2704334"/>
            <a:ext cx="5276667" cy="966133"/>
          </a:xfrm>
          <a:custGeom>
            <a:avLst/>
            <a:gdLst/>
            <a:ahLst/>
            <a:cxnLst/>
            <a:rect l="l" t="t" r="r" b="b"/>
            <a:pathLst>
              <a:path w="136843" h="28984" extrusionOk="0">
                <a:moveTo>
                  <a:pt x="0" y="28984"/>
                </a:moveTo>
                <a:cubicBezTo>
                  <a:pt x="4276" y="27875"/>
                  <a:pt x="19640" y="24866"/>
                  <a:pt x="25658" y="22332"/>
                </a:cubicBezTo>
                <a:cubicBezTo>
                  <a:pt x="31677" y="19798"/>
                  <a:pt x="31201" y="14968"/>
                  <a:pt x="36111" y="13780"/>
                </a:cubicBezTo>
                <a:cubicBezTo>
                  <a:pt x="41021" y="12592"/>
                  <a:pt x="47990" y="16235"/>
                  <a:pt x="55117" y="15205"/>
                </a:cubicBezTo>
                <a:cubicBezTo>
                  <a:pt x="62244" y="14176"/>
                  <a:pt x="65254" y="10137"/>
                  <a:pt x="78875" y="7603"/>
                </a:cubicBezTo>
                <a:cubicBezTo>
                  <a:pt x="92496" y="5069"/>
                  <a:pt x="127182" y="1267"/>
                  <a:pt x="136843" y="0"/>
                </a:cubicBezTo>
              </a:path>
            </a:pathLst>
          </a:custGeom>
          <a:noFill/>
          <a:ln w="19050" cap="flat" cmpd="sng">
            <a:solidFill>
              <a:srgbClr val="FFFFFF"/>
            </a:solidFill>
            <a:prstDash val="solid"/>
            <a:round/>
            <a:headEnd type="none" w="med" len="med"/>
            <a:tailEnd type="oval" w="med" len="med"/>
          </a:ln>
        </p:spPr>
      </p:sp>
      <p:cxnSp>
        <p:nvCxnSpPr>
          <p:cNvPr id="239" name="Google Shape;239;p23"/>
          <p:cNvCxnSpPr/>
          <p:nvPr/>
        </p:nvCxnSpPr>
        <p:spPr>
          <a:xfrm flipH="1">
            <a:off x="8029867" y="3183500"/>
            <a:ext cx="16000" cy="2059200"/>
          </a:xfrm>
          <a:prstGeom prst="straightConnector1">
            <a:avLst/>
          </a:prstGeom>
          <a:noFill/>
          <a:ln w="9525" cap="flat" cmpd="sng">
            <a:solidFill>
              <a:srgbClr val="FFFFFF"/>
            </a:solidFill>
            <a:prstDash val="dash"/>
            <a:round/>
            <a:headEnd type="none" w="med" len="med"/>
            <a:tailEnd type="none" w="med" len="med"/>
          </a:ln>
        </p:spPr>
      </p:cxnSp>
      <p:sp>
        <p:nvSpPr>
          <p:cNvPr id="240" name="Google Shape;240;p23"/>
          <p:cNvSpPr/>
          <p:nvPr/>
        </p:nvSpPr>
        <p:spPr>
          <a:xfrm>
            <a:off x="10140367" y="1021133"/>
            <a:ext cx="819600" cy="458400"/>
          </a:xfrm>
          <a:prstGeom prst="wedgeRoundRectCallout">
            <a:avLst>
              <a:gd name="adj1" fmla="val -21432"/>
              <a:gd name="adj2" fmla="val 84969"/>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41" name="Google Shape;241;p23"/>
          <p:cNvSpPr txBox="1">
            <a:spLocks noGrp="1"/>
          </p:cNvSpPr>
          <p:nvPr>
            <p:ph type="body" idx="4294967295"/>
          </p:nvPr>
        </p:nvSpPr>
        <p:spPr>
          <a:xfrm>
            <a:off x="10211567" y="1059333"/>
            <a:ext cx="748400" cy="3820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1733">
                <a:solidFill>
                  <a:schemeClr val="dk1"/>
                </a:solidFill>
                <a:latin typeface="Nunito Sans"/>
                <a:ea typeface="Nunito Sans"/>
                <a:cs typeface="Nunito Sans"/>
                <a:sym typeface="Nunito Sans"/>
              </a:rPr>
              <a:t>f(n)</a:t>
            </a:r>
            <a:endParaRPr sz="1733">
              <a:solidFill>
                <a:schemeClr val="dk1"/>
              </a:solidFill>
              <a:latin typeface="Nunito Sans"/>
              <a:ea typeface="Nunito Sans"/>
              <a:cs typeface="Nunito Sans"/>
              <a:sym typeface="Nunito Sans"/>
            </a:endParaRPr>
          </a:p>
        </p:txBody>
      </p:sp>
      <p:sp>
        <p:nvSpPr>
          <p:cNvPr id="242" name="Google Shape;242;p23"/>
          <p:cNvSpPr txBox="1"/>
          <p:nvPr/>
        </p:nvSpPr>
        <p:spPr>
          <a:xfrm>
            <a:off x="7854967" y="5327533"/>
            <a:ext cx="495600" cy="283200"/>
          </a:xfrm>
          <a:prstGeom prst="rect">
            <a:avLst/>
          </a:prstGeom>
          <a:noFill/>
          <a:ln>
            <a:noFill/>
          </a:ln>
        </p:spPr>
        <p:txBody>
          <a:bodyPr spcFirstLastPara="1" wrap="square" lIns="121900" tIns="121900" rIns="121900" bIns="121900" anchor="b" anchorCtr="0">
            <a:noAutofit/>
          </a:bodyPr>
          <a:lstStyle/>
          <a:p>
            <a:r>
              <a:rPr lang="en" sz="1600">
                <a:solidFill>
                  <a:srgbClr val="FFFFFF"/>
                </a:solidFill>
                <a:latin typeface="Nunito Sans"/>
                <a:ea typeface="Nunito Sans"/>
                <a:cs typeface="Nunito Sans"/>
                <a:sym typeface="Nunito Sans"/>
              </a:rPr>
              <a:t>n</a:t>
            </a:r>
            <a:r>
              <a:rPr lang="en" sz="1600" baseline="-25000">
                <a:solidFill>
                  <a:srgbClr val="FFFFFF"/>
                </a:solidFill>
                <a:latin typeface="Nunito Sans"/>
                <a:ea typeface="Nunito Sans"/>
                <a:cs typeface="Nunito Sans"/>
                <a:sym typeface="Nunito Sans"/>
              </a:rPr>
              <a:t>0</a:t>
            </a:r>
            <a:endParaRPr sz="1600" baseline="-25000">
              <a:solidFill>
                <a:srgbClr val="FFFFFF"/>
              </a:solidFill>
              <a:latin typeface="Nunito Sans"/>
              <a:ea typeface="Nunito Sans"/>
              <a:cs typeface="Nunito Sans"/>
              <a:sym typeface="Nunito Sans"/>
            </a:endParaRPr>
          </a:p>
        </p:txBody>
      </p:sp>
      <p:sp>
        <p:nvSpPr>
          <p:cNvPr id="243" name="Google Shape;243;p23"/>
          <p:cNvSpPr/>
          <p:nvPr/>
        </p:nvSpPr>
        <p:spPr>
          <a:xfrm>
            <a:off x="7918333" y="3010265"/>
            <a:ext cx="324800" cy="283200"/>
          </a:xfrm>
          <a:prstGeom prst="ellipse">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9" name="Picture 18">
            <a:extLst>
              <a:ext uri="{FF2B5EF4-FFF2-40B4-BE49-F238E27FC236}">
                <a16:creationId xmlns:a16="http://schemas.microsoft.com/office/drawing/2014/main" id="{A89D9D9B-5F59-4E31-A217-922024D188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p:nvPr/>
        </p:nvSpPr>
        <p:spPr>
          <a:xfrm>
            <a:off x="6050267" y="0"/>
            <a:ext cx="6141600" cy="6858000"/>
          </a:xfrm>
          <a:prstGeom prst="rect">
            <a:avLst/>
          </a:prstGeom>
          <a:solidFill>
            <a:srgbClr val="F05136"/>
          </a:solidFill>
          <a:ln>
            <a:noFill/>
          </a:ln>
        </p:spPr>
        <p:txBody>
          <a:bodyPr spcFirstLastPara="1" wrap="square" lIns="121900" tIns="121900" rIns="121900" bIns="121900" anchor="ctr" anchorCtr="0">
            <a:noAutofit/>
          </a:bodyPr>
          <a:lstStyle/>
          <a:p>
            <a:endParaRPr sz="2400"/>
          </a:p>
        </p:txBody>
      </p:sp>
      <p:grpSp>
        <p:nvGrpSpPr>
          <p:cNvPr id="259" name="Google Shape;259;p25"/>
          <p:cNvGrpSpPr/>
          <p:nvPr/>
        </p:nvGrpSpPr>
        <p:grpSpPr>
          <a:xfrm>
            <a:off x="6687600" y="542893"/>
            <a:ext cx="5116000" cy="4688723"/>
            <a:chOff x="4939500" y="1219611"/>
            <a:chExt cx="3837000" cy="2704200"/>
          </a:xfrm>
        </p:grpSpPr>
        <p:cxnSp>
          <p:nvCxnSpPr>
            <p:cNvPr id="260" name="Google Shape;260;p25"/>
            <p:cNvCxnSpPr/>
            <p:nvPr/>
          </p:nvCxnSpPr>
          <p:spPr>
            <a:xfrm>
              <a:off x="4939500"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1" name="Google Shape;261;p25"/>
            <p:cNvCxnSpPr/>
            <p:nvPr/>
          </p:nvCxnSpPr>
          <p:spPr>
            <a:xfrm>
              <a:off x="5365833"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2" name="Google Shape;262;p25"/>
            <p:cNvCxnSpPr/>
            <p:nvPr/>
          </p:nvCxnSpPr>
          <p:spPr>
            <a:xfrm>
              <a:off x="5792167"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3" name="Google Shape;263;p25"/>
            <p:cNvCxnSpPr/>
            <p:nvPr/>
          </p:nvCxnSpPr>
          <p:spPr>
            <a:xfrm>
              <a:off x="6218500"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4" name="Google Shape;264;p25"/>
            <p:cNvCxnSpPr/>
            <p:nvPr/>
          </p:nvCxnSpPr>
          <p:spPr>
            <a:xfrm>
              <a:off x="6644834"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5" name="Google Shape;265;p25"/>
            <p:cNvCxnSpPr/>
            <p:nvPr/>
          </p:nvCxnSpPr>
          <p:spPr>
            <a:xfrm>
              <a:off x="7071166"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6" name="Google Shape;266;p25"/>
            <p:cNvCxnSpPr/>
            <p:nvPr/>
          </p:nvCxnSpPr>
          <p:spPr>
            <a:xfrm>
              <a:off x="7497500"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7" name="Google Shape;267;p25"/>
            <p:cNvCxnSpPr/>
            <p:nvPr/>
          </p:nvCxnSpPr>
          <p:spPr>
            <a:xfrm>
              <a:off x="7923834"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8" name="Google Shape;268;p25"/>
            <p:cNvCxnSpPr/>
            <p:nvPr/>
          </p:nvCxnSpPr>
          <p:spPr>
            <a:xfrm>
              <a:off x="8350166" y="1219611"/>
              <a:ext cx="0" cy="2704200"/>
            </a:xfrm>
            <a:prstGeom prst="straightConnector1">
              <a:avLst/>
            </a:prstGeom>
            <a:noFill/>
            <a:ln w="9525" cap="flat" cmpd="sng">
              <a:solidFill>
                <a:srgbClr val="FAFAFA"/>
              </a:solidFill>
              <a:prstDash val="dash"/>
              <a:round/>
              <a:headEnd type="none" w="sm" len="sm"/>
              <a:tailEnd type="none" w="sm" len="sm"/>
            </a:ln>
          </p:spPr>
        </p:cxnSp>
        <p:cxnSp>
          <p:nvCxnSpPr>
            <p:cNvPr id="269" name="Google Shape;269;p25"/>
            <p:cNvCxnSpPr/>
            <p:nvPr/>
          </p:nvCxnSpPr>
          <p:spPr>
            <a:xfrm>
              <a:off x="8776500" y="1219611"/>
              <a:ext cx="0" cy="2704200"/>
            </a:xfrm>
            <a:prstGeom prst="straightConnector1">
              <a:avLst/>
            </a:prstGeom>
            <a:noFill/>
            <a:ln w="9525" cap="flat" cmpd="sng">
              <a:solidFill>
                <a:srgbClr val="FAFAFA"/>
              </a:solidFill>
              <a:prstDash val="dash"/>
              <a:round/>
              <a:headEnd type="none" w="sm" len="sm"/>
              <a:tailEnd type="none" w="sm" len="sm"/>
            </a:ln>
          </p:spPr>
        </p:cxnSp>
      </p:grpSp>
      <p:sp>
        <p:nvSpPr>
          <p:cNvPr id="270" name="Google Shape;270;p25"/>
          <p:cNvSpPr/>
          <p:nvPr/>
        </p:nvSpPr>
        <p:spPr>
          <a:xfrm>
            <a:off x="9281233" y="3098200"/>
            <a:ext cx="1308400" cy="458400"/>
          </a:xfrm>
          <a:prstGeom prst="wedgeRoundRectCallout">
            <a:avLst>
              <a:gd name="adj1" fmla="val 19858"/>
              <a:gd name="adj2" fmla="val 82288"/>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71" name="Google Shape;271;p25"/>
          <p:cNvSpPr txBox="1">
            <a:spLocks noGrp="1"/>
          </p:cNvSpPr>
          <p:nvPr>
            <p:ph type="body" idx="4294967295"/>
          </p:nvPr>
        </p:nvSpPr>
        <p:spPr>
          <a:xfrm>
            <a:off x="9281167" y="3136400"/>
            <a:ext cx="1308400" cy="3820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1733">
                <a:solidFill>
                  <a:schemeClr val="dk1"/>
                </a:solidFill>
                <a:latin typeface="Nunito Sans"/>
                <a:ea typeface="Nunito Sans"/>
                <a:cs typeface="Nunito Sans"/>
                <a:sym typeface="Nunito Sans"/>
              </a:rPr>
              <a:t>O (n log n)</a:t>
            </a:r>
            <a:endParaRPr sz="1733">
              <a:solidFill>
                <a:schemeClr val="dk1"/>
              </a:solidFill>
              <a:latin typeface="Nunito Sans"/>
              <a:ea typeface="Nunito Sans"/>
              <a:cs typeface="Nunito Sans"/>
              <a:sym typeface="Nunito Sans"/>
            </a:endParaRPr>
          </a:p>
        </p:txBody>
      </p:sp>
      <p:cxnSp>
        <p:nvCxnSpPr>
          <p:cNvPr id="272" name="Google Shape;272;p25"/>
          <p:cNvCxnSpPr/>
          <p:nvPr/>
        </p:nvCxnSpPr>
        <p:spPr>
          <a:xfrm rot="10800000" flipH="1">
            <a:off x="6688133" y="5214700"/>
            <a:ext cx="5129200" cy="28800"/>
          </a:xfrm>
          <a:prstGeom prst="straightConnector1">
            <a:avLst/>
          </a:prstGeom>
          <a:noFill/>
          <a:ln w="19050" cap="flat" cmpd="sng">
            <a:solidFill>
              <a:srgbClr val="FFFFFF"/>
            </a:solidFill>
            <a:prstDash val="solid"/>
            <a:round/>
            <a:headEnd type="none" w="med" len="med"/>
            <a:tailEnd type="oval" w="med" len="med"/>
          </a:ln>
        </p:spPr>
      </p:cxnSp>
      <p:cxnSp>
        <p:nvCxnSpPr>
          <p:cNvPr id="273" name="Google Shape;273;p25"/>
          <p:cNvCxnSpPr/>
          <p:nvPr/>
        </p:nvCxnSpPr>
        <p:spPr>
          <a:xfrm rot="10800000" flipH="1">
            <a:off x="6702433" y="4871900"/>
            <a:ext cx="5158000" cy="371600"/>
          </a:xfrm>
          <a:prstGeom prst="straightConnector1">
            <a:avLst/>
          </a:prstGeom>
          <a:noFill/>
          <a:ln w="19050" cap="flat" cmpd="sng">
            <a:solidFill>
              <a:srgbClr val="FFFFFF"/>
            </a:solidFill>
            <a:prstDash val="solid"/>
            <a:round/>
            <a:headEnd type="none" w="med" len="med"/>
            <a:tailEnd type="oval" w="med" len="med"/>
          </a:ln>
        </p:spPr>
      </p:cxnSp>
      <p:sp>
        <p:nvSpPr>
          <p:cNvPr id="274" name="Google Shape;274;p25"/>
          <p:cNvSpPr/>
          <p:nvPr/>
        </p:nvSpPr>
        <p:spPr>
          <a:xfrm>
            <a:off x="6702434" y="2757234"/>
            <a:ext cx="5129100" cy="2500567"/>
          </a:xfrm>
          <a:custGeom>
            <a:avLst/>
            <a:gdLst/>
            <a:ahLst/>
            <a:cxnLst/>
            <a:rect l="l" t="t" r="r" b="b"/>
            <a:pathLst>
              <a:path w="153873" h="75017" extrusionOk="0">
                <a:moveTo>
                  <a:pt x="0" y="75017"/>
                </a:moveTo>
                <a:cubicBezTo>
                  <a:pt x="18191" y="66943"/>
                  <a:pt x="83502" y="39078"/>
                  <a:pt x="109147" y="26575"/>
                </a:cubicBezTo>
                <a:cubicBezTo>
                  <a:pt x="134793" y="14072"/>
                  <a:pt x="146419" y="4429"/>
                  <a:pt x="153873" y="0"/>
                </a:cubicBezTo>
              </a:path>
            </a:pathLst>
          </a:custGeom>
          <a:noFill/>
          <a:ln w="19050" cap="flat" cmpd="sng">
            <a:solidFill>
              <a:srgbClr val="FFFFFF"/>
            </a:solidFill>
            <a:prstDash val="solid"/>
            <a:round/>
            <a:headEnd type="none" w="med" len="med"/>
            <a:tailEnd type="oval" w="med" len="med"/>
          </a:ln>
        </p:spPr>
      </p:sp>
      <p:sp>
        <p:nvSpPr>
          <p:cNvPr id="275" name="Google Shape;275;p25"/>
          <p:cNvSpPr/>
          <p:nvPr/>
        </p:nvSpPr>
        <p:spPr>
          <a:xfrm>
            <a:off x="6716700" y="560067"/>
            <a:ext cx="2084400" cy="4697733"/>
          </a:xfrm>
          <a:custGeom>
            <a:avLst/>
            <a:gdLst/>
            <a:ahLst/>
            <a:cxnLst/>
            <a:rect l="l" t="t" r="r" b="b"/>
            <a:pathLst>
              <a:path w="62532" h="140932" extrusionOk="0">
                <a:moveTo>
                  <a:pt x="0" y="140932"/>
                </a:moveTo>
                <a:cubicBezTo>
                  <a:pt x="7107" y="133674"/>
                  <a:pt x="32222" y="120873"/>
                  <a:pt x="42644" y="97384"/>
                </a:cubicBezTo>
                <a:cubicBezTo>
                  <a:pt x="53066" y="73895"/>
                  <a:pt x="59217" y="16231"/>
                  <a:pt x="62532" y="0"/>
                </a:cubicBezTo>
              </a:path>
            </a:pathLst>
          </a:custGeom>
          <a:noFill/>
          <a:ln w="19050" cap="flat" cmpd="sng">
            <a:solidFill>
              <a:srgbClr val="FFFFFF"/>
            </a:solidFill>
            <a:prstDash val="solid"/>
            <a:round/>
            <a:headEnd type="none" w="med" len="med"/>
            <a:tailEnd type="oval" w="med" len="med"/>
          </a:ln>
        </p:spPr>
      </p:sp>
      <p:sp>
        <p:nvSpPr>
          <p:cNvPr id="276" name="Google Shape;276;p25"/>
          <p:cNvSpPr/>
          <p:nvPr/>
        </p:nvSpPr>
        <p:spPr>
          <a:xfrm>
            <a:off x="6731000" y="445434"/>
            <a:ext cx="341867" cy="4811935"/>
          </a:xfrm>
          <a:custGeom>
            <a:avLst/>
            <a:gdLst/>
            <a:ahLst/>
            <a:cxnLst/>
            <a:rect l="l" t="t" r="r" b="b"/>
            <a:pathLst>
              <a:path w="10256" h="141722" extrusionOk="0">
                <a:moveTo>
                  <a:pt x="0" y="141722"/>
                </a:moveTo>
                <a:cubicBezTo>
                  <a:pt x="1108" y="138214"/>
                  <a:pt x="4977" y="142332"/>
                  <a:pt x="6645" y="120673"/>
                </a:cubicBezTo>
                <a:cubicBezTo>
                  <a:pt x="8313" y="99014"/>
                  <a:pt x="9447" y="31571"/>
                  <a:pt x="10007" y="11770"/>
                </a:cubicBezTo>
                <a:cubicBezTo>
                  <a:pt x="10567" y="-8031"/>
                  <a:pt x="10007" y="3519"/>
                  <a:pt x="10007" y="1869"/>
                </a:cubicBezTo>
              </a:path>
            </a:pathLst>
          </a:custGeom>
          <a:noFill/>
          <a:ln w="19050" cap="flat" cmpd="sng">
            <a:solidFill>
              <a:srgbClr val="FFFFFF"/>
            </a:solidFill>
            <a:prstDash val="solid"/>
            <a:round/>
            <a:headEnd type="none" w="med" len="med"/>
            <a:tailEnd type="oval" w="med" len="med"/>
          </a:ln>
        </p:spPr>
      </p:sp>
      <p:sp>
        <p:nvSpPr>
          <p:cNvPr id="277" name="Google Shape;277;p25"/>
          <p:cNvSpPr/>
          <p:nvPr/>
        </p:nvSpPr>
        <p:spPr>
          <a:xfrm>
            <a:off x="6759567" y="445767"/>
            <a:ext cx="769700" cy="4812100"/>
          </a:xfrm>
          <a:custGeom>
            <a:avLst/>
            <a:gdLst/>
            <a:ahLst/>
            <a:cxnLst/>
            <a:rect l="l" t="t" r="r" b="b"/>
            <a:pathLst>
              <a:path w="23091" h="145001" extrusionOk="0">
                <a:moveTo>
                  <a:pt x="0" y="145001"/>
                </a:moveTo>
                <a:cubicBezTo>
                  <a:pt x="2500" y="141143"/>
                  <a:pt x="11247" y="144031"/>
                  <a:pt x="15002" y="121855"/>
                </a:cubicBezTo>
                <a:cubicBezTo>
                  <a:pt x="18758" y="99680"/>
                  <a:pt x="21278" y="31956"/>
                  <a:pt x="22533" y="11948"/>
                </a:cubicBezTo>
                <a:cubicBezTo>
                  <a:pt x="23788" y="-8059"/>
                  <a:pt x="22533" y="3500"/>
                  <a:pt x="22533" y="1810"/>
                </a:cubicBezTo>
              </a:path>
            </a:pathLst>
          </a:custGeom>
          <a:noFill/>
          <a:ln w="19050" cap="flat" cmpd="sng">
            <a:solidFill>
              <a:srgbClr val="FFFFFF"/>
            </a:solidFill>
            <a:prstDash val="solid"/>
            <a:round/>
            <a:headEnd type="none" w="med" len="med"/>
            <a:tailEnd type="oval" w="med" len="med"/>
          </a:ln>
        </p:spPr>
      </p:sp>
      <p:sp>
        <p:nvSpPr>
          <p:cNvPr id="278" name="Google Shape;278;p25"/>
          <p:cNvSpPr txBox="1"/>
          <p:nvPr/>
        </p:nvSpPr>
        <p:spPr>
          <a:xfrm>
            <a:off x="8788400" y="5248167"/>
            <a:ext cx="1114400" cy="458400"/>
          </a:xfrm>
          <a:prstGeom prst="rect">
            <a:avLst/>
          </a:prstGeom>
          <a:noFill/>
          <a:ln>
            <a:noFill/>
          </a:ln>
        </p:spPr>
        <p:txBody>
          <a:bodyPr spcFirstLastPara="1" wrap="square" lIns="121900" tIns="121900" rIns="121900" bIns="121900" anchor="t" anchorCtr="0">
            <a:noAutofit/>
          </a:bodyPr>
          <a:lstStyle/>
          <a:p>
            <a:r>
              <a:rPr lang="en" sz="1600" i="1">
                <a:solidFill>
                  <a:srgbClr val="FFFFFF"/>
                </a:solidFill>
                <a:latin typeface="Nunito Sans"/>
                <a:ea typeface="Nunito Sans"/>
                <a:cs typeface="Nunito Sans"/>
                <a:sym typeface="Nunito Sans"/>
              </a:rPr>
              <a:t>Elements</a:t>
            </a:r>
            <a:endParaRPr sz="1600" i="1">
              <a:solidFill>
                <a:srgbClr val="FFFFFF"/>
              </a:solidFill>
              <a:latin typeface="Nunito Sans"/>
              <a:ea typeface="Nunito Sans"/>
              <a:cs typeface="Nunito Sans"/>
              <a:sym typeface="Nunito Sans"/>
            </a:endParaRPr>
          </a:p>
        </p:txBody>
      </p:sp>
      <p:sp>
        <p:nvSpPr>
          <p:cNvPr id="279" name="Google Shape;279;p25"/>
          <p:cNvSpPr txBox="1"/>
          <p:nvPr/>
        </p:nvSpPr>
        <p:spPr>
          <a:xfrm rot="-5400000">
            <a:off x="5750200" y="2693400"/>
            <a:ext cx="1353200" cy="458400"/>
          </a:xfrm>
          <a:prstGeom prst="rect">
            <a:avLst/>
          </a:prstGeom>
          <a:noFill/>
          <a:ln>
            <a:noFill/>
          </a:ln>
        </p:spPr>
        <p:txBody>
          <a:bodyPr spcFirstLastPara="1" wrap="square" lIns="121900" tIns="121900" rIns="121900" bIns="121900" anchor="t" anchorCtr="0">
            <a:noAutofit/>
          </a:bodyPr>
          <a:lstStyle/>
          <a:p>
            <a:r>
              <a:rPr lang="en" sz="1600" i="1">
                <a:solidFill>
                  <a:srgbClr val="FFFFFF"/>
                </a:solidFill>
                <a:latin typeface="Nunito Sans"/>
                <a:ea typeface="Nunito Sans"/>
                <a:cs typeface="Nunito Sans"/>
                <a:sym typeface="Nunito Sans"/>
              </a:rPr>
              <a:t>Operations</a:t>
            </a:r>
            <a:endParaRPr sz="1600" i="1">
              <a:solidFill>
                <a:srgbClr val="FFFFFF"/>
              </a:solidFill>
              <a:latin typeface="Nunito Sans"/>
              <a:ea typeface="Nunito Sans"/>
              <a:cs typeface="Nunito Sans"/>
              <a:sym typeface="Nunito Sans"/>
            </a:endParaRPr>
          </a:p>
        </p:txBody>
      </p:sp>
      <p:cxnSp>
        <p:nvCxnSpPr>
          <p:cNvPr id="280" name="Google Shape;280;p25"/>
          <p:cNvCxnSpPr/>
          <p:nvPr/>
        </p:nvCxnSpPr>
        <p:spPr>
          <a:xfrm>
            <a:off x="6661167" y="6016633"/>
            <a:ext cx="539600" cy="0"/>
          </a:xfrm>
          <a:prstGeom prst="straightConnector1">
            <a:avLst/>
          </a:prstGeom>
          <a:noFill/>
          <a:ln w="19050" cap="flat" cmpd="sng">
            <a:solidFill>
              <a:srgbClr val="FFFFFF"/>
            </a:solidFill>
            <a:prstDash val="solid"/>
            <a:round/>
            <a:headEnd type="none" w="med" len="med"/>
            <a:tailEnd type="none" w="med" len="med"/>
          </a:ln>
        </p:spPr>
      </p:cxnSp>
      <p:sp>
        <p:nvSpPr>
          <p:cNvPr id="281" name="Google Shape;281;p25"/>
          <p:cNvSpPr txBox="1">
            <a:spLocks noGrp="1"/>
          </p:cNvSpPr>
          <p:nvPr>
            <p:ph type="body" idx="4294967295"/>
          </p:nvPr>
        </p:nvSpPr>
        <p:spPr>
          <a:xfrm>
            <a:off x="13523900" y="3238000"/>
            <a:ext cx="1114400" cy="3820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1600">
                <a:solidFill>
                  <a:srgbClr val="FFFFFF"/>
                </a:solidFill>
                <a:latin typeface="Nunito Sans"/>
                <a:ea typeface="Nunito Sans"/>
                <a:cs typeface="Nunito Sans"/>
                <a:sym typeface="Nunito Sans"/>
              </a:rPr>
              <a:t>O (n^2)</a:t>
            </a:r>
            <a:endParaRPr sz="1600">
              <a:solidFill>
                <a:srgbClr val="FFFFFF"/>
              </a:solidFill>
              <a:latin typeface="Nunito Sans"/>
              <a:ea typeface="Nunito Sans"/>
              <a:cs typeface="Nunito Sans"/>
              <a:sym typeface="Nunito Sans"/>
            </a:endParaRPr>
          </a:p>
        </p:txBody>
      </p:sp>
      <p:sp>
        <p:nvSpPr>
          <p:cNvPr id="282" name="Google Shape;282;p25"/>
          <p:cNvSpPr/>
          <p:nvPr/>
        </p:nvSpPr>
        <p:spPr>
          <a:xfrm>
            <a:off x="7882733" y="2192700"/>
            <a:ext cx="1021200" cy="458400"/>
          </a:xfrm>
          <a:prstGeom prst="wedgeRoundRectCallout">
            <a:avLst>
              <a:gd name="adj1" fmla="val 21244"/>
              <a:gd name="adj2" fmla="val 51549"/>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83" name="Google Shape;283;p25"/>
          <p:cNvSpPr txBox="1">
            <a:spLocks noGrp="1"/>
          </p:cNvSpPr>
          <p:nvPr>
            <p:ph type="body" idx="4294967295"/>
          </p:nvPr>
        </p:nvSpPr>
        <p:spPr>
          <a:xfrm>
            <a:off x="7882733" y="2230900"/>
            <a:ext cx="1021200" cy="371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1733">
                <a:solidFill>
                  <a:schemeClr val="dk1"/>
                </a:solidFill>
                <a:latin typeface="Nunito Sans"/>
                <a:ea typeface="Nunito Sans"/>
                <a:cs typeface="Nunito Sans"/>
                <a:sym typeface="Nunito Sans"/>
              </a:rPr>
              <a:t>O(n^2)</a:t>
            </a:r>
            <a:endParaRPr sz="1733">
              <a:solidFill>
                <a:schemeClr val="dk1"/>
              </a:solidFill>
              <a:latin typeface="Nunito Sans"/>
              <a:ea typeface="Nunito Sans"/>
              <a:cs typeface="Nunito Sans"/>
              <a:sym typeface="Nunito Sans"/>
            </a:endParaRPr>
          </a:p>
        </p:txBody>
      </p:sp>
      <p:sp>
        <p:nvSpPr>
          <p:cNvPr id="284" name="Google Shape;284;p25"/>
          <p:cNvSpPr/>
          <p:nvPr/>
        </p:nvSpPr>
        <p:spPr>
          <a:xfrm>
            <a:off x="10897833" y="4510433"/>
            <a:ext cx="643600" cy="458400"/>
          </a:xfrm>
          <a:prstGeom prst="wedgeRoundRectCallout">
            <a:avLst>
              <a:gd name="adj1" fmla="val 21244"/>
              <a:gd name="adj2" fmla="val 51549"/>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85" name="Google Shape;285;p25"/>
          <p:cNvSpPr txBox="1">
            <a:spLocks noGrp="1"/>
          </p:cNvSpPr>
          <p:nvPr>
            <p:ph type="body" idx="4294967295"/>
          </p:nvPr>
        </p:nvSpPr>
        <p:spPr>
          <a:xfrm>
            <a:off x="10835633" y="4553833"/>
            <a:ext cx="857200" cy="371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1733">
                <a:solidFill>
                  <a:schemeClr val="dk1"/>
                </a:solidFill>
                <a:latin typeface="Nunito Sans"/>
                <a:ea typeface="Nunito Sans"/>
                <a:cs typeface="Nunito Sans"/>
                <a:sym typeface="Nunito Sans"/>
              </a:rPr>
              <a:t>O(n)</a:t>
            </a:r>
            <a:endParaRPr sz="1733">
              <a:solidFill>
                <a:schemeClr val="dk1"/>
              </a:solidFill>
              <a:latin typeface="Nunito Sans"/>
              <a:ea typeface="Nunito Sans"/>
              <a:cs typeface="Nunito Sans"/>
              <a:sym typeface="Nunito Sans"/>
            </a:endParaRPr>
          </a:p>
        </p:txBody>
      </p:sp>
      <p:sp>
        <p:nvSpPr>
          <p:cNvPr id="286" name="Google Shape;286;p25"/>
          <p:cNvSpPr txBox="1">
            <a:spLocks noGrp="1"/>
          </p:cNvSpPr>
          <p:nvPr>
            <p:ph type="title" idx="4294967295"/>
          </p:nvPr>
        </p:nvSpPr>
        <p:spPr>
          <a:xfrm>
            <a:off x="35416" y="2618483"/>
            <a:ext cx="5968834" cy="2003033"/>
          </a:xfrm>
          <a:prstGeom prst="rect">
            <a:avLst/>
          </a:prstGeom>
        </p:spPr>
        <p:txBody>
          <a:bodyPr spcFirstLastPara="1" vert="horz" wrap="square" lIns="121900" tIns="121900" rIns="121900" bIns="121900" rtlCol="0" anchor="ctr" anchorCtr="0">
            <a:noAutofit/>
          </a:bodyPr>
          <a:lstStyle/>
          <a:p>
            <a:pPr algn="l">
              <a:lnSpc>
                <a:spcPct val="115000"/>
              </a:lnSpc>
              <a:spcBef>
                <a:spcPts val="1600"/>
              </a:spcBef>
              <a:spcAft>
                <a:spcPts val="1600"/>
              </a:spcAft>
            </a:pPr>
            <a:r>
              <a:rPr lang="en" sz="5600" dirty="0">
                <a:solidFill>
                  <a:srgbClr val="000000"/>
                </a:solidFill>
                <a:latin typeface="Nunito Sans SemiBold"/>
                <a:ea typeface="Nunito Sans SemiBold"/>
                <a:cs typeface="Nunito Sans SemiBold"/>
                <a:sym typeface="Nunito Sans SemiBold"/>
              </a:rPr>
              <a:t>Calculate Space Complexity</a:t>
            </a:r>
            <a:endParaRPr sz="5600" dirty="0">
              <a:solidFill>
                <a:srgbClr val="000000"/>
              </a:solidFill>
              <a:latin typeface="Nunito Sans SemiBold"/>
              <a:ea typeface="Nunito Sans SemiBold"/>
              <a:cs typeface="Nunito Sans SemiBold"/>
              <a:sym typeface="Nunito Sans SemiBold"/>
            </a:endParaRPr>
          </a:p>
        </p:txBody>
      </p:sp>
      <p:sp>
        <p:nvSpPr>
          <p:cNvPr id="287" name="Google Shape;287;p25"/>
          <p:cNvSpPr/>
          <p:nvPr/>
        </p:nvSpPr>
        <p:spPr>
          <a:xfrm>
            <a:off x="521467" y="1896233"/>
            <a:ext cx="1722400" cy="600800"/>
          </a:xfrm>
          <a:prstGeom prst="rect">
            <a:avLst/>
          </a:prstGeom>
          <a:solidFill>
            <a:srgbClr val="F05136"/>
          </a:solidFill>
          <a:ln>
            <a:noFill/>
          </a:ln>
        </p:spPr>
        <p:txBody>
          <a:bodyPr spcFirstLastPara="1" wrap="square" lIns="121900" tIns="121900" rIns="121900" bIns="121900" anchor="ctr" anchorCtr="0">
            <a:noAutofit/>
          </a:bodyPr>
          <a:lstStyle/>
          <a:p>
            <a:endParaRPr sz="2400"/>
          </a:p>
        </p:txBody>
      </p:sp>
      <p:sp>
        <p:nvSpPr>
          <p:cNvPr id="288" name="Google Shape;288;p25"/>
          <p:cNvSpPr txBox="1"/>
          <p:nvPr/>
        </p:nvSpPr>
        <p:spPr>
          <a:xfrm>
            <a:off x="501589" y="1866088"/>
            <a:ext cx="1722400" cy="600800"/>
          </a:xfrm>
          <a:prstGeom prst="rect">
            <a:avLst/>
          </a:prstGeom>
          <a:noFill/>
          <a:ln>
            <a:noFill/>
          </a:ln>
        </p:spPr>
        <p:txBody>
          <a:bodyPr spcFirstLastPara="1" wrap="square" lIns="121900" tIns="121900" rIns="121900" bIns="121900" anchor="ctr" anchorCtr="0">
            <a:noAutofit/>
          </a:bodyPr>
          <a:lstStyle/>
          <a:p>
            <a:pPr algn="ctr">
              <a:lnSpc>
                <a:spcPct val="115000"/>
              </a:lnSpc>
              <a:spcBef>
                <a:spcPts val="1600"/>
              </a:spcBef>
              <a:spcAft>
                <a:spcPts val="1600"/>
              </a:spcAft>
            </a:pPr>
            <a:r>
              <a:rPr lang="en" sz="3200" dirty="0">
                <a:solidFill>
                  <a:srgbClr val="FFFFFF"/>
                </a:solidFill>
                <a:latin typeface="Nunito Sans SemiBold"/>
                <a:ea typeface="Nunito Sans SemiBold"/>
                <a:cs typeface="Nunito Sans SemiBold"/>
                <a:sym typeface="Nunito Sans SemiBold"/>
              </a:rPr>
              <a:t>How To</a:t>
            </a:r>
            <a:endParaRPr sz="3200" dirty="0">
              <a:solidFill>
                <a:srgbClr val="FFFFFF"/>
              </a:solidFill>
              <a:latin typeface="Roboto"/>
              <a:ea typeface="Roboto"/>
              <a:cs typeface="Roboto"/>
              <a:sym typeface="Roboto"/>
            </a:endParaRPr>
          </a:p>
        </p:txBody>
      </p:sp>
      <p:pic>
        <p:nvPicPr>
          <p:cNvPr id="33" name="Picture 32">
            <a:extLst>
              <a:ext uri="{FF2B5EF4-FFF2-40B4-BE49-F238E27FC236}">
                <a16:creationId xmlns:a16="http://schemas.microsoft.com/office/drawing/2014/main" id="{B1268DD1-271C-48F1-8A20-76EAFCCD7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025079" y="1090407"/>
            <a:ext cx="10160892" cy="707886"/>
          </a:xfrm>
          <a:prstGeom prst="rect">
            <a:avLst/>
          </a:prstGeom>
          <a:noFill/>
        </p:spPr>
        <p:txBody>
          <a:bodyPr wrap="square" rtlCol="0">
            <a:spAutoFit/>
          </a:bodyPr>
          <a:lstStyle/>
          <a:p>
            <a:r>
              <a:rPr lang="en-US" sz="4000" dirty="0">
                <a:latin typeface="Nunito Sans" panose="00000500000000000000" pitchFamily="2" charset="0"/>
              </a:rPr>
              <a:t>What is Space Complexity?</a:t>
            </a:r>
            <a:endParaRPr lang="en-IN" sz="4000" dirty="0">
              <a:latin typeface="Nunito Sans" panose="00000500000000000000" pitchFamily="2" charset="0"/>
            </a:endParaRPr>
          </a:p>
        </p:txBody>
      </p:sp>
      <p:sp>
        <p:nvSpPr>
          <p:cNvPr id="10" name="Rectangle 9"/>
          <p:cNvSpPr/>
          <p:nvPr/>
        </p:nvSpPr>
        <p:spPr>
          <a:xfrm>
            <a:off x="1025079" y="914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5" name="Rectangle 4"/>
          <p:cNvSpPr/>
          <p:nvPr/>
        </p:nvSpPr>
        <p:spPr>
          <a:xfrm>
            <a:off x="1503161" y="2059416"/>
            <a:ext cx="9183232" cy="4154984"/>
          </a:xfrm>
          <a:prstGeom prst="rect">
            <a:avLst/>
          </a:prstGeom>
        </p:spPr>
        <p:txBody>
          <a:bodyPr wrap="square">
            <a:spAutoFit/>
          </a:bodyPr>
          <a:lstStyle/>
          <a:p>
            <a:r>
              <a:rPr lang="en-US" sz="2400" b="0" i="1" dirty="0">
                <a:effectLst/>
              </a:rPr>
              <a:t>Space Complexity </a:t>
            </a:r>
            <a:r>
              <a:rPr lang="en-US" sz="2400" b="0" i="0" dirty="0">
                <a:effectLst/>
              </a:rPr>
              <a:t>of an algorithm is the total space taken by the algorithm with respect to the input size. </a:t>
            </a:r>
          </a:p>
          <a:p>
            <a:endParaRPr lang="en-US" sz="2400" b="0" i="0" dirty="0">
              <a:effectLst/>
            </a:endParaRPr>
          </a:p>
          <a:p>
            <a:r>
              <a:rPr lang="en-US" sz="2400" b="0" i="0" dirty="0">
                <a:effectLst/>
              </a:rPr>
              <a:t>Space complexity includes both Auxiliary space and space used by input. </a:t>
            </a:r>
          </a:p>
          <a:p>
            <a:endParaRPr lang="en-US" sz="2400" b="0" i="0" dirty="0">
              <a:effectLst/>
            </a:endParaRPr>
          </a:p>
          <a:p>
            <a:r>
              <a:rPr lang="en-US" sz="2400" b="0" i="1" dirty="0">
                <a:effectLst/>
              </a:rPr>
              <a:t>Auxiliary Space</a:t>
            </a:r>
            <a:r>
              <a:rPr lang="en-US" sz="2400" b="0" i="0" dirty="0">
                <a:effectLst/>
              </a:rPr>
              <a:t> is the extra space or temporary space used by an algorithm. </a:t>
            </a:r>
          </a:p>
          <a:p>
            <a:endParaRPr lang="en-US" sz="2400" b="0" i="0" dirty="0">
              <a:effectLst/>
            </a:endParaRPr>
          </a:p>
          <a:p>
            <a:r>
              <a:rPr lang="en-US" sz="2400" b="0" i="0" dirty="0">
                <a:effectLst/>
              </a:rPr>
              <a:t>Space complexity is a parallel concept to time complexity. If we need to create an array of size n, this will require O(n) space. If we create a two-dimensional array of size n*n, this will require O(n</a:t>
            </a:r>
            <a:r>
              <a:rPr lang="en-US" sz="2400" b="0" i="0" baseline="30000" dirty="0">
                <a:effectLst/>
              </a:rPr>
              <a:t>2</a:t>
            </a:r>
            <a:r>
              <a:rPr lang="en-US" sz="2400" b="0" i="0" dirty="0">
                <a:effectLst/>
              </a:rPr>
              <a:t>) space.</a:t>
            </a:r>
            <a:endParaRPr lang="en-IN" sz="2400" dirty="0"/>
          </a:p>
        </p:txBody>
      </p:sp>
    </p:spTree>
    <p:extLst>
      <p:ext uri="{BB962C8B-B14F-4D97-AF65-F5344CB8AC3E}">
        <p14:creationId xmlns:p14="http://schemas.microsoft.com/office/powerpoint/2010/main" val="152807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598715" y="1907248"/>
            <a:ext cx="11063835" cy="3502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2253" y="5419037"/>
            <a:ext cx="704808" cy="683664"/>
          </a:xfrm>
          <a:prstGeom prst="rect">
            <a:avLst/>
          </a:prstGeom>
        </p:spPr>
      </p:pic>
      <p:sp>
        <p:nvSpPr>
          <p:cNvPr id="5" name="Rectangle 3">
            <a:extLst>
              <a:ext uri="{FF2B5EF4-FFF2-40B4-BE49-F238E27FC236}">
                <a16:creationId xmlns:a16="http://schemas.microsoft.com/office/drawing/2014/main" id="{DB3923E9-4BFA-4BB7-9309-1FBB1B47901D}"/>
              </a:ext>
            </a:extLst>
          </p:cNvPr>
          <p:cNvSpPr>
            <a:spLocks noChangeArrowheads="1"/>
          </p:cNvSpPr>
          <p:nvPr/>
        </p:nvSpPr>
        <p:spPr bwMode="auto">
          <a:xfrm>
            <a:off x="774442" y="2080839"/>
            <a:ext cx="2715487" cy="23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add (int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if (n &lt;=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n + add (n-1);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a:t>
            </a:r>
            <a:b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74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598715" y="1907248"/>
            <a:ext cx="11063835" cy="3502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4435" y="5379030"/>
            <a:ext cx="704808" cy="683664"/>
          </a:xfrm>
          <a:prstGeom prst="rect">
            <a:avLst/>
          </a:prstGeom>
        </p:spPr>
      </p:pic>
      <p:sp>
        <p:nvSpPr>
          <p:cNvPr id="3" name="Rectangle 1">
            <a:extLst>
              <a:ext uri="{FF2B5EF4-FFF2-40B4-BE49-F238E27FC236}">
                <a16:creationId xmlns:a16="http://schemas.microsoft.com/office/drawing/2014/main" id="{8CD396A1-33CA-4FD1-91C5-75E84ABD7BA3}"/>
              </a:ext>
            </a:extLst>
          </p:cNvPr>
          <p:cNvSpPr>
            <a:spLocks noChangeArrowheads="1"/>
          </p:cNvSpPr>
          <p:nvPr/>
        </p:nvSpPr>
        <p:spPr bwMode="auto">
          <a:xfrm>
            <a:off x="1084301" y="2009506"/>
            <a:ext cx="5539978" cy="347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addSequence</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FFFF"/>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sum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for(int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0;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&lt; n;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sum +=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pairSum</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sum;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pairSum</a:t>
            </a: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x, int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9807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598715" y="1907248"/>
            <a:ext cx="11063835" cy="3502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3999" y="5302637"/>
            <a:ext cx="704808" cy="683664"/>
          </a:xfrm>
          <a:prstGeom prst="rect">
            <a:avLst/>
          </a:prstGeom>
        </p:spPr>
      </p:pic>
      <p:sp>
        <p:nvSpPr>
          <p:cNvPr id="3" name="Rectangle 1">
            <a:extLst>
              <a:ext uri="{FF2B5EF4-FFF2-40B4-BE49-F238E27FC236}">
                <a16:creationId xmlns:a16="http://schemas.microsoft.com/office/drawing/2014/main" id="{8CD396A1-33CA-4FD1-91C5-75E84ABD7BA3}"/>
              </a:ext>
            </a:extLst>
          </p:cNvPr>
          <p:cNvSpPr>
            <a:spLocks noChangeArrowheads="1"/>
          </p:cNvSpPr>
          <p:nvPr/>
        </p:nvSpPr>
        <p:spPr bwMode="auto">
          <a:xfrm>
            <a:off x="1093303" y="2504716"/>
            <a:ext cx="6122505" cy="22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foo(int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int* arr = new int[n];</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for (int i = 0; i &lt; n; i++)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arr[i] = i;</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arr[n-1];</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6353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598715" y="1907248"/>
            <a:ext cx="11063835" cy="3502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8089" y="5402028"/>
            <a:ext cx="704808" cy="683664"/>
          </a:xfrm>
          <a:prstGeom prst="rect">
            <a:avLst/>
          </a:prstGeom>
        </p:spPr>
      </p:pic>
      <p:sp>
        <p:nvSpPr>
          <p:cNvPr id="3" name="Rectangle 1">
            <a:extLst>
              <a:ext uri="{FF2B5EF4-FFF2-40B4-BE49-F238E27FC236}">
                <a16:creationId xmlns:a16="http://schemas.microsoft.com/office/drawing/2014/main" id="{8CD396A1-33CA-4FD1-91C5-75E84ABD7BA3}"/>
              </a:ext>
            </a:extLst>
          </p:cNvPr>
          <p:cNvSpPr>
            <a:spLocks noChangeArrowheads="1"/>
          </p:cNvSpPr>
          <p:nvPr/>
        </p:nvSpPr>
        <p:spPr bwMode="auto">
          <a:xfrm>
            <a:off x="1093303" y="2966381"/>
            <a:ext cx="6122505"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sum = 0;</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for (int i = 0; i &lt; n; i++)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sum += i;</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5377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Predict the space complexity for the given below code snippet</a:t>
            </a:r>
          </a:p>
        </p:txBody>
      </p:sp>
      <p:sp>
        <p:nvSpPr>
          <p:cNvPr id="2" name="Rectangle 1"/>
          <p:cNvSpPr/>
          <p:nvPr/>
        </p:nvSpPr>
        <p:spPr>
          <a:xfrm>
            <a:off x="598715" y="1907248"/>
            <a:ext cx="11063835" cy="3502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O(n * n)</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O(1) </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5313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O(n) </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O (n * log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0" name="Picture 9">
            <a:extLst>
              <a:ext uri="{FF2B5EF4-FFF2-40B4-BE49-F238E27FC236}">
                <a16:creationId xmlns:a16="http://schemas.microsoft.com/office/drawing/2014/main" id="{A8635AA9-3D27-4945-AC7D-4BEA87C3F4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3999" y="5302637"/>
            <a:ext cx="704808" cy="683664"/>
          </a:xfrm>
          <a:prstGeom prst="rect">
            <a:avLst/>
          </a:prstGeom>
        </p:spPr>
      </p:pic>
      <p:sp>
        <p:nvSpPr>
          <p:cNvPr id="3" name="Rectangle 1">
            <a:extLst>
              <a:ext uri="{FF2B5EF4-FFF2-40B4-BE49-F238E27FC236}">
                <a16:creationId xmlns:a16="http://schemas.microsoft.com/office/drawing/2014/main" id="{8CD396A1-33CA-4FD1-91C5-75E84ABD7BA3}"/>
              </a:ext>
            </a:extLst>
          </p:cNvPr>
          <p:cNvSpPr>
            <a:spLocks noChangeArrowheads="1"/>
          </p:cNvSpPr>
          <p:nvPr/>
        </p:nvSpPr>
        <p:spPr bwMode="auto">
          <a:xfrm>
            <a:off x="1093303" y="2504716"/>
            <a:ext cx="6122505" cy="22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int fibonacci(int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if (n &lt;=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n;</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return fibonacci(n-1) + fibonacci(n-2);</a:t>
            </a:r>
          </a:p>
          <a:p>
            <a:pPr marL="0" marR="0" lvl="0" indent="0" algn="l" defTabSz="914400" rtl="0" eaLnBrk="0" fontAlgn="base" latinLnBrk="0" hangingPunct="0">
              <a:lnSpc>
                <a:spcPct val="100000"/>
              </a:lnSpc>
              <a:spcBef>
                <a:spcPct val="0"/>
              </a:spcBef>
              <a:spcAft>
                <a:spcPct val="0"/>
              </a:spcAft>
              <a:buClrTx/>
              <a:buSzTx/>
              <a:buFontTx/>
              <a:buNone/>
              <a:tabLst/>
            </a:pPr>
            <a:r>
              <a:rPr kumimoji="0" lang="nn-NO" altLang="en-US" sz="2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8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1379</Words>
  <Application>Microsoft Office PowerPoint</Application>
  <PresentationFormat>Widescreen</PresentationFormat>
  <Paragraphs>139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Nunito Sans</vt:lpstr>
      <vt:lpstr>Nunito Sans SemiBold</vt:lpstr>
      <vt:lpstr>Roboto</vt:lpstr>
      <vt:lpstr>Söhne</vt:lpstr>
      <vt:lpstr>Office Theme</vt:lpstr>
      <vt:lpstr>PowerPoint Presentation</vt:lpstr>
      <vt:lpstr>Space Complexity</vt:lpstr>
      <vt:lpstr>Calculate Space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1</cp:revision>
  <dcterms:created xsi:type="dcterms:W3CDTF">2023-05-01T08:00:21Z</dcterms:created>
  <dcterms:modified xsi:type="dcterms:W3CDTF">2023-05-01T08:32:39Z</dcterms:modified>
</cp:coreProperties>
</file>