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Nunito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g2vTCtcXXukdJ4Lo1qveJG0K7y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NunitoSans-bold.fntdata"/><Relationship Id="rId12" Type="http://schemas.openxmlformats.org/officeDocument/2006/relationships/font" Target="fonts/Nunito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Sans-boldItalic.fntdata"/><Relationship Id="rId14" Type="http://schemas.openxmlformats.org/officeDocument/2006/relationships/font" Target="fonts/NunitoSans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1</a:t>
            </a:r>
            <a:r>
              <a:rPr b="1" baseline="30000" lang="en-IN"/>
              <a:t>st</a:t>
            </a:r>
            <a:r>
              <a:rPr b="1" lang="en-IN"/>
              <a:t> slide (Mandatory)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3" name="Google Shape;12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0578" y="3105000"/>
            <a:ext cx="5110844" cy="6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2228195" y="1789871"/>
            <a:ext cx="8458198" cy="269545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Topic/Course</a:t>
            </a:r>
            <a:endParaRPr b="1" i="0" sz="1400" u="none" cap="none" strike="noStrik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1376848" y="158287"/>
            <a:ext cx="1016089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0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Euler’s Phi Algorithm</a:t>
            </a:r>
            <a:endParaRPr sz="40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819017" y="100514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600" y="6202800"/>
            <a:ext cx="2358000" cy="29896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/>
          <p:nvPr/>
        </p:nvSpPr>
        <p:spPr>
          <a:xfrm>
            <a:off x="308400" y="843340"/>
            <a:ext cx="11883600" cy="58568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Euler's phi algorithm is a method for computing Euler's totient function, which counts the number of positive integers up to a given integer n that are relatively prime to n.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algorithm is based on the fact that if n is a product of distinct prime factors p1, p2, ..., pk, then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phi(n) = (p1-1) * (p2-1) * ... * (pk-1) * p1^(k1-1) * p2^(k2-1) * ... * pk^(kk-1),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k1, k2, ..., kk are the powers to which the prime factors appear in the prime factorization of 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the algorithm proceeds as follows: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Factorize n into its distinct prime factors, with their corresponding powers.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For each prime factor p, compute p^(k-1) and p^k, where k is the power of p in the prime factorization of 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Compute the product of all (p-1)*p^(k-1) for each prime factor p.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Return the product from step 3 as the value of Euler's totient function phi(n).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321972" y="437882"/>
            <a:ext cx="11346300" cy="3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is an example of applying the algorithm to compute phi(24):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Factorize 24 = 2^3 * 3^1.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Compute 2^2 and 2^3, and compute 3^0 and 3^1.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Compute (2)^1 * (3-1)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Return 8 as the value of phi(24).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phi(24) = 8.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/>
        </p:nvSpPr>
        <p:spPr>
          <a:xfrm>
            <a:off x="540912" y="334849"/>
            <a:ext cx="11462197" cy="5641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let's take another example to illustrate Euler's phi algorithm.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Let's say we want to compute the value of Euler's totient function phi(60).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Factorize 60 = 2^2 * 3^1 * 5^1.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Compute 2^1, 2^2, 3^0, 3^1, 5^0, and 5^1.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Compute (2-1)*2^1 * (2-1)*2^2 * (3-1)*3^0 * (5-1)*5^0 * (5-1)*5^1 = 1*2*2*4*4 = 32.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Return 32 as the value of phi(60).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phi(60) = 32.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example, we first factorized 60 into its distinct prime factors: 2^2, 3^1, and 5^1. Then, we computed the necessary powers of each prime factor. Finally, we used the formula (p-1)*p^(k-1) to calculate the contribution of each prime factor to the value of Euler's totient function. We multiplied all these contributions together to get the final value of phi(60).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/>
        </p:nvSpPr>
        <p:spPr>
          <a:xfrm>
            <a:off x="103025" y="180299"/>
            <a:ext cx="11835600" cy="6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-I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I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java.util.*;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AutoNum type="arabicPeriod"/>
            </a:pPr>
            <a:r>
              <a:rPr lang="en-I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-I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I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I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20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EulerPhiAlgorithm</a:t>
            </a:r>
            <a:r>
              <a:rPr lang="en-I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AutoNum type="arabicPeriod"/>
            </a:pPr>
            <a:r>
              <a:rPr lang="en-I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-I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IN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Returns the value of Euler's totient function phi(n)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-I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I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I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I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20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I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20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phi</a:t>
            </a:r>
            <a:r>
              <a:rPr lang="en-I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20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I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20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I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-I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IN" sz="20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I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20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I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n;  </a:t>
            </a:r>
            <a:r>
              <a:rPr lang="en-IN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Initialize result as 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AutoNum type="arabicPeriod"/>
            </a:pPr>
            <a:r>
              <a:rPr lang="en-I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-I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IN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Check for all prime factors of n and subtract their multiples from result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-I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IN" sz="20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I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IN" sz="20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I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20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I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IN" sz="20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I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p * p &lt;= n; p++) {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-I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lang="en-IN" sz="20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I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(n % p == </a:t>
            </a:r>
            <a:r>
              <a:rPr lang="en-IN" sz="20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I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  </a:t>
            </a:r>
            <a:r>
              <a:rPr lang="en-IN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p is a prime factor of 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-I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lang="en-IN" sz="20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I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(n % p == </a:t>
            </a:r>
            <a:r>
              <a:rPr lang="en-IN" sz="20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I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  </a:t>
            </a:r>
            <a:r>
              <a:rPr lang="en-IN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Remove all multiples of p from 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AutoNum type="arabicPeriod"/>
            </a:pPr>
            <a:r>
              <a:rPr lang="en-I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n /= p;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AutoNum type="arabicPeriod"/>
            </a:pPr>
            <a:r>
              <a:rPr lang="en-I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}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AutoNum type="arabicPeriod"/>
            </a:pPr>
            <a:r>
              <a:rPr lang="en-I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result -= result / p;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AutoNum type="arabicPeriod"/>
            </a:pPr>
            <a:r>
              <a:rPr lang="en-I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}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AutoNum type="arabicPeriod"/>
            </a:pPr>
            <a:r>
              <a:rPr lang="en-I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}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/>
        </p:nvSpPr>
        <p:spPr>
          <a:xfrm>
            <a:off x="218941" y="0"/>
            <a:ext cx="11320500" cy="6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nsolas"/>
              <a:buAutoNum type="arabicPeriod"/>
            </a:pPr>
            <a:r>
              <a:rPr lang="en-I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IN" sz="2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If n has a prime factor greater than sqrt(n), then add its contribution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nsolas"/>
              <a:buAutoNum type="arabicPeriod"/>
            </a:pPr>
            <a:r>
              <a:rPr lang="en-I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IN" sz="22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I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(n &gt; </a:t>
            </a:r>
            <a:r>
              <a:rPr lang="en-IN" sz="22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I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AutoNum type="arabicPeriod"/>
            </a:pPr>
            <a:r>
              <a:rPr lang="en-I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result -= result / n;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AutoNum type="arabicPeriod"/>
            </a:pPr>
            <a:r>
              <a:rPr lang="en-I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}  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nsolas"/>
              <a:buAutoNum type="arabicPeriod"/>
            </a:pPr>
            <a:r>
              <a:rPr lang="en-I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IN" sz="22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I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result;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AutoNum type="arabicPeriod"/>
            </a:pPr>
            <a:r>
              <a:rPr lang="en-I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nsolas"/>
              <a:buAutoNum type="arabicPeriod"/>
            </a:pPr>
            <a:r>
              <a:rPr lang="en-I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IN" sz="2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Main method to test the program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nsolas"/>
              <a:buAutoNum type="arabicPeriod"/>
            </a:pPr>
            <a:r>
              <a:rPr lang="en-I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IN" sz="2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I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2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I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22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I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22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I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22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I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-IN" sz="22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I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nsolas"/>
              <a:buAutoNum type="arabicPeriod"/>
            </a:pPr>
            <a:r>
              <a:rPr lang="en-I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IN" sz="22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Scanner</a:t>
            </a:r>
            <a:r>
              <a:rPr lang="en-I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22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sc</a:t>
            </a:r>
            <a:r>
              <a:rPr lang="en-I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IN" sz="22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I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22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Scanner</a:t>
            </a:r>
            <a:r>
              <a:rPr lang="en-I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22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-I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22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I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nsolas"/>
              <a:buAutoNum type="arabicPeriod"/>
            </a:pPr>
            <a:r>
              <a:rPr lang="en-I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IN" sz="22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-I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22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I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22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2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"Enter the value of n: "</a:t>
            </a:r>
            <a:r>
              <a:rPr lang="en-I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nsolas"/>
              <a:buAutoNum type="arabicPeriod"/>
            </a:pPr>
            <a:r>
              <a:rPr lang="en-I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IN" sz="22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I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22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I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IN" sz="22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sc</a:t>
            </a:r>
            <a:r>
              <a:rPr lang="en-I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22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nextInt</a:t>
            </a:r>
            <a:r>
              <a:rPr lang="en-I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nsolas"/>
              <a:buAutoNum type="arabicPeriod"/>
            </a:pPr>
            <a:r>
              <a:rPr lang="en-I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IN" sz="22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I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22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phi_n</a:t>
            </a:r>
            <a:r>
              <a:rPr lang="en-I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IN" sz="22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phi</a:t>
            </a:r>
            <a:r>
              <a:rPr lang="en-I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(n);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nsolas"/>
              <a:buAutoNum type="arabicPeriod"/>
            </a:pPr>
            <a:r>
              <a:rPr lang="en-I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IN" sz="22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-I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22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I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22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-I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2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"phi("</a:t>
            </a:r>
            <a:r>
              <a:rPr lang="en-I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n + </a:t>
            </a:r>
            <a:r>
              <a:rPr lang="en-IN" sz="2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") = "</a:t>
            </a:r>
            <a:r>
              <a:rPr lang="en-I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phi_n);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nsolas"/>
              <a:buAutoNum type="arabicPeriod"/>
            </a:pPr>
            <a:r>
              <a:rPr lang="en-I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IN" sz="22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sc</a:t>
            </a:r>
            <a:r>
              <a:rPr lang="en-I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22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close</a:t>
            </a:r>
            <a:r>
              <a:rPr lang="en-I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AutoNum type="arabicPeriod"/>
            </a:pPr>
            <a:r>
              <a:rPr lang="en-I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AutoNum type="arabicPeriod"/>
            </a:pPr>
            <a:r>
              <a:rPr lang="en-I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7"/>
          <p:cNvPicPr preferRelativeResize="0"/>
          <p:nvPr/>
        </p:nvPicPr>
        <p:blipFill rotWithShape="1">
          <a:blip r:embed="rId3">
            <a:alphaModFix/>
          </a:blip>
          <a:srcRect b="848" l="1110" r="0" t="0"/>
          <a:stretch/>
        </p:blipFill>
        <p:spPr>
          <a:xfrm rot="355158">
            <a:off x="-214550" y="3101269"/>
            <a:ext cx="4219796" cy="3942674"/>
          </a:xfrm>
          <a:custGeom>
            <a:rect b="b" l="l" r="r" t="t"/>
            <a:pathLst>
              <a:path extrusionOk="0" h="3942674" w="4219796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26" name="Google Shape;126;p7"/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8000">
                <a:solidFill>
                  <a:srgbClr val="F05136"/>
                </a:solidFill>
                <a:latin typeface="Nunito Sans"/>
                <a:ea typeface="Nunito Sans"/>
                <a:cs typeface="Nunito Sans"/>
                <a:sym typeface="Nunito Sans"/>
              </a:rPr>
              <a:t>THANK YOU</a:t>
            </a:r>
            <a:endParaRPr b="1" sz="8000">
              <a:solidFill>
                <a:srgbClr val="F0513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25600" y="6202800"/>
            <a:ext cx="2358000" cy="298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2023-05-10T08:47:54Z</dcterms:created>
  <dc:creator>AQEEL Official</dc:creator>
</cp:coreProperties>
</file>