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83" r:id="rId7"/>
    <p:sldId id="284" r:id="rId8"/>
    <p:sldId id="286" r:id="rId9"/>
    <p:sldId id="287" r:id="rId10"/>
    <p:sldId id="288" r:id="rId11"/>
    <p:sldId id="289" r:id="rId12"/>
    <p:sldId id="290" r:id="rId13"/>
    <p:sldId id="291" r:id="rId14"/>
    <p:sldId id="292" r:id="rId15"/>
    <p:sldId id="293"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86"/>
            <p14:sldId id="287"/>
            <p14:sldId id="288"/>
            <p14:sldId id="289"/>
            <p14:sldId id="290"/>
            <p14:sldId id="291"/>
            <p14:sldId id="292"/>
            <p14:sldId id="293"/>
            <p14:sldId id="2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8" d="100"/>
          <a:sy n="88" d="100"/>
        </p:scale>
        <p:origin x="49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4/11/2020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4/11/2020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hyperlink" Target="https://en.wikipedia.org/wiki/Category:Suburbs_in_Kuala_Lumpur" TargetMode="External"/><Relationship Id="rId1" Type="http://schemas.openxmlformats.org/officeDocument/2006/relationships/slideLayout" Target="../slideLayouts/slideLayout2.xml"/><Relationship Id="rId5" Type="http://schemas.openxmlformats.org/officeDocument/2006/relationships/hyperlink" Target="http://www.starproperty.my/index.php/articles/property-news/an-oversupply-of-retail-space-in-%20malaysia/" TargetMode="External"/><Relationship Id="rId4" Type="http://schemas.openxmlformats.org/officeDocument/2006/relationships/hyperlink" Target="https://www.malaymail.com/s/1597735/malls-facing-meltdown-as-glut-continu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ategory:Suburbs_in_Kuala_Lumpu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Category:Suburbs_in_Kuala_Lumpu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
        <p:nvSpPr>
          <p:cNvPr id="6" name="Title 1"/>
          <p:cNvSpPr txBox="1">
            <a:spLocks/>
          </p:cNvSpPr>
          <p:nvPr/>
        </p:nvSpPr>
        <p:spPr>
          <a:xfrm>
            <a:off x="838200" y="1164324"/>
            <a:ext cx="10515600" cy="23876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en-US" smtClean="0">
                <a:solidFill>
                  <a:schemeClr val="bg1"/>
                </a:solidFill>
              </a:rPr>
              <a:t>Coursera Capstone</a:t>
            </a:r>
            <a:br>
              <a:rPr lang="en-US" smtClean="0">
                <a:solidFill>
                  <a:schemeClr val="bg1"/>
                </a:solidFill>
              </a:rPr>
            </a:br>
            <a:r>
              <a:rPr lang="en-US" smtClean="0">
                <a:solidFill>
                  <a:schemeClr val="bg1"/>
                </a:solidFill>
              </a:rPr>
              <a:t>IBM Applied Data Science Capstone</a:t>
            </a:r>
            <a:endParaRPr lang="en-US" dirty="0">
              <a:solidFill>
                <a:schemeClr val="bg1"/>
              </a:solidFill>
            </a:endParaRPr>
          </a:p>
        </p:txBody>
      </p:sp>
      <p:pic>
        <p:nvPicPr>
          <p:cNvPr id="7" name="Picture 6"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
        <p:nvSpPr>
          <p:cNvPr id="8" name="Rectangle 7"/>
          <p:cNvSpPr/>
          <p:nvPr/>
        </p:nvSpPr>
        <p:spPr>
          <a:xfrm>
            <a:off x="757647" y="3105835"/>
            <a:ext cx="11077302" cy="369332"/>
          </a:xfrm>
          <a:prstGeom prst="rect">
            <a:avLst/>
          </a:prstGeom>
        </p:spPr>
        <p:txBody>
          <a:bodyPr wrap="square">
            <a:spAutoFit/>
          </a:bodyPr>
          <a:lstStyle/>
          <a:p>
            <a:pPr algn="ctr"/>
            <a:r>
              <a:rPr lang="en-US" b="1" i="1" dirty="0">
                <a:solidFill>
                  <a:schemeClr val="bg1"/>
                </a:solidFill>
              </a:rPr>
              <a:t>Opening a New Shopping Mall in Kuala Lumpur,  Malaysia</a:t>
            </a:r>
            <a:endParaRPr lang="en-US"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974107" cy="640080"/>
          </a:xfrm>
        </p:spPr>
        <p:txBody>
          <a:bodyPr>
            <a:noAutofit/>
          </a:bodyPr>
          <a:lstStyle/>
          <a:p>
            <a:r>
              <a:rPr lang="en-US" dirty="0" smtClean="0"/>
              <a:t>Discussion</a:t>
            </a:r>
            <a:endParaRPr lang="en-US" dirty="0"/>
          </a:p>
        </p:txBody>
      </p:sp>
      <p:sp>
        <p:nvSpPr>
          <p:cNvPr id="2" name="Rectangle 1"/>
          <p:cNvSpPr/>
          <p:nvPr/>
        </p:nvSpPr>
        <p:spPr>
          <a:xfrm>
            <a:off x="521207" y="1396617"/>
            <a:ext cx="10894423" cy="4524315"/>
          </a:xfrm>
          <a:prstGeom prst="rect">
            <a:avLst/>
          </a:prstGeom>
        </p:spPr>
        <p:txBody>
          <a:bodyPr wrap="square">
            <a:spAutoFit/>
          </a:bodyPr>
          <a:lstStyle/>
          <a:p>
            <a:pPr marL="285750" indent="-285750">
              <a:buFont typeface="Arial" panose="020B0604020202020204" pitchFamily="34" charset="0"/>
              <a:buChar char="•"/>
            </a:pPr>
            <a:r>
              <a:rPr lang="en-US" dirty="0"/>
              <a:t>As observations noted from the map in the Results section, most of the shopping malls are concentrated in the central area of Kuala Lumpur city, with the highest number in cluster 2 and moderate number in cluster 0. </a:t>
            </a:r>
            <a:endParaRPr lang="en-US" dirty="0" smtClean="0"/>
          </a:p>
          <a:p>
            <a:pPr marL="285750" indent="-285750">
              <a:buFont typeface="Arial" panose="020B0604020202020204" pitchFamily="34" charset="0"/>
              <a:buChar char="•"/>
            </a:pPr>
            <a:r>
              <a:rPr lang="en-US" dirty="0" smtClean="0"/>
              <a:t>On </a:t>
            </a:r>
            <a:r>
              <a:rPr lang="en-US" dirty="0"/>
              <a:t>the other hand, cluster 1 has very low number to no shopping mall in the </a:t>
            </a:r>
            <a:r>
              <a:rPr lang="en-US" dirty="0" smtClean="0"/>
              <a:t>neighborhoods. </a:t>
            </a:r>
            <a:r>
              <a:rPr lang="en-US" dirty="0"/>
              <a:t>This represents a great opportunity and high potential areas to open new shopping malls as there is very little to no competition from existing malls. </a:t>
            </a:r>
            <a:endParaRPr lang="en-US" dirty="0" smtClean="0"/>
          </a:p>
          <a:p>
            <a:pPr marL="285750" indent="-285750">
              <a:buFont typeface="Arial" panose="020B0604020202020204" pitchFamily="34" charset="0"/>
              <a:buChar char="•"/>
            </a:pPr>
            <a:r>
              <a:rPr lang="en-US" dirty="0" smtClean="0"/>
              <a:t>Meanwhile</a:t>
            </a:r>
            <a:r>
              <a:rPr lang="en-US" dirty="0"/>
              <a:t>, shopping malls in cluster 2 are likely suffering from intense competition due to oversupply and high concentration of shopping malls. </a:t>
            </a:r>
            <a:endParaRPr lang="en-US" dirty="0" smtClean="0"/>
          </a:p>
          <a:p>
            <a:pPr marL="285750" indent="-285750">
              <a:buFont typeface="Arial" panose="020B0604020202020204" pitchFamily="34" charset="0"/>
              <a:buChar char="•"/>
            </a:pPr>
            <a:r>
              <a:rPr lang="en-US" dirty="0" smtClean="0"/>
              <a:t>From </a:t>
            </a:r>
            <a:r>
              <a:rPr lang="en-US" dirty="0"/>
              <a:t>another perspective, the results also show that the oversupply of shopping malls mostly happened in the central area of the city, with the suburb area still have very few shopping </a:t>
            </a:r>
            <a:r>
              <a:rPr lang="en-US" dirty="0" smtClean="0"/>
              <a:t>malls.</a:t>
            </a:r>
          </a:p>
          <a:p>
            <a:pPr marL="285750" indent="-285750">
              <a:buFont typeface="Arial" panose="020B0604020202020204" pitchFamily="34" charset="0"/>
              <a:buChar char="•"/>
            </a:pPr>
            <a:r>
              <a:rPr lang="en-US" dirty="0" smtClean="0"/>
              <a:t>Therefore</a:t>
            </a:r>
            <a:r>
              <a:rPr lang="en-US" dirty="0"/>
              <a:t>, this project recommends property developers to capitalize on these findings to open new shopping malls in </a:t>
            </a:r>
            <a:r>
              <a:rPr lang="en-US" dirty="0" smtClean="0"/>
              <a:t>neighborhoods </a:t>
            </a:r>
            <a:r>
              <a:rPr lang="en-US" dirty="0"/>
              <a:t>in cluster 1 with little to no competition. </a:t>
            </a:r>
            <a:endParaRPr lang="en-US" dirty="0" smtClean="0"/>
          </a:p>
          <a:p>
            <a:pPr marL="285750" indent="-285750">
              <a:buFont typeface="Arial" panose="020B0604020202020204" pitchFamily="34" charset="0"/>
              <a:buChar char="•"/>
            </a:pPr>
            <a:r>
              <a:rPr lang="en-US" dirty="0" smtClean="0"/>
              <a:t>Property </a:t>
            </a:r>
            <a:r>
              <a:rPr lang="en-US" dirty="0"/>
              <a:t>developers with unique selling propositions to stand out from the competition can also open new shopping malls in </a:t>
            </a:r>
            <a:r>
              <a:rPr lang="en-US" dirty="0" smtClean="0"/>
              <a:t>neighborhoods </a:t>
            </a:r>
            <a:r>
              <a:rPr lang="en-US" dirty="0"/>
              <a:t>in cluster 0 with moderate competition. </a:t>
            </a:r>
            <a:endParaRPr lang="en-US" dirty="0" smtClean="0"/>
          </a:p>
          <a:p>
            <a:pPr marL="285750" indent="-285750">
              <a:buFont typeface="Arial" panose="020B0604020202020204" pitchFamily="34" charset="0"/>
              <a:buChar char="•"/>
            </a:pPr>
            <a:r>
              <a:rPr lang="en-US" dirty="0" smtClean="0"/>
              <a:t>Last, </a:t>
            </a:r>
            <a:r>
              <a:rPr lang="en-US" dirty="0"/>
              <a:t>property developers are advised to avoid </a:t>
            </a:r>
            <a:r>
              <a:rPr lang="en-US" dirty="0" smtClean="0"/>
              <a:t>neighborhoods </a:t>
            </a:r>
            <a:r>
              <a:rPr lang="en-US" dirty="0"/>
              <a:t>in cluster 2 which already have high concentration of shopping malls and suffering from intense competition</a:t>
            </a:r>
            <a:endParaRPr lang="en-US" dirty="0"/>
          </a:p>
        </p:txBody>
      </p:sp>
    </p:spTree>
    <p:extLst>
      <p:ext uri="{BB962C8B-B14F-4D97-AF65-F5344CB8AC3E}">
        <p14:creationId xmlns:p14="http://schemas.microsoft.com/office/powerpoint/2010/main" val="2056787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974107" cy="640080"/>
          </a:xfrm>
        </p:spPr>
        <p:txBody>
          <a:bodyPr>
            <a:noAutofit/>
          </a:bodyPr>
          <a:lstStyle/>
          <a:p>
            <a:r>
              <a:rPr lang="en-US" dirty="0"/>
              <a:t>Limitations and Suggestions for Future Research</a:t>
            </a:r>
            <a:endParaRPr lang="en-US" dirty="0"/>
          </a:p>
        </p:txBody>
      </p:sp>
      <p:sp>
        <p:nvSpPr>
          <p:cNvPr id="2" name="Rectangle 1"/>
          <p:cNvSpPr/>
          <p:nvPr/>
        </p:nvSpPr>
        <p:spPr>
          <a:xfrm>
            <a:off x="521207" y="1396617"/>
            <a:ext cx="10894423" cy="2862322"/>
          </a:xfrm>
          <a:prstGeom prst="rect">
            <a:avLst/>
          </a:prstGeom>
        </p:spPr>
        <p:txBody>
          <a:bodyPr wrap="square">
            <a:spAutoFit/>
          </a:bodyPr>
          <a:lstStyle/>
          <a:p>
            <a:pPr marL="285750" indent="-285750">
              <a:buFont typeface="Arial" panose="020B0604020202020204" pitchFamily="34" charset="0"/>
              <a:buChar char="•"/>
            </a:pPr>
            <a:r>
              <a:rPr lang="en-US" dirty="0"/>
              <a:t>In this project, we only consider one factor i.e. frequency of occurrence of shopping malls, there are other factors such as population and income of residents that could influence the location decision of a new shopping mall. </a:t>
            </a:r>
            <a:endParaRPr lang="en-US" dirty="0" smtClean="0"/>
          </a:p>
          <a:p>
            <a:pPr marL="285750" indent="-285750">
              <a:buFont typeface="Arial" panose="020B0604020202020204" pitchFamily="34" charset="0"/>
              <a:buChar char="•"/>
            </a:pPr>
            <a:r>
              <a:rPr lang="en-US" dirty="0" smtClean="0"/>
              <a:t>However</a:t>
            </a:r>
            <a:r>
              <a:rPr lang="en-US" dirty="0"/>
              <a:t>, to the best knowledge of this researcher such data are not available to the </a:t>
            </a:r>
            <a:r>
              <a:rPr lang="en-US" dirty="0" smtClean="0"/>
              <a:t>neighborhood </a:t>
            </a:r>
            <a:r>
              <a:rPr lang="en-US" dirty="0"/>
              <a:t>level required by this project. </a:t>
            </a:r>
            <a:endParaRPr lang="en-US" dirty="0" smtClean="0"/>
          </a:p>
          <a:p>
            <a:pPr marL="285750" indent="-285750">
              <a:buFont typeface="Arial" panose="020B0604020202020204" pitchFamily="34" charset="0"/>
              <a:buChar char="•"/>
            </a:pPr>
            <a:r>
              <a:rPr lang="en-US" dirty="0" smtClean="0"/>
              <a:t>Future </a:t>
            </a:r>
            <a:r>
              <a:rPr lang="en-US" dirty="0"/>
              <a:t>research could devise a methodology to estimate such data to be used in the clustering algorithm to determine the preferred locations to open a new shopping mall. </a:t>
            </a:r>
            <a:endParaRPr lang="en-US" dirty="0" smtClean="0"/>
          </a:p>
          <a:p>
            <a:pPr marL="285750" indent="-285750">
              <a:buFont typeface="Arial" panose="020B0604020202020204" pitchFamily="34" charset="0"/>
              <a:buChar char="•"/>
            </a:pPr>
            <a:r>
              <a:rPr lang="en-US" dirty="0" smtClean="0"/>
              <a:t>In </a:t>
            </a:r>
            <a:r>
              <a:rPr lang="en-US" dirty="0"/>
              <a:t>addition, this project made use of the free Sandbox Tier Account of Foursquare API that came with limitations as to the number of API calls and results returned. </a:t>
            </a:r>
            <a:endParaRPr lang="en-US" dirty="0" smtClean="0"/>
          </a:p>
          <a:p>
            <a:pPr marL="285750" indent="-285750">
              <a:buFont typeface="Arial" panose="020B0604020202020204" pitchFamily="34" charset="0"/>
              <a:buChar char="•"/>
            </a:pPr>
            <a:r>
              <a:rPr lang="en-US" dirty="0" smtClean="0"/>
              <a:t>Future </a:t>
            </a:r>
            <a:r>
              <a:rPr lang="en-US" dirty="0"/>
              <a:t>research could make use of paid account to bypass these limitations and obtain more results.</a:t>
            </a:r>
            <a:endParaRPr lang="en-US" dirty="0"/>
          </a:p>
        </p:txBody>
      </p:sp>
    </p:spTree>
    <p:extLst>
      <p:ext uri="{BB962C8B-B14F-4D97-AF65-F5344CB8AC3E}">
        <p14:creationId xmlns:p14="http://schemas.microsoft.com/office/powerpoint/2010/main" val="114094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974107" cy="640080"/>
          </a:xfrm>
        </p:spPr>
        <p:txBody>
          <a:bodyPr>
            <a:noAutofit/>
          </a:bodyPr>
          <a:lstStyle/>
          <a:p>
            <a:r>
              <a:rPr lang="en-US" dirty="0"/>
              <a:t>Conclusion</a:t>
            </a:r>
            <a:endParaRPr lang="en-US" dirty="0"/>
          </a:p>
        </p:txBody>
      </p:sp>
      <p:sp>
        <p:nvSpPr>
          <p:cNvPr id="2" name="Rectangle 1"/>
          <p:cNvSpPr/>
          <p:nvPr/>
        </p:nvSpPr>
        <p:spPr>
          <a:xfrm>
            <a:off x="521207" y="1396617"/>
            <a:ext cx="10894423" cy="2862322"/>
          </a:xfrm>
          <a:prstGeom prst="rect">
            <a:avLst/>
          </a:prstGeom>
        </p:spPr>
        <p:txBody>
          <a:bodyPr wrap="square">
            <a:spAutoFit/>
          </a:bodyPr>
          <a:lstStyle/>
          <a:p>
            <a:pPr marL="285750" indent="-285750">
              <a:buFont typeface="Arial" panose="020B0604020202020204" pitchFamily="34" charset="0"/>
              <a:buChar char="•"/>
            </a:pPr>
            <a:r>
              <a:rPr lang="en-US" dirty="0"/>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 property developers and investors regarding the best locations to open a new shopping mall. </a:t>
            </a:r>
            <a:endParaRPr lang="en-US" dirty="0" smtClean="0"/>
          </a:p>
          <a:p>
            <a:pPr marL="285750" indent="-285750">
              <a:buFont typeface="Arial" panose="020B0604020202020204" pitchFamily="34" charset="0"/>
              <a:buChar char="•"/>
            </a:pPr>
            <a:r>
              <a:rPr lang="en-US" dirty="0" smtClean="0"/>
              <a:t>To </a:t>
            </a:r>
            <a:r>
              <a:rPr lang="en-US" dirty="0"/>
              <a:t>answer the business question that was raised in the introduction section, the answer proposed by this project is: The </a:t>
            </a:r>
            <a:r>
              <a:rPr lang="en-US" dirty="0" smtClean="0"/>
              <a:t>neighborhoods </a:t>
            </a:r>
            <a:r>
              <a:rPr lang="en-US" dirty="0"/>
              <a:t>in cluster 1 are the most preferred locations to open a new shopping mall. </a:t>
            </a:r>
            <a:endParaRPr lang="en-US" dirty="0" smtClean="0"/>
          </a:p>
          <a:p>
            <a:pPr marL="285750" indent="-285750">
              <a:buFont typeface="Arial" panose="020B0604020202020204" pitchFamily="34" charset="0"/>
              <a:buChar char="•"/>
            </a:pPr>
            <a:r>
              <a:rPr lang="en-US" dirty="0" smtClean="0"/>
              <a:t>The </a:t>
            </a:r>
            <a:r>
              <a:rPr lang="en-US" dirty="0"/>
              <a:t>findings of this project will help the relevant stakeholders to capitalize on the opportunities on high potential locations while avoiding overcrowded areas in their decisions to open a new shopping mall.</a:t>
            </a:r>
            <a:endParaRPr lang="en-US" dirty="0"/>
          </a:p>
        </p:txBody>
      </p:sp>
    </p:spTree>
    <p:extLst>
      <p:ext uri="{BB962C8B-B14F-4D97-AF65-F5344CB8AC3E}">
        <p14:creationId xmlns:p14="http://schemas.microsoft.com/office/powerpoint/2010/main" val="726542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974107" cy="640080"/>
          </a:xfrm>
        </p:spPr>
        <p:txBody>
          <a:bodyPr>
            <a:noAutofit/>
          </a:bodyPr>
          <a:lstStyle/>
          <a:p>
            <a:r>
              <a:rPr lang="en-US" dirty="0"/>
              <a:t>References</a:t>
            </a:r>
            <a:endParaRPr lang="en-US" dirty="0"/>
          </a:p>
        </p:txBody>
      </p:sp>
      <p:sp>
        <p:nvSpPr>
          <p:cNvPr id="2" name="Rectangle 1"/>
          <p:cNvSpPr/>
          <p:nvPr/>
        </p:nvSpPr>
        <p:spPr>
          <a:xfrm>
            <a:off x="521207" y="1396617"/>
            <a:ext cx="10894423" cy="2585323"/>
          </a:xfrm>
          <a:prstGeom prst="rect">
            <a:avLst/>
          </a:prstGeom>
        </p:spPr>
        <p:txBody>
          <a:bodyPr wrap="square">
            <a:spAutoFit/>
          </a:bodyPr>
          <a:lstStyle/>
          <a:p>
            <a:pPr marL="285750" indent="-285750">
              <a:buFont typeface="Arial" panose="020B0604020202020204" pitchFamily="34" charset="0"/>
              <a:buChar char="•"/>
            </a:pPr>
            <a:r>
              <a:rPr lang="en-US" dirty="0" err="1"/>
              <a:t>Category:Suburbs</a:t>
            </a:r>
            <a:r>
              <a:rPr lang="en-US" dirty="0"/>
              <a:t> in Kuala Lumpur. Wikipedia. Retrieved </a:t>
            </a:r>
            <a:r>
              <a:rPr lang="en-US" dirty="0" smtClean="0"/>
              <a:t>from</a:t>
            </a:r>
          </a:p>
          <a:p>
            <a:r>
              <a:rPr lang="en-US" dirty="0"/>
              <a:t>	</a:t>
            </a:r>
            <a:r>
              <a:rPr lang="en-US" dirty="0" smtClean="0">
                <a:hlinkClick r:id="rId2"/>
              </a:rPr>
              <a:t>https</a:t>
            </a:r>
            <a:r>
              <a:rPr lang="en-US" dirty="0">
                <a:hlinkClick r:id="rId2"/>
              </a:rPr>
              <a:t>://en.wikipedia.org/wiki/Category:Suburbs_in_Kuala_Lumpur</a:t>
            </a:r>
            <a:endParaRPr lang="en-US" dirty="0"/>
          </a:p>
          <a:p>
            <a:pPr marL="285750" indent="-285750">
              <a:buFont typeface="Arial" panose="020B0604020202020204" pitchFamily="34" charset="0"/>
              <a:buChar char="•"/>
            </a:pPr>
            <a:r>
              <a:rPr lang="en-US" dirty="0"/>
              <a:t>Foursquare Developers Documentation. Foursquare. Retrieved </a:t>
            </a:r>
            <a:r>
              <a:rPr lang="en-US" dirty="0" smtClean="0"/>
              <a:t>from	</a:t>
            </a:r>
            <a:r>
              <a:rPr lang="en-US" dirty="0" smtClean="0">
                <a:hlinkClick r:id="rId3"/>
              </a:rPr>
              <a:t>https</a:t>
            </a:r>
            <a:r>
              <a:rPr lang="en-US" dirty="0">
                <a:hlinkClick r:id="rId3"/>
              </a:rPr>
              <a:t>://developer.foursquare.com/docs</a:t>
            </a:r>
            <a:endParaRPr lang="en-US" dirty="0"/>
          </a:p>
          <a:p>
            <a:pPr marL="285750" indent="-285750">
              <a:buFont typeface="Arial" panose="020B0604020202020204" pitchFamily="34" charset="0"/>
              <a:buChar char="•"/>
            </a:pPr>
            <a:r>
              <a:rPr lang="en-US" dirty="0"/>
              <a:t>Malay Mail. (2018, March 14). Malls facing meltdown as glut continues. Malay Mail. Retrieved </a:t>
            </a:r>
            <a:r>
              <a:rPr lang="en-US" dirty="0" smtClean="0"/>
              <a:t>from	</a:t>
            </a:r>
            <a:r>
              <a:rPr lang="en-US" dirty="0" smtClean="0">
                <a:hlinkClick r:id="rId4"/>
              </a:rPr>
              <a:t>https</a:t>
            </a:r>
            <a:r>
              <a:rPr lang="en-US" dirty="0">
                <a:hlinkClick r:id="rId4"/>
              </a:rPr>
              <a:t>://www.malaymail.com/s/1597735/malls-facing-meltdown-as-glut-continues</a:t>
            </a:r>
            <a:endParaRPr lang="en-US" dirty="0"/>
          </a:p>
          <a:p>
            <a:pPr marL="285750" indent="-285750">
              <a:buFont typeface="Arial" panose="020B0604020202020204" pitchFamily="34" charset="0"/>
              <a:buChar char="•"/>
            </a:pPr>
            <a:r>
              <a:rPr lang="en-US" dirty="0"/>
              <a:t>Tan, H. H. (2018, April 5). An oversupply of retail space in Malaysia. StarProperty.my. Retrieved </a:t>
            </a:r>
            <a:r>
              <a:rPr lang="en-US" dirty="0" smtClean="0"/>
              <a:t>from	</a:t>
            </a:r>
            <a:r>
              <a:rPr lang="en-US" dirty="0" smtClean="0">
                <a:hlinkClick r:id="rId5"/>
              </a:rPr>
              <a:t>http</a:t>
            </a:r>
            <a:r>
              <a:rPr lang="en-US" dirty="0">
                <a:hlinkClick r:id="rId5"/>
              </a:rPr>
              <a:t>://www.starproperty.my/index.php/articles/property-news/an-oversupply-of-retail-space-in- </a:t>
            </a:r>
            <a:r>
              <a:rPr lang="en-US" dirty="0" err="1">
                <a:hlinkClick r:id="rId5"/>
              </a:rPr>
              <a:t>malaysia</a:t>
            </a:r>
            <a:r>
              <a:rPr lang="en-US" dirty="0">
                <a:hlinkClick r:id="rId5"/>
              </a:rPr>
              <a:t>/</a:t>
            </a:r>
            <a:endParaRPr lang="en-US" dirty="0"/>
          </a:p>
        </p:txBody>
      </p:sp>
    </p:spTree>
    <p:extLst>
      <p:ext uri="{BB962C8B-B14F-4D97-AF65-F5344CB8AC3E}">
        <p14:creationId xmlns:p14="http://schemas.microsoft.com/office/powerpoint/2010/main" val="3063329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96617"/>
            <a:ext cx="10894423" cy="3970318"/>
          </a:xfrm>
          <a:prstGeom prst="rect">
            <a:avLst/>
          </a:prstGeom>
        </p:spPr>
        <p:txBody>
          <a:bodyPr wrap="square">
            <a:spAutoFit/>
          </a:bodyPr>
          <a:lstStyle/>
          <a:p>
            <a:pPr marL="285750" indent="-285750">
              <a:buFont typeface="Arial" panose="020B0604020202020204" pitchFamily="34" charset="0"/>
              <a:buChar char="•"/>
            </a:pPr>
            <a:r>
              <a:rPr lang="en-US" dirty="0"/>
              <a:t>For many shoppers, visiting shopping malls is a great way to relax and enjoy themselves during weekends and holidays. </a:t>
            </a:r>
            <a:endParaRPr lang="en-US" dirty="0" smtClean="0"/>
          </a:p>
          <a:p>
            <a:pPr marL="285750" indent="-285750">
              <a:buFont typeface="Arial" panose="020B0604020202020204" pitchFamily="34" charset="0"/>
              <a:buChar char="•"/>
            </a:pPr>
            <a:r>
              <a:rPr lang="en-US" dirty="0" smtClean="0"/>
              <a:t>They </a:t>
            </a:r>
            <a:r>
              <a:rPr lang="en-US" dirty="0"/>
              <a:t>can do grocery shopping, dine at restaurants, shop at the various fashion outlets, watch movies and perform many more activities. </a:t>
            </a:r>
            <a:endParaRPr lang="en-US" dirty="0" smtClean="0"/>
          </a:p>
          <a:p>
            <a:pPr marL="285750" indent="-285750">
              <a:buFont typeface="Arial" panose="020B0604020202020204" pitchFamily="34" charset="0"/>
              <a:buChar char="•"/>
            </a:pPr>
            <a:r>
              <a:rPr lang="en-US" dirty="0" smtClean="0"/>
              <a:t>Shopping </a:t>
            </a:r>
            <a:r>
              <a:rPr lang="en-US" dirty="0"/>
              <a:t>malls are like a one-stop destination for all types of shoppers. For retailers, the central location and the large crowd at the shopping malls provides a great distribution channel to market their products and services. Property developers are also taking advantage of this trend to build more shopping malls to cater to the demand. </a:t>
            </a:r>
            <a:endParaRPr lang="en-US" dirty="0" smtClean="0"/>
          </a:p>
          <a:p>
            <a:pPr marL="285750" indent="-285750">
              <a:buFont typeface="Arial" panose="020B0604020202020204" pitchFamily="34" charset="0"/>
              <a:buChar char="•"/>
            </a:pPr>
            <a:r>
              <a:rPr lang="en-US" dirty="0" smtClean="0"/>
              <a:t>As </a:t>
            </a:r>
            <a:r>
              <a:rPr lang="en-US" dirty="0"/>
              <a:t>a result, there are many shopping malls in the city of Kuala Lumpur and many more are being built. Opening shopping malls allows property developers to earn consistent rental income. </a:t>
            </a:r>
            <a:endParaRPr lang="en-US" dirty="0" smtClean="0"/>
          </a:p>
          <a:p>
            <a:pPr marL="285750" indent="-285750">
              <a:buFont typeface="Arial" panose="020B0604020202020204" pitchFamily="34" charset="0"/>
              <a:buChar char="•"/>
            </a:pPr>
            <a:r>
              <a:rPr lang="en-US" dirty="0" smtClean="0"/>
              <a:t>Of </a:t>
            </a:r>
            <a:r>
              <a:rPr lang="en-US" dirty="0"/>
              <a:t>course, as with any business decision, opening a new shopping mall requires serious consideration and is a lot more complicated than it seems. </a:t>
            </a:r>
            <a:endParaRPr lang="en-US" dirty="0" smtClean="0"/>
          </a:p>
          <a:p>
            <a:pPr marL="285750" indent="-285750">
              <a:buFont typeface="Arial" panose="020B0604020202020204" pitchFamily="34" charset="0"/>
              <a:buChar char="•"/>
            </a:pPr>
            <a:r>
              <a:rPr lang="en-US" dirty="0" smtClean="0"/>
              <a:t>Particularly</a:t>
            </a:r>
            <a:r>
              <a:rPr lang="en-US" dirty="0"/>
              <a:t>, the location of the shopping mall is one of the most important decisions that will determine whether the mall will be a success or a failure.</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Business Problem</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96617"/>
            <a:ext cx="10894423" cy="1477328"/>
          </a:xfrm>
          <a:prstGeom prst="rect">
            <a:avLst/>
          </a:prstGeom>
        </p:spPr>
        <p:txBody>
          <a:bodyPr wrap="square">
            <a:spAutoFit/>
          </a:bodyPr>
          <a:lstStyle/>
          <a:p>
            <a:pPr marL="285750" indent="-285750">
              <a:buFont typeface="Arial" panose="020B0604020202020204" pitchFamily="34" charset="0"/>
              <a:buChar char="•"/>
            </a:pPr>
            <a:r>
              <a:rPr lang="en-US" dirty="0"/>
              <a:t>The objective of this capstone project is to </a:t>
            </a:r>
            <a:r>
              <a:rPr lang="en-US" dirty="0" smtClean="0"/>
              <a:t>analyze </a:t>
            </a:r>
            <a:r>
              <a:rPr lang="en-US" dirty="0"/>
              <a:t>and select the best locations in the city of Kuala Lumpur, Malaysia to open a new shopping mall. </a:t>
            </a:r>
            <a:endParaRPr lang="en-US" dirty="0" smtClean="0"/>
          </a:p>
          <a:p>
            <a:pPr marL="285750" indent="-285750">
              <a:buFont typeface="Arial" panose="020B0604020202020204" pitchFamily="34" charset="0"/>
              <a:buChar char="•"/>
            </a:pPr>
            <a:r>
              <a:rPr lang="en-US" dirty="0" smtClean="0"/>
              <a:t>Using </a:t>
            </a:r>
            <a:r>
              <a:rPr lang="en-US" dirty="0"/>
              <a:t>data science methodology and machine learning techniques like clustering, this project aims to provide solutions to answer the business question: In the city of Kuala Lumpur, Malaysia, if a property developer is looking to open a new shopping mall, where would you recommend that they open it?</a:t>
            </a:r>
          </a:p>
        </p:txBody>
      </p:sp>
    </p:spTree>
    <p:extLst>
      <p:ext uri="{BB962C8B-B14F-4D97-AF65-F5344CB8AC3E}">
        <p14:creationId xmlns:p14="http://schemas.microsoft.com/office/powerpoint/2010/main" val="2129455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Target Audience of this project</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96617"/>
            <a:ext cx="10894423" cy="2585323"/>
          </a:xfrm>
          <a:prstGeom prst="rect">
            <a:avLst/>
          </a:prstGeom>
        </p:spPr>
        <p:txBody>
          <a:bodyPr wrap="square">
            <a:spAutoFit/>
          </a:bodyPr>
          <a:lstStyle/>
          <a:p>
            <a:pPr marL="285750" indent="-285750">
              <a:buFont typeface="Arial" panose="020B0604020202020204" pitchFamily="34" charset="0"/>
              <a:buChar char="•"/>
            </a:pPr>
            <a:r>
              <a:rPr lang="en-US" dirty="0"/>
              <a:t>This project is particularly useful to property developers and investors looking to open or invest in new shopping malls in the capital city of Malaysia i.e. Kuala Lumpur. </a:t>
            </a:r>
            <a:endParaRPr lang="en-US" dirty="0" smtClean="0"/>
          </a:p>
          <a:p>
            <a:pPr marL="285750" indent="-285750">
              <a:buFont typeface="Arial" panose="020B0604020202020204" pitchFamily="34" charset="0"/>
              <a:buChar char="•"/>
            </a:pPr>
            <a:r>
              <a:rPr lang="en-US" dirty="0" smtClean="0"/>
              <a:t>This </a:t>
            </a:r>
            <a:r>
              <a:rPr lang="en-US" dirty="0"/>
              <a:t>project is timely as the city is currently suffering from oversupply of shopping malls. </a:t>
            </a:r>
            <a:endParaRPr lang="en-US" dirty="0" smtClean="0"/>
          </a:p>
          <a:p>
            <a:pPr marL="285750" indent="-285750">
              <a:buFont typeface="Arial" panose="020B0604020202020204" pitchFamily="34" charset="0"/>
              <a:buChar char="•"/>
            </a:pPr>
            <a:r>
              <a:rPr lang="en-US" dirty="0" smtClean="0"/>
              <a:t>Data </a:t>
            </a:r>
            <a:r>
              <a:rPr lang="en-US" dirty="0"/>
              <a:t>from the National Property Information Centre (NAPIC) released last year showed that an additional 15 per cent will be added to existing mall space, and the agency predicted that total occupancy may dip below 86 per cent. </a:t>
            </a:r>
            <a:endParaRPr lang="en-US" dirty="0" smtClean="0"/>
          </a:p>
          <a:p>
            <a:pPr marL="285750" indent="-285750">
              <a:buFont typeface="Arial" panose="020B0604020202020204" pitchFamily="34" charset="0"/>
              <a:buChar char="•"/>
            </a:pPr>
            <a:r>
              <a:rPr lang="en-US" dirty="0" smtClean="0"/>
              <a:t>The </a:t>
            </a:r>
            <a:r>
              <a:rPr lang="en-US" dirty="0"/>
              <a:t>local newspaper The Malay Mail also reported in March last year that the true occupancy rates in malls may be as low as 40 per cent in some areas, quoting a Financial Times (FT) article cataloguing the country's continued obsession with building more shopping space despite chronic oversupply.</a:t>
            </a:r>
          </a:p>
        </p:txBody>
      </p:sp>
    </p:spTree>
    <p:extLst>
      <p:ext uri="{BB962C8B-B14F-4D97-AF65-F5344CB8AC3E}">
        <p14:creationId xmlns:p14="http://schemas.microsoft.com/office/powerpoint/2010/main" val="1361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Data</a:t>
            </a:r>
            <a:endParaRPr lang="en-US" dirty="0"/>
          </a:p>
        </p:txBody>
      </p:sp>
      <p:sp>
        <p:nvSpPr>
          <p:cNvPr id="2" name="Rectangle 1"/>
          <p:cNvSpPr/>
          <p:nvPr/>
        </p:nvSpPr>
        <p:spPr>
          <a:xfrm>
            <a:off x="521207" y="1396617"/>
            <a:ext cx="10894423" cy="2308324"/>
          </a:xfrm>
          <a:prstGeom prst="rect">
            <a:avLst/>
          </a:prstGeom>
        </p:spPr>
        <p:txBody>
          <a:bodyPr wrap="square">
            <a:spAutoFit/>
          </a:bodyPr>
          <a:lstStyle/>
          <a:p>
            <a:r>
              <a:rPr lang="en-US" dirty="0" smtClean="0"/>
              <a:t>To </a:t>
            </a:r>
            <a:r>
              <a:rPr lang="en-US" dirty="0"/>
              <a:t>solve the problem, we will need the following data</a:t>
            </a:r>
            <a:r>
              <a:rPr lang="en-US" dirty="0" smtClean="0"/>
              <a:t>:</a:t>
            </a:r>
          </a:p>
          <a:p>
            <a:endParaRPr lang="en-US" dirty="0"/>
          </a:p>
          <a:p>
            <a:pPr marL="285750" indent="-285750">
              <a:buFont typeface="Wingdings" panose="05000000000000000000" pitchFamily="2" charset="2"/>
              <a:buChar char="q"/>
            </a:pPr>
            <a:r>
              <a:rPr lang="en-US" dirty="0" smtClean="0"/>
              <a:t>List </a:t>
            </a:r>
            <a:r>
              <a:rPr lang="en-US" dirty="0"/>
              <a:t>of </a:t>
            </a:r>
            <a:r>
              <a:rPr lang="en-US" dirty="0" smtClean="0"/>
              <a:t>neighborhoods </a:t>
            </a:r>
            <a:r>
              <a:rPr lang="en-US" dirty="0"/>
              <a:t>in Kuala Lumpur. This defines the scope of this project which is confined to the city of Kuala Lumpur, the capital city of the country of Malaysia in South East Asia.</a:t>
            </a:r>
          </a:p>
          <a:p>
            <a:pPr marL="285750" indent="-285750">
              <a:buFont typeface="Wingdings" panose="05000000000000000000" pitchFamily="2" charset="2"/>
              <a:buChar char="q"/>
            </a:pPr>
            <a:r>
              <a:rPr lang="en-US" dirty="0" smtClean="0"/>
              <a:t>Latitude </a:t>
            </a:r>
            <a:r>
              <a:rPr lang="en-US" dirty="0"/>
              <a:t>and longitude coordinates of those </a:t>
            </a:r>
            <a:r>
              <a:rPr lang="en-US" dirty="0" smtClean="0"/>
              <a:t>neighborhoods. </a:t>
            </a:r>
            <a:r>
              <a:rPr lang="en-US" dirty="0"/>
              <a:t>This is required in order to plot the map and also to get the venue data.</a:t>
            </a:r>
          </a:p>
          <a:p>
            <a:pPr marL="285750" indent="-285750">
              <a:buFont typeface="Wingdings" panose="05000000000000000000" pitchFamily="2" charset="2"/>
              <a:buChar char="q"/>
            </a:pPr>
            <a:r>
              <a:rPr lang="en-US" dirty="0" smtClean="0"/>
              <a:t>Venue </a:t>
            </a:r>
            <a:r>
              <a:rPr lang="en-US" dirty="0"/>
              <a:t>data, particularly data related to shopping malls. We will use this data to perform clustering on the </a:t>
            </a:r>
            <a:r>
              <a:rPr lang="en-US" dirty="0" smtClean="0"/>
              <a:t>neighborhoods</a:t>
            </a:r>
            <a:endParaRPr lang="en-US" dirty="0"/>
          </a:p>
        </p:txBody>
      </p:sp>
    </p:spTree>
    <p:extLst>
      <p:ext uri="{BB962C8B-B14F-4D97-AF65-F5344CB8AC3E}">
        <p14:creationId xmlns:p14="http://schemas.microsoft.com/office/powerpoint/2010/main" val="2474738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718587" cy="640080"/>
          </a:xfrm>
        </p:spPr>
        <p:txBody>
          <a:bodyPr>
            <a:noAutofit/>
          </a:bodyPr>
          <a:lstStyle/>
          <a:p>
            <a:r>
              <a:rPr lang="en-US" dirty="0"/>
              <a:t>Sources of data and methods to extract them</a:t>
            </a:r>
            <a:endParaRPr lang="en-US" dirty="0"/>
          </a:p>
        </p:txBody>
      </p:sp>
      <p:sp>
        <p:nvSpPr>
          <p:cNvPr id="2" name="Rectangle 1"/>
          <p:cNvSpPr/>
          <p:nvPr/>
        </p:nvSpPr>
        <p:spPr>
          <a:xfrm>
            <a:off x="521207" y="1396617"/>
            <a:ext cx="10894423" cy="4247317"/>
          </a:xfrm>
          <a:prstGeom prst="rect">
            <a:avLst/>
          </a:prstGeom>
        </p:spPr>
        <p:txBody>
          <a:bodyPr wrap="square">
            <a:spAutoFit/>
          </a:bodyPr>
          <a:lstStyle/>
          <a:p>
            <a:pPr marL="285750" indent="-285750">
              <a:buFont typeface="Arial" panose="020B0604020202020204" pitchFamily="34" charset="0"/>
              <a:buChar char="•"/>
            </a:pPr>
            <a:r>
              <a:rPr lang="en-US" dirty="0"/>
              <a:t>This Wikipedia page (</a:t>
            </a:r>
            <a:r>
              <a:rPr lang="en-US" dirty="0">
                <a:hlinkClick r:id="rId2"/>
              </a:rPr>
              <a:t>https://en.wikipedia.org/wiki/Category:Suburbs_in_Kuala_Lumpur</a:t>
            </a:r>
            <a:r>
              <a:rPr lang="en-US" dirty="0"/>
              <a:t>) contains a list of </a:t>
            </a:r>
            <a:r>
              <a:rPr lang="en-US" dirty="0" smtClean="0"/>
              <a:t>neighborhoods </a:t>
            </a:r>
            <a:r>
              <a:rPr lang="en-US" dirty="0"/>
              <a:t>in Kuala Lumpur, with a total of 70 </a:t>
            </a:r>
            <a:r>
              <a:rPr lang="en-US" dirty="0" smtClean="0"/>
              <a:t>neighborhoods. </a:t>
            </a:r>
            <a:r>
              <a:rPr lang="en-US" dirty="0"/>
              <a:t>We will use web scraping techniques to extract the data from the Wikipedia page, with the help of Python requests and </a:t>
            </a:r>
            <a:r>
              <a:rPr lang="en-US" dirty="0" err="1"/>
              <a:t>beautifulsoup</a:t>
            </a:r>
            <a:r>
              <a:rPr lang="en-US" dirty="0"/>
              <a:t> packages. Then we will get the geographical coordinates of the </a:t>
            </a:r>
            <a:r>
              <a:rPr lang="en-US" dirty="0" smtClean="0"/>
              <a:t>neighborhoods </a:t>
            </a:r>
            <a:r>
              <a:rPr lang="en-US" dirty="0"/>
              <a:t>using Python Geocoder package which will give us the latitude and longitude coordinates of the </a:t>
            </a:r>
            <a:r>
              <a:rPr lang="en-US" dirty="0" smtClean="0"/>
              <a:t>neighborhoods.</a:t>
            </a:r>
          </a:p>
          <a:p>
            <a:pPr marL="285750" indent="-285750">
              <a:buFont typeface="Arial" panose="020B0604020202020204" pitchFamily="34" charset="0"/>
              <a:buChar char="•"/>
            </a:pPr>
            <a:r>
              <a:rPr lang="en-US" dirty="0" smtClean="0"/>
              <a:t>After </a:t>
            </a:r>
            <a:r>
              <a:rPr lang="en-US" dirty="0"/>
              <a:t>that, we will use Foursquare API to get the venue data for those </a:t>
            </a:r>
            <a:r>
              <a:rPr lang="en-US" dirty="0" smtClean="0"/>
              <a:t>neighborhoods. </a:t>
            </a:r>
            <a:r>
              <a:rPr lang="en-US" dirty="0"/>
              <a:t>Foursquare has one of the largest database of 105+ million places and is used by over 125,000 </a:t>
            </a:r>
            <a:r>
              <a:rPr lang="en-US" dirty="0" smtClean="0"/>
              <a:t>developers.</a:t>
            </a:r>
          </a:p>
          <a:p>
            <a:pPr marL="285750" indent="-285750">
              <a:buFont typeface="Arial" panose="020B0604020202020204" pitchFamily="34" charset="0"/>
              <a:buChar char="•"/>
            </a:pPr>
            <a:r>
              <a:rPr lang="en-US" dirty="0" smtClean="0"/>
              <a:t>Foursquare </a:t>
            </a:r>
            <a:r>
              <a:rPr lang="en-US" dirty="0"/>
              <a:t>API will provide many categories of the venue data, we are particularly interested in the Shopping Mall category in order to help us to solve the business problem put forward. </a:t>
            </a:r>
            <a:endParaRPr lang="en-US" dirty="0" smtClean="0"/>
          </a:p>
          <a:p>
            <a:pPr marL="285750" indent="-285750">
              <a:buFont typeface="Arial" panose="020B0604020202020204" pitchFamily="34" charset="0"/>
              <a:buChar char="•"/>
            </a:pPr>
            <a:r>
              <a:rPr lang="en-US" dirty="0" smtClean="0"/>
              <a:t>This </a:t>
            </a:r>
            <a:r>
              <a:rPr lang="en-US" dirty="0"/>
              <a:t>is a project that will make use of many data science skills, from web scraping (Wikipedia), working with API (Foursquare), data cleaning, data wrangling, to machine learning (K-means clustering) and map visualization (Folium). In the next section, we will present the Methodology section where we will discuss the steps taken in this project, the data analysis that we did and the machine learning technique that was used.</a:t>
            </a:r>
          </a:p>
        </p:txBody>
      </p:sp>
    </p:spTree>
    <p:extLst>
      <p:ext uri="{BB962C8B-B14F-4D97-AF65-F5344CB8AC3E}">
        <p14:creationId xmlns:p14="http://schemas.microsoft.com/office/powerpoint/2010/main" val="3808004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718587" cy="640080"/>
          </a:xfrm>
        </p:spPr>
        <p:txBody>
          <a:bodyPr>
            <a:noAutofit/>
          </a:bodyPr>
          <a:lstStyle/>
          <a:p>
            <a:r>
              <a:rPr lang="en-US" dirty="0"/>
              <a:t>Methodology</a:t>
            </a:r>
            <a:endParaRPr lang="en-US" dirty="0"/>
          </a:p>
        </p:txBody>
      </p:sp>
      <p:sp>
        <p:nvSpPr>
          <p:cNvPr id="2" name="Rectangle 1"/>
          <p:cNvSpPr/>
          <p:nvPr/>
        </p:nvSpPr>
        <p:spPr>
          <a:xfrm>
            <a:off x="521207" y="1396617"/>
            <a:ext cx="10894423" cy="5078313"/>
          </a:xfrm>
          <a:prstGeom prst="rect">
            <a:avLst/>
          </a:prstGeom>
        </p:spPr>
        <p:txBody>
          <a:bodyPr wrap="square">
            <a:spAutoFit/>
          </a:bodyPr>
          <a:lstStyle/>
          <a:p>
            <a:pPr marL="285750" indent="-285750">
              <a:buFont typeface="Arial" panose="020B0604020202020204" pitchFamily="34" charset="0"/>
              <a:buChar char="•"/>
            </a:pPr>
            <a:r>
              <a:rPr lang="en-US" dirty="0" smtClean="0"/>
              <a:t>First, </a:t>
            </a:r>
            <a:r>
              <a:rPr lang="en-US" dirty="0"/>
              <a:t>we need to get the list of </a:t>
            </a:r>
            <a:r>
              <a:rPr lang="en-US" dirty="0" smtClean="0"/>
              <a:t>neighborhoods </a:t>
            </a:r>
            <a:r>
              <a:rPr lang="en-US" dirty="0"/>
              <a:t>in the city of Kuala Lumpur. </a:t>
            </a:r>
            <a:endParaRPr lang="en-US" dirty="0" smtClean="0"/>
          </a:p>
          <a:p>
            <a:pPr marL="285750" indent="-285750">
              <a:buFont typeface="Arial" panose="020B0604020202020204" pitchFamily="34" charset="0"/>
              <a:buChar char="•"/>
            </a:pPr>
            <a:r>
              <a:rPr lang="en-US" dirty="0" smtClean="0"/>
              <a:t>Fortunately</a:t>
            </a:r>
            <a:r>
              <a:rPr lang="en-US" dirty="0"/>
              <a:t>, the list is available in the Wikipedia page </a:t>
            </a:r>
            <a:r>
              <a:rPr lang="en-US" dirty="0" smtClean="0"/>
              <a:t>( </a:t>
            </a:r>
            <a:r>
              <a:rPr lang="en-US" dirty="0" smtClean="0">
                <a:hlinkClick r:id="rId2"/>
              </a:rPr>
              <a:t>https</a:t>
            </a:r>
            <a:r>
              <a:rPr lang="en-US" dirty="0">
                <a:hlinkClick r:id="rId2"/>
              </a:rPr>
              <a:t>://</a:t>
            </a:r>
            <a:r>
              <a:rPr lang="en-US" dirty="0" smtClean="0">
                <a:hlinkClick r:id="rId2"/>
              </a:rPr>
              <a:t>en.wikipedia.org/wiki/Category:Suburbs_in_Kuala_Lumpur</a:t>
            </a:r>
            <a:r>
              <a:rPr lang="en-US" dirty="0" smtClean="0"/>
              <a:t> ). </a:t>
            </a:r>
          </a:p>
          <a:p>
            <a:pPr marL="285750" indent="-285750">
              <a:buFont typeface="Arial" panose="020B0604020202020204" pitchFamily="34" charset="0"/>
              <a:buChar char="•"/>
            </a:pPr>
            <a:r>
              <a:rPr lang="en-US" dirty="0" smtClean="0"/>
              <a:t>We </a:t>
            </a:r>
            <a:r>
              <a:rPr lang="en-US" dirty="0"/>
              <a:t>will do web scraping using Python requests and </a:t>
            </a:r>
            <a:r>
              <a:rPr lang="en-US" dirty="0" err="1"/>
              <a:t>beautifulsoup</a:t>
            </a:r>
            <a:r>
              <a:rPr lang="en-US" dirty="0"/>
              <a:t> packages to extract the list of </a:t>
            </a:r>
            <a:r>
              <a:rPr lang="en-US" dirty="0" smtClean="0"/>
              <a:t>neighborhoods </a:t>
            </a:r>
            <a:r>
              <a:rPr lang="en-US" dirty="0"/>
              <a:t>data. </a:t>
            </a:r>
            <a:endParaRPr lang="en-US" dirty="0" smtClean="0"/>
          </a:p>
          <a:p>
            <a:pPr marL="285750" indent="-285750">
              <a:buFont typeface="Arial" panose="020B0604020202020204" pitchFamily="34" charset="0"/>
              <a:buChar char="•"/>
            </a:pPr>
            <a:r>
              <a:rPr lang="en-US" dirty="0" smtClean="0"/>
              <a:t>However</a:t>
            </a:r>
            <a:r>
              <a:rPr lang="en-US" dirty="0"/>
              <a:t>, this is just a list of names. We need to get the geographical coordinates in the form of latitude and longitude in order to be able to use Foursquare API. </a:t>
            </a:r>
            <a:endParaRPr lang="en-US" dirty="0" smtClean="0"/>
          </a:p>
          <a:p>
            <a:pPr marL="285750" indent="-285750">
              <a:buFont typeface="Arial" panose="020B0604020202020204" pitchFamily="34" charset="0"/>
              <a:buChar char="•"/>
            </a:pPr>
            <a:r>
              <a:rPr lang="en-US" dirty="0" smtClean="0"/>
              <a:t>To </a:t>
            </a:r>
            <a:r>
              <a:rPr lang="en-US" dirty="0"/>
              <a:t>do so, we will use the wonderful Geocoder package that will allow us to convert address into geographical coordinates in the form of latitude and longitude. </a:t>
            </a:r>
            <a:endParaRPr lang="en-US" dirty="0" smtClean="0"/>
          </a:p>
          <a:p>
            <a:pPr marL="285750" indent="-285750">
              <a:buFont typeface="Arial" panose="020B0604020202020204" pitchFamily="34" charset="0"/>
              <a:buChar char="•"/>
            </a:pPr>
            <a:r>
              <a:rPr lang="en-US" dirty="0" smtClean="0"/>
              <a:t>After </a:t>
            </a:r>
            <a:r>
              <a:rPr lang="en-US" dirty="0"/>
              <a:t>gathering the data, we will populate the data into a pandas </a:t>
            </a:r>
            <a:r>
              <a:rPr lang="en-US" dirty="0" err="1"/>
              <a:t>DataFrame</a:t>
            </a:r>
            <a:r>
              <a:rPr lang="en-US" dirty="0"/>
              <a:t> and then visualize the </a:t>
            </a:r>
            <a:r>
              <a:rPr lang="en-US" dirty="0" err="1"/>
              <a:t>neighbourhoods</a:t>
            </a:r>
            <a:r>
              <a:rPr lang="en-US" dirty="0"/>
              <a:t> in a map using Folium package. </a:t>
            </a:r>
            <a:endParaRPr lang="en-US" dirty="0" smtClean="0"/>
          </a:p>
          <a:p>
            <a:pPr marL="285750" indent="-285750">
              <a:buFont typeface="Arial" panose="020B0604020202020204" pitchFamily="34" charset="0"/>
              <a:buChar char="•"/>
            </a:pPr>
            <a:r>
              <a:rPr lang="en-US" dirty="0" smtClean="0"/>
              <a:t>This </a:t>
            </a:r>
            <a:r>
              <a:rPr lang="en-US" dirty="0"/>
              <a:t>allows us to perform a sanity check to make sure that the geographical coordinates data returned by Geocoder are correctly plotted in the city of Kuala Lumpur.</a:t>
            </a:r>
          </a:p>
          <a:p>
            <a:pPr marL="285750" indent="-285750">
              <a:buFont typeface="Arial" panose="020B0604020202020204" pitchFamily="34" charset="0"/>
              <a:buChar char="•"/>
            </a:pPr>
            <a:r>
              <a:rPr lang="en-US" dirty="0"/>
              <a:t>Next, we will use Foursquare API to get the top 100 venues that are within a radius of 2000 meters. </a:t>
            </a:r>
            <a:endParaRPr lang="en-US" dirty="0" smtClean="0"/>
          </a:p>
          <a:p>
            <a:pPr marL="285750" indent="-285750">
              <a:buFont typeface="Arial" panose="020B0604020202020204" pitchFamily="34" charset="0"/>
              <a:buChar char="•"/>
            </a:pPr>
            <a:r>
              <a:rPr lang="en-US" dirty="0" smtClean="0"/>
              <a:t>We </a:t>
            </a:r>
            <a:r>
              <a:rPr lang="en-US" dirty="0"/>
              <a:t>need to register a Foursquare Developer Account in order to obtain the Foursquare ID and Foursquare secret key. </a:t>
            </a:r>
            <a:endParaRPr lang="en-US" dirty="0" smtClean="0"/>
          </a:p>
          <a:p>
            <a:pPr marL="285750" indent="-285750">
              <a:buFont typeface="Arial" panose="020B0604020202020204" pitchFamily="34" charset="0"/>
              <a:buChar char="•"/>
            </a:pPr>
            <a:r>
              <a:rPr lang="en-US" dirty="0" smtClean="0"/>
              <a:t>We </a:t>
            </a:r>
            <a:r>
              <a:rPr lang="en-US" dirty="0"/>
              <a:t>then make API calls to Foursquare passing in the geographical coordinates of the </a:t>
            </a:r>
            <a:r>
              <a:rPr lang="en-US" dirty="0" err="1"/>
              <a:t>neighbourhoods</a:t>
            </a:r>
            <a:r>
              <a:rPr lang="en-US" dirty="0"/>
              <a:t> in a Python loop. </a:t>
            </a:r>
          </a:p>
        </p:txBody>
      </p:sp>
    </p:spTree>
    <p:extLst>
      <p:ext uri="{BB962C8B-B14F-4D97-AF65-F5344CB8AC3E}">
        <p14:creationId xmlns:p14="http://schemas.microsoft.com/office/powerpoint/2010/main" val="3010927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974107" cy="640080"/>
          </a:xfrm>
        </p:spPr>
        <p:txBody>
          <a:bodyPr>
            <a:noAutofit/>
          </a:bodyPr>
          <a:lstStyle/>
          <a:p>
            <a:r>
              <a:rPr lang="en-US" dirty="0" smtClean="0"/>
              <a:t>Methodology </a:t>
            </a:r>
            <a:r>
              <a:rPr lang="en-US" sz="1800" dirty="0" smtClean="0"/>
              <a:t>(contd..)</a:t>
            </a:r>
            <a:endParaRPr lang="en-US" dirty="0"/>
          </a:p>
        </p:txBody>
      </p:sp>
      <p:sp>
        <p:nvSpPr>
          <p:cNvPr id="2" name="Rectangle 1"/>
          <p:cNvSpPr/>
          <p:nvPr/>
        </p:nvSpPr>
        <p:spPr>
          <a:xfrm>
            <a:off x="521207" y="1396617"/>
            <a:ext cx="10894423" cy="5078313"/>
          </a:xfrm>
          <a:prstGeom prst="rect">
            <a:avLst/>
          </a:prstGeom>
        </p:spPr>
        <p:txBody>
          <a:bodyPr wrap="square">
            <a:spAutoFit/>
          </a:bodyPr>
          <a:lstStyle/>
          <a:p>
            <a:pPr marL="285750" indent="-285750">
              <a:buFont typeface="Arial" panose="020B0604020202020204" pitchFamily="34" charset="0"/>
              <a:buChar char="•"/>
            </a:pPr>
            <a:r>
              <a:rPr lang="en-US" dirty="0"/>
              <a:t>Foursquare will return the venue data in JSON format and we will extract the venue name, venue category, venue latitude and longitude. </a:t>
            </a:r>
            <a:endParaRPr lang="en-US" dirty="0" smtClean="0"/>
          </a:p>
          <a:p>
            <a:pPr marL="285750" indent="-285750">
              <a:buFont typeface="Arial" panose="020B0604020202020204" pitchFamily="34" charset="0"/>
              <a:buChar char="•"/>
            </a:pPr>
            <a:r>
              <a:rPr lang="en-US" dirty="0" smtClean="0"/>
              <a:t>With </a:t>
            </a:r>
            <a:r>
              <a:rPr lang="en-US" dirty="0"/>
              <a:t>the data, we can check how many venues were returned for each </a:t>
            </a:r>
            <a:r>
              <a:rPr lang="en-US" dirty="0" smtClean="0"/>
              <a:t>neighborhood </a:t>
            </a:r>
            <a:r>
              <a:rPr lang="en-US" dirty="0"/>
              <a:t>and examine how many unique categories can be curated from all the returned venues. </a:t>
            </a:r>
            <a:endParaRPr lang="en-US" dirty="0" smtClean="0"/>
          </a:p>
          <a:p>
            <a:pPr marL="285750" indent="-285750">
              <a:buFont typeface="Arial" panose="020B0604020202020204" pitchFamily="34" charset="0"/>
              <a:buChar char="•"/>
            </a:pPr>
            <a:r>
              <a:rPr lang="en-US" dirty="0" smtClean="0"/>
              <a:t>Then</a:t>
            </a:r>
            <a:r>
              <a:rPr lang="en-US" dirty="0"/>
              <a:t>, we will </a:t>
            </a:r>
            <a:r>
              <a:rPr lang="en-US" dirty="0" smtClean="0"/>
              <a:t>analyze </a:t>
            </a:r>
            <a:r>
              <a:rPr lang="en-US" dirty="0"/>
              <a:t>each </a:t>
            </a:r>
            <a:r>
              <a:rPr lang="en-US" dirty="0" smtClean="0"/>
              <a:t>neighborhood </a:t>
            </a:r>
            <a:r>
              <a:rPr lang="en-US" dirty="0"/>
              <a:t>by grouping the rows by </a:t>
            </a:r>
            <a:r>
              <a:rPr lang="en-US" dirty="0" smtClean="0"/>
              <a:t>neighborhood </a:t>
            </a:r>
            <a:r>
              <a:rPr lang="en-US" dirty="0"/>
              <a:t>and taking the mean of the frequency of occurrence of each venue category. </a:t>
            </a:r>
            <a:endParaRPr lang="en-US" dirty="0" smtClean="0"/>
          </a:p>
          <a:p>
            <a:pPr marL="285750" indent="-285750">
              <a:buFont typeface="Arial" panose="020B0604020202020204" pitchFamily="34" charset="0"/>
              <a:buChar char="•"/>
            </a:pPr>
            <a:r>
              <a:rPr lang="en-US" dirty="0" smtClean="0"/>
              <a:t>By </a:t>
            </a:r>
            <a:r>
              <a:rPr lang="en-US" dirty="0"/>
              <a:t>doing so, we are also preparing the data for use in clustering. Since we are </a:t>
            </a:r>
            <a:r>
              <a:rPr lang="en-US" dirty="0" smtClean="0"/>
              <a:t>analyzing </a:t>
            </a:r>
            <a:r>
              <a:rPr lang="en-US" dirty="0"/>
              <a:t>the “Shopping Mall” data, we will filter the “Shopping Mall” as venue category for the </a:t>
            </a:r>
            <a:r>
              <a:rPr lang="en-US" dirty="0" smtClean="0"/>
              <a:t>neighborhoods.</a:t>
            </a:r>
            <a:endParaRPr lang="en-US" dirty="0"/>
          </a:p>
          <a:p>
            <a:pPr marL="285750" indent="-285750">
              <a:buFont typeface="Arial" panose="020B0604020202020204" pitchFamily="34" charset="0"/>
              <a:buChar char="•"/>
            </a:pPr>
            <a:r>
              <a:rPr lang="en-US" dirty="0" smtClean="0"/>
              <a:t>At last, </a:t>
            </a:r>
            <a:r>
              <a:rPr lang="en-US" dirty="0"/>
              <a:t>we will perform clustering on the data by using k-means clustering. </a:t>
            </a:r>
          </a:p>
          <a:p>
            <a:pPr marL="285750" indent="-285750">
              <a:buFont typeface="Arial" panose="020B0604020202020204" pitchFamily="34" charset="0"/>
              <a:buChar char="•"/>
            </a:pPr>
            <a:r>
              <a:rPr lang="en-US" dirty="0" smtClean="0"/>
              <a:t>K-means </a:t>
            </a:r>
            <a:r>
              <a:rPr lang="en-US" dirty="0"/>
              <a:t>clustering algorithm identifies k number of centroids, and then allocates every data point to the nearest cluster, while keeping the centroids as small as possible. </a:t>
            </a:r>
          </a:p>
          <a:p>
            <a:pPr marL="285750" indent="-285750">
              <a:buFont typeface="Arial" panose="020B0604020202020204" pitchFamily="34" charset="0"/>
              <a:buChar char="•"/>
            </a:pPr>
            <a:r>
              <a:rPr lang="en-US" dirty="0" smtClean="0"/>
              <a:t>It </a:t>
            </a:r>
            <a:r>
              <a:rPr lang="en-US" dirty="0"/>
              <a:t>is one of the simplest and popular unsupervised machine learning algorithms and is particularly suited to solve the problem for this project. </a:t>
            </a:r>
            <a:endParaRPr lang="en-US" dirty="0" smtClean="0"/>
          </a:p>
          <a:p>
            <a:pPr marL="285750" indent="-285750">
              <a:buFont typeface="Arial" panose="020B0604020202020204" pitchFamily="34" charset="0"/>
              <a:buChar char="•"/>
            </a:pPr>
            <a:r>
              <a:rPr lang="en-US" dirty="0" smtClean="0"/>
              <a:t>We </a:t>
            </a:r>
            <a:r>
              <a:rPr lang="en-US" dirty="0"/>
              <a:t>will cluster the </a:t>
            </a:r>
            <a:r>
              <a:rPr lang="en-US" dirty="0" smtClean="0"/>
              <a:t>neighborhoods </a:t>
            </a:r>
            <a:r>
              <a:rPr lang="en-US" dirty="0"/>
              <a:t>into 3 clusters based on their frequency of occurrence for “Shopping Mall”. The results will allow us to identify which </a:t>
            </a:r>
            <a:r>
              <a:rPr lang="en-US" dirty="0" smtClean="0"/>
              <a:t>neighborhoods </a:t>
            </a:r>
            <a:r>
              <a:rPr lang="en-US" dirty="0"/>
              <a:t>have higher concentration of shopping malls while which </a:t>
            </a:r>
            <a:r>
              <a:rPr lang="en-US" dirty="0" smtClean="0"/>
              <a:t>neighborhoods </a:t>
            </a:r>
            <a:r>
              <a:rPr lang="en-US" dirty="0"/>
              <a:t>have fewer number of shopping malls. </a:t>
            </a:r>
            <a:endParaRPr lang="en-US" dirty="0" smtClean="0"/>
          </a:p>
          <a:p>
            <a:pPr marL="285750" indent="-285750">
              <a:buFont typeface="Arial" panose="020B0604020202020204" pitchFamily="34" charset="0"/>
              <a:buChar char="•"/>
            </a:pPr>
            <a:r>
              <a:rPr lang="en-US" dirty="0" smtClean="0"/>
              <a:t>Based </a:t>
            </a:r>
            <a:r>
              <a:rPr lang="en-US" dirty="0"/>
              <a:t>on the occurrence of shopping malls in different </a:t>
            </a:r>
            <a:r>
              <a:rPr lang="en-US" dirty="0" smtClean="0"/>
              <a:t>neighborhoods, </a:t>
            </a:r>
            <a:r>
              <a:rPr lang="en-US" dirty="0"/>
              <a:t>it will help us to answer the question as to which </a:t>
            </a:r>
            <a:r>
              <a:rPr lang="en-US" dirty="0" smtClean="0"/>
              <a:t>neighborhoods </a:t>
            </a:r>
            <a:r>
              <a:rPr lang="en-US" dirty="0"/>
              <a:t>are most suitable to open new shopping malls.</a:t>
            </a:r>
            <a:endParaRPr lang="en-US" dirty="0"/>
          </a:p>
        </p:txBody>
      </p:sp>
    </p:spTree>
    <p:extLst>
      <p:ext uri="{BB962C8B-B14F-4D97-AF65-F5344CB8AC3E}">
        <p14:creationId xmlns:p14="http://schemas.microsoft.com/office/powerpoint/2010/main" val="366006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974107" cy="640080"/>
          </a:xfrm>
        </p:spPr>
        <p:txBody>
          <a:bodyPr>
            <a:noAutofit/>
          </a:bodyPr>
          <a:lstStyle/>
          <a:p>
            <a:r>
              <a:rPr lang="en-US" dirty="0" smtClean="0"/>
              <a:t>Results</a:t>
            </a:r>
            <a:endParaRPr lang="en-US" dirty="0"/>
          </a:p>
        </p:txBody>
      </p:sp>
      <p:sp>
        <p:nvSpPr>
          <p:cNvPr id="2" name="Rectangle 1"/>
          <p:cNvSpPr/>
          <p:nvPr/>
        </p:nvSpPr>
        <p:spPr>
          <a:xfrm>
            <a:off x="521207" y="1396617"/>
            <a:ext cx="5661879" cy="3693319"/>
          </a:xfrm>
          <a:prstGeom prst="rect">
            <a:avLst/>
          </a:prstGeom>
        </p:spPr>
        <p:txBody>
          <a:bodyPr wrap="square">
            <a:spAutoFit/>
          </a:bodyPr>
          <a:lstStyle/>
          <a:p>
            <a:pPr marL="285750" indent="-285750">
              <a:buFont typeface="Arial" panose="020B0604020202020204" pitchFamily="34" charset="0"/>
              <a:buChar char="•"/>
            </a:pPr>
            <a:r>
              <a:rPr lang="en-US" dirty="0" smtClean="0"/>
              <a:t>The </a:t>
            </a:r>
            <a:r>
              <a:rPr lang="en-US" dirty="0"/>
              <a:t>results from the k-means clustering show that we can categorize the </a:t>
            </a:r>
            <a:r>
              <a:rPr lang="en-US" dirty="0" smtClean="0"/>
              <a:t>neighborhoods </a:t>
            </a:r>
            <a:r>
              <a:rPr lang="en-US" dirty="0"/>
              <a:t>into 3 clusters based on the frequency of occurrence for “Shopping Mall</a:t>
            </a:r>
            <a:r>
              <a:rPr lang="en-US" dirty="0" smtClean="0"/>
              <a:t>”:</a:t>
            </a:r>
          </a:p>
          <a:p>
            <a:pPr marL="742950" lvl="1" indent="-285750">
              <a:buFont typeface="Wingdings" panose="05000000000000000000" pitchFamily="2" charset="2"/>
              <a:buChar char="q"/>
            </a:pPr>
            <a:r>
              <a:rPr lang="en-US" dirty="0" smtClean="0"/>
              <a:t>Cluster </a:t>
            </a:r>
            <a:r>
              <a:rPr lang="en-US" dirty="0"/>
              <a:t>0: </a:t>
            </a:r>
            <a:r>
              <a:rPr lang="en-US" dirty="0" smtClean="0"/>
              <a:t>Neighborhoods </a:t>
            </a:r>
            <a:r>
              <a:rPr lang="en-US" dirty="0"/>
              <a:t>with moderate number of shopping </a:t>
            </a:r>
            <a:r>
              <a:rPr lang="en-US" dirty="0" smtClean="0"/>
              <a:t>malls</a:t>
            </a:r>
          </a:p>
          <a:p>
            <a:pPr marL="742950" lvl="1" indent="-285750">
              <a:buFont typeface="Wingdings" panose="05000000000000000000" pitchFamily="2" charset="2"/>
              <a:buChar char="q"/>
            </a:pPr>
            <a:r>
              <a:rPr lang="en-US" dirty="0" smtClean="0"/>
              <a:t>Cluster </a:t>
            </a:r>
            <a:r>
              <a:rPr lang="en-US" dirty="0"/>
              <a:t>1: </a:t>
            </a:r>
            <a:r>
              <a:rPr lang="en-US" dirty="0" smtClean="0"/>
              <a:t>Neighborhoods </a:t>
            </a:r>
            <a:r>
              <a:rPr lang="en-US" dirty="0"/>
              <a:t>with low number to no existence of shopping </a:t>
            </a:r>
            <a:r>
              <a:rPr lang="en-US" dirty="0" smtClean="0"/>
              <a:t>malls</a:t>
            </a:r>
          </a:p>
          <a:p>
            <a:pPr marL="742950" lvl="1" indent="-285750">
              <a:buFont typeface="Wingdings" panose="05000000000000000000" pitchFamily="2" charset="2"/>
              <a:buChar char="q"/>
            </a:pPr>
            <a:r>
              <a:rPr lang="en-US" dirty="0" smtClean="0"/>
              <a:t>Cluster </a:t>
            </a:r>
            <a:r>
              <a:rPr lang="en-US" dirty="0"/>
              <a:t>2: </a:t>
            </a:r>
            <a:r>
              <a:rPr lang="en-US" dirty="0" smtClean="0"/>
              <a:t>Neighborhoods </a:t>
            </a:r>
            <a:r>
              <a:rPr lang="en-US" dirty="0"/>
              <a:t>with high concentration of shopping malls</a:t>
            </a:r>
          </a:p>
          <a:p>
            <a:pPr marL="285750" indent="-285750">
              <a:buFont typeface="Arial" panose="020B0604020202020204" pitchFamily="34" charset="0"/>
              <a:buChar char="•"/>
            </a:pPr>
            <a:r>
              <a:rPr lang="en-US" dirty="0"/>
              <a:t>The results of the clustering are visualized in the map below with cluster 0 in red </a:t>
            </a:r>
            <a:r>
              <a:rPr lang="en-US" dirty="0" smtClean="0"/>
              <a:t>color, </a:t>
            </a:r>
            <a:r>
              <a:rPr lang="en-US" dirty="0"/>
              <a:t>cluster 1 in purple </a:t>
            </a:r>
            <a:r>
              <a:rPr lang="en-US" dirty="0" smtClean="0"/>
              <a:t>color, </a:t>
            </a:r>
            <a:r>
              <a:rPr lang="en-US" dirty="0"/>
              <a:t>and cluster 2 in mint green </a:t>
            </a:r>
            <a:r>
              <a:rPr lang="en-US" dirty="0" smtClean="0"/>
              <a:t>color.</a:t>
            </a:r>
            <a:endParaRPr lang="en-US" dirty="0"/>
          </a:p>
        </p:txBody>
      </p:sp>
      <p:pic>
        <p:nvPicPr>
          <p:cNvPr id="3" name="Picture 2"/>
          <p:cNvPicPr>
            <a:picLocks noChangeAspect="1"/>
          </p:cNvPicPr>
          <p:nvPr/>
        </p:nvPicPr>
        <p:blipFill>
          <a:blip r:embed="rId2"/>
          <a:stretch>
            <a:fillRect/>
          </a:stretch>
        </p:blipFill>
        <p:spPr>
          <a:xfrm>
            <a:off x="6244046" y="1477207"/>
            <a:ext cx="5205004" cy="3277658"/>
          </a:xfrm>
          <a:prstGeom prst="rect">
            <a:avLst/>
          </a:prstGeom>
        </p:spPr>
      </p:pic>
    </p:spTree>
    <p:extLst>
      <p:ext uri="{BB962C8B-B14F-4D97-AF65-F5344CB8AC3E}">
        <p14:creationId xmlns:p14="http://schemas.microsoft.com/office/powerpoint/2010/main" val="28984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1966</Words>
  <Application>Microsoft Office PowerPoint</Application>
  <PresentationFormat>Widescreen</PresentationFormat>
  <Paragraphs>80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Wingdings</vt:lpstr>
      <vt:lpstr>WelcomeDoc</vt:lpstr>
      <vt:lpstr>PowerPoint Presentation</vt:lpstr>
      <vt:lpstr>Introduction</vt:lpstr>
      <vt:lpstr>Business Problem</vt:lpstr>
      <vt:lpstr>Target Audience of this project</vt:lpstr>
      <vt:lpstr>Data</vt:lpstr>
      <vt:lpstr>Sources of data and methods to extract them</vt:lpstr>
      <vt:lpstr>Methodology</vt:lpstr>
      <vt:lpstr>Methodology (contd..)</vt:lpstr>
      <vt:lpstr>Results</vt:lpstr>
      <vt:lpstr>Discussion</vt:lpstr>
      <vt:lpstr>Limitations and Suggestions for Future Research</vt:lpstr>
      <vt:lpstr>Conclusion</vt:lpstr>
      <vt:lpstr>References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2020-04-11T12:52:59Z</dcterms:created>
  <dcterms:modified xsi:type="dcterms:W3CDTF">2020-04-11T13:10:11Z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