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9" r:id="rId7"/>
    <p:sldId id="284" r:id="rId8"/>
    <p:sldId id="285" r:id="rId9"/>
    <p:sldId id="286" r:id="rId10"/>
    <p:sldId id="287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4"/>
            <p14:sldId id="285"/>
            <p14:sldId id="286"/>
            <p14:sldId id="287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Coursera Capstone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IBM </a:t>
            </a:r>
            <a:r>
              <a:rPr lang="en-US" dirty="0">
                <a:solidFill>
                  <a:schemeClr val="bg1"/>
                </a:solidFill>
              </a:rPr>
              <a:t>Applied Data Science </a:t>
            </a:r>
            <a:r>
              <a:rPr lang="en-US" dirty="0" smtClean="0">
                <a:solidFill>
                  <a:schemeClr val="bg1"/>
                </a:solidFill>
              </a:rPr>
              <a:t>Capstone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647" y="3105835"/>
            <a:ext cx="11077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Opening a New Shopping Mall in Kuala Lumpur,  Malaysia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Business Problem</a:t>
            </a:r>
            <a:endParaRPr lang="en-US" b="1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97112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the shopping mall is one of the most important decisions that will  determine whether the mall will be a success or a failure</a:t>
            </a:r>
          </a:p>
          <a:p>
            <a:pPr lvl="0" fontAlgn="base"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Objective: To analyze and select the best locations in the city of Kuala Lumpur,  Malaysia to open a new shopping mall</a:t>
            </a:r>
          </a:p>
          <a:p>
            <a:pPr lvl="0" fontAlgn="base"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project is timely as the city is currently suffering from oversupply of shopping  malls</a:t>
            </a:r>
          </a:p>
          <a:p>
            <a:pPr lvl="0" fontAlgn="base"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Business question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city of Kuala Lumpur, Malaysia, if a property developer is looking to open a new shopping mall, where would you recommend that they open it?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21083" y="1512038"/>
            <a:ext cx="10795853" cy="466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082" y="1662586"/>
            <a:ext cx="10795853" cy="340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Data required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85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of neighborhoods in Kuala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Lumpur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85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Latitude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 longitude coordinates of the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neighborhoods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85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Venue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data, particularly data related to shopping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malls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85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Sources of </a:t>
            </a:r>
            <a:r>
              <a:rPr lang="en-US" dirty="0" smtClean="0"/>
              <a:t>data</a:t>
            </a:r>
          </a:p>
          <a:p>
            <a:pPr marL="742950" lvl="1" indent="-285750" fontAlgn="base">
              <a:buFont typeface="Wingdings" panose="05000000000000000000" pitchFamily="2" charset="2"/>
              <a:buChar char="q"/>
            </a:pPr>
            <a:r>
              <a:rPr lang="en-US" dirty="0" smtClean="0"/>
              <a:t>Wikipedia </a:t>
            </a:r>
            <a:r>
              <a:rPr lang="en-US" dirty="0"/>
              <a:t>page for neighborhoods  </a:t>
            </a:r>
          </a:p>
          <a:p>
            <a:pPr lvl="1"/>
            <a:r>
              <a:rPr lang="en-US" dirty="0" smtClean="0"/>
              <a:t>(</a:t>
            </a:r>
            <a:r>
              <a:rPr lang="en-US" u="sng" dirty="0"/>
              <a:t>https://en.wikipedia.org/wiki/Category:Suburbs_in_Kuala_Lumpur</a:t>
            </a:r>
            <a:r>
              <a:rPr lang="en-U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Geocoder </a:t>
            </a:r>
            <a:r>
              <a:rPr lang="en-US" dirty="0"/>
              <a:t>package for latitude and longitude coordinates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Foursquare </a:t>
            </a:r>
            <a:r>
              <a:rPr lang="en-US" dirty="0"/>
              <a:t>API for venue data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5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21083" y="1512038"/>
            <a:ext cx="10795853" cy="466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082" y="1662586"/>
            <a:ext cx="10795853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 scraping Wikipedia page for neighborhoods list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 latitude and longitude coordinates using Geocoder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Foursquare API to get venue data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 data by neighborhood and taking the mean of the frequency of  occurrence of each venue category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 venue category by Shopping Mall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 clustering on the data by using k-means clustering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Visualize the clusters in a map using Folium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5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21083" y="1512038"/>
            <a:ext cx="10795853" cy="466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082" y="1662586"/>
            <a:ext cx="5666507" cy="315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Categorized the neighborhoods into three clusters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0: Neighborhoods with moderate number of shopping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malls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1: Neighborhoods with low number to no existence of shopping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malls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2: Neighborhoods with high concentration of shopping malls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5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609" y="1306286"/>
            <a:ext cx="538861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500" y="448056"/>
            <a:ext cx="2361330" cy="640080"/>
          </a:xfrm>
        </p:spPr>
        <p:txBody>
          <a:bodyPr>
            <a:normAutofit/>
          </a:bodyPr>
          <a:lstStyle/>
          <a:p>
            <a:r>
              <a:rPr lang="en-US" b="1" dirty="0" smtClean="0"/>
              <a:t>Discussion </a:t>
            </a:r>
            <a:endParaRPr lang="en-US" b="1" dirty="0"/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21083" y="1512038"/>
            <a:ext cx="10795853" cy="466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083" y="1662586"/>
            <a:ext cx="44037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shopping malls are concentrated in the central area of the city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number in cluster 2 and moderate number in cluster 0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1 has very low number to no shopping mall in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neighborhoods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Oversupply of shopping malls mostly happened in the central area of the city,  with the suburb area still have very few shopping malls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409509" y="448056"/>
            <a:ext cx="2481942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Recommendations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772221" y="1662586"/>
            <a:ext cx="44037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 new shopping malls in neighborhoods in cluster 1 with little to no  competition</a:t>
            </a:r>
          </a:p>
          <a:p>
            <a:pPr marL="285750" lvl="0" indent="-285750" fontAlgn="base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also open in neighborhoods in cluster 0 with moderate competition if have  unique selling propositions to stand out from the competition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Avoid neighborhoods in cluster 2, already high concentration of shopping malls  and intense competition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21083" y="1512038"/>
            <a:ext cx="10795853" cy="466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7976" y="1512038"/>
            <a:ext cx="10728959" cy="132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88595" lvl="0" indent="-342900" fontAlgn="base">
              <a:lnSpc>
                <a:spcPct val="107000"/>
              </a:lnSpc>
              <a:spcBef>
                <a:spcPts val="0"/>
              </a:spcBef>
              <a:spcAft>
                <a:spcPts val="585"/>
              </a:spcAft>
              <a:buClr>
                <a:srgbClr val="000000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Answer to business question: The neighborhoods in cluster 1 are the most preferred locations to open a new shopping mall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188595" lvl="0" indent="-342900" fontAlgn="base">
              <a:lnSpc>
                <a:spcPct val="92000"/>
              </a:lnSpc>
              <a:spcBef>
                <a:spcPts val="0"/>
              </a:spcBef>
              <a:spcAft>
                <a:spcPts val="545"/>
              </a:spcAft>
              <a:buClr>
                <a:srgbClr val="000000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Findings of this project will help the relevant stakeholders to capitalize on the opportunities on high potential locations while avoiding overcrowded areas in their decisions to open a new shopping m</a:t>
            </a: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all</a:t>
            </a:r>
            <a:endParaRPr lang="en-US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234652"/>
            <a:ext cx="8422625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49065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rgbClr val="C4591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r>
              <a:rPr lang="en-US" sz="4000" dirty="0">
                <a:solidFill>
                  <a:srgbClr val="C4591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!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96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440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Segoe UI</vt:lpstr>
      <vt:lpstr>Segoe UI Light</vt:lpstr>
      <vt:lpstr>Wingdings</vt:lpstr>
      <vt:lpstr>WelcomeDoc</vt:lpstr>
      <vt:lpstr>Coursera Capstone IBM Applied Data Science Capstone</vt:lpstr>
      <vt:lpstr>Business Problem</vt:lpstr>
      <vt:lpstr>Data</vt:lpstr>
      <vt:lpstr>Methodology</vt:lpstr>
      <vt:lpstr>Results</vt:lpstr>
      <vt:lpstr>Discussion </vt:lpstr>
      <vt:lpstr>Conclusion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2020-04-11T12:36:48Z</dcterms:created>
  <dcterms:modified xsi:type="dcterms:W3CDTF">2020-04-11T12:52:10Z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