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4/11/2020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4/11/2020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xfrm>
            <a:off x="1524000" y="1122363"/>
            <a:ext cx="9144000" cy="854219"/>
          </a:xfrm>
        </p:spPr>
        <p:txBody>
          <a:bodyPr>
            <a:normAutofit fontScale="90000"/>
          </a:bodyPr>
          <a:lstStyle/>
          <a:p>
            <a:r>
              <a:rPr lang="en-US" b="1" dirty="0"/>
              <a:t>Coursera Capstone </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xfrm>
            <a:off x="1524000" y="4765964"/>
            <a:ext cx="8811491" cy="491836"/>
          </a:xfrm>
        </p:spPr>
        <p:txBody>
          <a:bodyPr>
            <a:normAutofit/>
          </a:bodyPr>
          <a:lstStyle/>
          <a:p>
            <a:pPr lvl="1" algn="r"/>
            <a:r>
              <a:rPr lang="en-US" sz="1000" dirty="0" smtClean="0"/>
              <a:t>Created by </a:t>
            </a:r>
            <a:r>
              <a:rPr lang="en-US" sz="1000" dirty="0" err="1" smtClean="0"/>
              <a:t>Gourab</a:t>
            </a:r>
            <a:r>
              <a:rPr lang="en-US" sz="1000" dirty="0" smtClean="0"/>
              <a:t> Das</a:t>
            </a:r>
          </a:p>
          <a:p>
            <a:pPr lvl="1" algn="r"/>
            <a:r>
              <a:rPr lang="en-US" sz="1000" dirty="0" smtClean="0"/>
              <a:t>On 11-Apr-2020</a:t>
            </a:r>
            <a:endParaRPr lang="en-US" sz="1000" dirty="0"/>
          </a:p>
        </p:txBody>
      </p:sp>
      <p:sp>
        <p:nvSpPr>
          <p:cNvPr id="4" name="Title 1">
            <a:extLst>
              <a:ext uri="{FF2B5EF4-FFF2-40B4-BE49-F238E27FC236}">
                <a16:creationId xmlns:a16="http://schemas.microsoft.com/office/drawing/2014/main" id="{C4CACE76-4532-4A94-A95B-B08F4A658427}"/>
              </a:ext>
            </a:extLst>
          </p:cNvPr>
          <p:cNvSpPr txBox="1">
            <a:spLocks/>
          </p:cNvSpPr>
          <p:nvPr/>
        </p:nvSpPr>
        <p:spPr>
          <a:xfrm>
            <a:off x="1676400" y="1921305"/>
            <a:ext cx="9144000" cy="854219"/>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IBM Applied Data Science Capstone </a:t>
            </a:r>
            <a:endParaRPr lang="en-US" dirty="0"/>
          </a:p>
        </p:txBody>
      </p:sp>
      <p:sp>
        <p:nvSpPr>
          <p:cNvPr id="5" name="Rectangle 4"/>
          <p:cNvSpPr/>
          <p:nvPr/>
        </p:nvSpPr>
        <p:spPr>
          <a:xfrm>
            <a:off x="3328960" y="3244334"/>
            <a:ext cx="5534079" cy="369332"/>
          </a:xfrm>
          <a:prstGeom prst="rect">
            <a:avLst/>
          </a:prstGeom>
        </p:spPr>
        <p:txBody>
          <a:bodyPr wrap="none">
            <a:spAutoFit/>
          </a:bodyPr>
          <a:lstStyle/>
          <a:p>
            <a:r>
              <a:rPr lang="en-US" i="1" dirty="0">
                <a:solidFill>
                  <a:srgbClr val="000000"/>
                </a:solidFill>
                <a:latin typeface="Calibri" panose="020F0502020204030204" pitchFamily="34" charset="0"/>
                <a:ea typeface="Calibri" panose="020F0502020204030204" pitchFamily="34" charset="0"/>
              </a:rPr>
              <a:t>Opening a New Shopping Mall in Kuala Lumpur, Malaysia</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fontScale="77500" lnSpcReduction="20000"/>
          </a:bodyPr>
          <a:lstStyle/>
          <a:p>
            <a:r>
              <a:rPr lang="en-US" dirty="0"/>
              <a:t>For many shoppers, visiting shopping malls is a great way to relax and enjoy themselves during weekends and holidays. </a:t>
            </a:r>
            <a:endParaRPr lang="en-US" dirty="0" smtClean="0"/>
          </a:p>
          <a:p>
            <a:r>
              <a:rPr lang="en-US" dirty="0" smtClean="0"/>
              <a:t>They </a:t>
            </a:r>
            <a:r>
              <a:rPr lang="en-US" dirty="0"/>
              <a:t>can do grocery shopping, dine at restaurants, shop at the various fashion outlets, watch movies and perform many more activities. </a:t>
            </a:r>
            <a:endParaRPr lang="en-US" dirty="0" smtClean="0"/>
          </a:p>
          <a:p>
            <a:r>
              <a:rPr lang="en-US" dirty="0" smtClean="0"/>
              <a:t>Shopping </a:t>
            </a:r>
            <a:r>
              <a:rPr lang="en-US" dirty="0"/>
              <a:t>malls are like a one-stop destination for all types of shoppers. For retailers, the central location and the large crowd at the shopping malls provides a great distribution channel to market their products and services. </a:t>
            </a:r>
            <a:endParaRPr lang="en-US" dirty="0" smtClean="0"/>
          </a:p>
          <a:p>
            <a:r>
              <a:rPr lang="en-US" dirty="0" smtClean="0"/>
              <a:t>Property </a:t>
            </a:r>
            <a:r>
              <a:rPr lang="en-US" dirty="0"/>
              <a:t>developers are also taking advantage of this trend to build more shopping malls to cater to the demand. As a result, there are many shopping malls in the city of Kuala Lumpur and many more are being built. </a:t>
            </a:r>
            <a:endParaRPr lang="en-US" dirty="0" smtClean="0"/>
          </a:p>
          <a:p>
            <a:r>
              <a:rPr lang="en-US" dirty="0" smtClean="0"/>
              <a:t>Opening </a:t>
            </a:r>
            <a:r>
              <a:rPr lang="en-US" dirty="0"/>
              <a:t>shopping malls allows property developers to earn consistent rental income. Of course, as with any business decision, opening a new shopping mall requires serious consideration and is a lot more complicated than it seems. </a:t>
            </a:r>
            <a:endParaRPr lang="en-US" dirty="0" smtClean="0"/>
          </a:p>
          <a:p>
            <a:r>
              <a:rPr lang="en-US" dirty="0" smtClean="0"/>
              <a:t>Particularly</a:t>
            </a:r>
            <a:r>
              <a:rPr lang="en-US" dirty="0"/>
              <a:t>, the location of the shopping mall is one of the most important decisions that will determine whether the mall will be a success or a failure. </a:t>
            </a:r>
            <a:endParaRPr lang="en-US"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a:t>The objective of this capstone project is to </a:t>
            </a:r>
            <a:r>
              <a:rPr lang="en-US" dirty="0" err="1"/>
              <a:t>analyse</a:t>
            </a:r>
            <a:r>
              <a:rPr lang="en-US" dirty="0"/>
              <a:t> and select the best locations in the city of Kuala Lumpur, Malaysia to open a new shopping mall. </a:t>
            </a:r>
            <a:endParaRPr lang="en-US" dirty="0" smtClean="0"/>
          </a:p>
          <a:p>
            <a:r>
              <a:rPr lang="en-US" dirty="0" smtClean="0"/>
              <a:t>Using </a:t>
            </a:r>
            <a:r>
              <a:rPr lang="en-US" dirty="0"/>
              <a:t>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 </a:t>
            </a:r>
          </a:p>
          <a:p>
            <a:endParaRPr lang="en-US" dirty="0"/>
          </a:p>
        </p:txBody>
      </p:sp>
    </p:spTree>
    <p:extLst>
      <p:ext uri="{BB962C8B-B14F-4D97-AF65-F5344CB8AC3E}">
        <p14:creationId xmlns:p14="http://schemas.microsoft.com/office/powerpoint/2010/main" val="167527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Audience of this project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This project is particularly useful to property developers and investors looking to open or invest in new shopping malls in the capital city of Malaysia i.e. Kuala Lumpur. This project is timely as the city is currently suffering from oversupply of shopping malls. Data from the National Property </a:t>
            </a:r>
          </a:p>
          <a:p>
            <a:r>
              <a:rPr lang="en-US" dirty="0"/>
              <a:t>Information Centre (NAPIC) released last year showed that an additional 15 per cent will be added to existing mall space, and the agency predicted that total occupancy may dip below 86 per cent. The local newspaper The Malay Mail also reported in March last year that the true occupancy rates in malls may be as low as 40 per cent in some areas, quoting a Financial Times (FT) article cataloguing the country's continued obsession with building more shopping space despite chronic oversupply. </a:t>
            </a:r>
          </a:p>
          <a:p>
            <a:endParaRPr lang="en-US" dirty="0"/>
          </a:p>
        </p:txBody>
      </p:sp>
    </p:spTree>
    <p:extLst>
      <p:ext uri="{BB962C8B-B14F-4D97-AF65-F5344CB8AC3E}">
        <p14:creationId xmlns:p14="http://schemas.microsoft.com/office/powerpoint/2010/main" val="377043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To solve the problem, we will need the following data: </a:t>
            </a:r>
            <a:endParaRPr lang="en-US" dirty="0"/>
          </a:p>
          <a:p>
            <a:pPr lvl="0" fontAlgn="base"/>
            <a:r>
              <a:rPr lang="en-US" dirty="0"/>
              <a:t>List of </a:t>
            </a:r>
            <a:r>
              <a:rPr lang="en-US" dirty="0" err="1"/>
              <a:t>neighbourhoods</a:t>
            </a:r>
            <a:r>
              <a:rPr lang="en-US" dirty="0"/>
              <a:t> in Kuala Lumpur. This defines the scope of this project which is confined to the city of Kuala Lumpur, the capital city of the country of Malaysia in South East Asia. </a:t>
            </a:r>
          </a:p>
          <a:p>
            <a:pPr lvl="0" fontAlgn="base"/>
            <a:r>
              <a:rPr lang="en-US" dirty="0"/>
              <a:t>Latitude and longitude coordinates of those </a:t>
            </a:r>
            <a:r>
              <a:rPr lang="en-US" dirty="0" err="1"/>
              <a:t>neighbourhoods</a:t>
            </a:r>
            <a:r>
              <a:rPr lang="en-US" dirty="0"/>
              <a:t>. This is required in order to plot the map and also to get the venue data. </a:t>
            </a:r>
          </a:p>
          <a:p>
            <a:pPr lvl="0" fontAlgn="base"/>
            <a:r>
              <a:rPr lang="en-US" dirty="0"/>
              <a:t>Venue data, particularly data related to shopping malls. We will use this data to perform clustering on the </a:t>
            </a:r>
            <a:r>
              <a:rPr lang="en-US" dirty="0" err="1"/>
              <a:t>neighbourhoods</a:t>
            </a:r>
            <a:r>
              <a:rPr lang="en-US" dirty="0"/>
              <a:t>. </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Sources of data and methods to extract them </a:t>
            </a: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normAutofit fontScale="77500" lnSpcReduction="20000"/>
          </a:bodyPr>
          <a:lstStyle/>
          <a:p>
            <a:r>
              <a:rPr lang="en-US" dirty="0"/>
              <a:t>This Wikipedia page (</a:t>
            </a:r>
            <a:r>
              <a:rPr lang="en-US" u="sng" dirty="0"/>
              <a:t>https://en.wikipedia.org/wiki/Category:Suburbs_in_Kuala_Lumpur</a:t>
            </a:r>
            <a:r>
              <a:rPr lang="en-US" dirty="0"/>
              <a:t>) contains a list of </a:t>
            </a:r>
            <a:r>
              <a:rPr lang="en-US" dirty="0" err="1"/>
              <a:t>neighbourhoods</a:t>
            </a:r>
            <a:r>
              <a:rPr lang="en-US" dirty="0"/>
              <a:t> in Kuala Lumpur, with a total of 70 </a:t>
            </a:r>
            <a:r>
              <a:rPr lang="en-US" dirty="0" err="1"/>
              <a:t>neighbourhoods</a:t>
            </a:r>
            <a:r>
              <a:rPr lang="en-US" dirty="0"/>
              <a:t>. We will use web scraping techniques to extract the data from the Wikipedia page, with the help of Python requests and </a:t>
            </a:r>
            <a:r>
              <a:rPr lang="en-US" dirty="0" err="1"/>
              <a:t>beautifulsoup</a:t>
            </a:r>
            <a:r>
              <a:rPr lang="en-US" dirty="0"/>
              <a:t> packages. Then we will get the geographical coordinates of the </a:t>
            </a:r>
            <a:r>
              <a:rPr lang="en-US" dirty="0" err="1"/>
              <a:t>neighbourhoods</a:t>
            </a:r>
            <a:r>
              <a:rPr lang="en-US" dirty="0"/>
              <a:t> using Python Geocoder package which will give us the latitude and longitude coordinates of the </a:t>
            </a:r>
            <a:r>
              <a:rPr lang="en-US" dirty="0" err="1"/>
              <a:t>neighbourhoods</a:t>
            </a:r>
            <a:r>
              <a:rPr lang="en-US" dirty="0"/>
              <a:t>. </a:t>
            </a:r>
          </a:p>
          <a:p>
            <a:r>
              <a:rPr lang="en-US" dirty="0"/>
              <a:t>After that, we will use Foursquare API to get the venue data for those </a:t>
            </a:r>
            <a:r>
              <a:rPr lang="en-US" dirty="0" err="1"/>
              <a:t>neighbourhoods</a:t>
            </a:r>
            <a:r>
              <a:rPr lang="en-US" dirty="0"/>
              <a:t>. Foursquare has one of the largest database of 105+ million places and is used by over 125,000 developers. </a:t>
            </a:r>
          </a:p>
          <a:p>
            <a:r>
              <a:rPr lang="en-US" dirty="0"/>
              <a:t>Foursquare API will provide many categories of the venue data, we are particularly interested in the Shopping Mall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 </a:t>
            </a:r>
          </a:p>
        </p:txBody>
      </p:sp>
    </p:spTree>
    <p:extLst>
      <p:ext uri="{BB962C8B-B14F-4D97-AF65-F5344CB8AC3E}">
        <p14:creationId xmlns:p14="http://schemas.microsoft.com/office/powerpoint/2010/main" val="3743249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785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Coursera Capstone </vt:lpstr>
      <vt:lpstr>Introduction</vt:lpstr>
      <vt:lpstr>Business Problem</vt:lpstr>
      <vt:lpstr>Target Audience of this project  </vt:lpstr>
      <vt:lpstr>Data </vt:lpstr>
      <vt:lpstr>Sources of data and methods to extract them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gdas</cp:lastModifiedBy>
  <cp:revision>5</cp:revision>
  <dcterms:created xsi:type="dcterms:W3CDTF">2018-12-27T16:20:20Z</dcterms:created>
  <dcterms:modified xsi:type="dcterms:W3CDTF">2020-04-11T11:22:12Z</dcterms:modified>
</cp:coreProperties>
</file>