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6" r:id="rId9"/>
    <p:sldId id="267" r:id="rId10"/>
    <p:sldId id="268" r:id="rId11"/>
    <p:sldId id="269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041" autoAdjust="0"/>
  </p:normalViewPr>
  <p:slideViewPr>
    <p:cSldViewPr snapToGrid="0" snapToObjects="1">
      <p:cViewPr varScale="1">
        <p:scale>
          <a:sx n="135" d="100"/>
          <a:sy n="135" d="100"/>
        </p:scale>
        <p:origin x="-760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2E9E9-B671-2F4F-B797-855BB84ECFF8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305F0-4F8C-6E45-93A4-6342ACD5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7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EC6CC-DC17-2241-82F7-760C16E2A2DF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5F2F-BF58-BF45-9583-C6BAE8CD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915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3" y="31750"/>
            <a:ext cx="980752" cy="81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2124" y="42341"/>
            <a:ext cx="1323778" cy="82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54628" y="842223"/>
            <a:ext cx="7604236" cy="1187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291" y="2153745"/>
            <a:ext cx="8667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aseline="0" dirty="0" smtClean="0"/>
              <a:t>C. </a:t>
            </a:r>
            <a:r>
              <a:rPr lang="en-US" sz="1600" baseline="0" dirty="0" err="1" smtClean="0"/>
              <a:t>Campagnari</a:t>
            </a:r>
            <a:r>
              <a:rPr lang="en-US" sz="1600" baseline="0" dirty="0" smtClean="0"/>
              <a:t>, A. George, F. Golf, J. Gran, D. </a:t>
            </a:r>
            <a:r>
              <a:rPr lang="en-US" sz="1600" baseline="0" dirty="0" err="1" smtClean="0"/>
              <a:t>Kovalskyi</a:t>
            </a:r>
            <a:r>
              <a:rPr lang="en-US" sz="1600" baseline="0" dirty="0" smtClean="0"/>
              <a:t>, V. </a:t>
            </a:r>
            <a:r>
              <a:rPr lang="en-US" sz="1600" baseline="0" dirty="0" err="1" smtClean="0"/>
              <a:t>Krutelyov</a:t>
            </a:r>
            <a:r>
              <a:rPr lang="en-US" sz="1600" baseline="0" dirty="0" smtClean="0"/>
              <a:t>, R. Magana-</a:t>
            </a:r>
            <a:r>
              <a:rPr lang="en-US" sz="1600" baseline="0" dirty="0" err="1" smtClean="0"/>
              <a:t>Villalba</a:t>
            </a:r>
            <a:r>
              <a:rPr lang="en-US" sz="1600" baseline="0" dirty="0" smtClean="0"/>
              <a:t> (UCSB)</a:t>
            </a:r>
          </a:p>
          <a:p>
            <a:pPr algn="ctr"/>
            <a:endParaRPr lang="en-US" sz="1600" baseline="0" dirty="0" smtClean="0"/>
          </a:p>
          <a:p>
            <a:pPr algn="ctr"/>
            <a:r>
              <a:rPr lang="en-US" sz="1600" baseline="0" dirty="0" smtClean="0"/>
              <a:t>G. </a:t>
            </a:r>
            <a:r>
              <a:rPr lang="en-US" sz="1600" baseline="0" dirty="0" err="1" smtClean="0"/>
              <a:t>Cerati</a:t>
            </a:r>
            <a:r>
              <a:rPr lang="en-US" sz="1600" baseline="0" dirty="0" smtClean="0"/>
              <a:t>, D. Evans, </a:t>
            </a:r>
            <a:r>
              <a:rPr lang="en-US" sz="1600" b="1" baseline="0" dirty="0" smtClean="0"/>
              <a:t>R. Kelley</a:t>
            </a:r>
            <a:r>
              <a:rPr lang="en-US" sz="1600" baseline="0" dirty="0" smtClean="0"/>
              <a:t>, I. </a:t>
            </a:r>
            <a:r>
              <a:rPr lang="en-US" sz="1600" baseline="0" dirty="0" err="1" smtClean="0"/>
              <a:t>MacNeill</a:t>
            </a:r>
            <a:r>
              <a:rPr lang="en-US" sz="1600" baseline="0" dirty="0" smtClean="0"/>
              <a:t>, D. </a:t>
            </a:r>
            <a:r>
              <a:rPr lang="en-US" sz="1600" baseline="0" dirty="0" err="1" smtClean="0"/>
              <a:t>Olivito</a:t>
            </a:r>
            <a:r>
              <a:rPr lang="en-US" sz="1600" baseline="0" dirty="0" smtClean="0"/>
              <a:t>, S. </a:t>
            </a:r>
            <a:r>
              <a:rPr lang="en-US" sz="1600" baseline="0" dirty="0" err="1" smtClean="0"/>
              <a:t>Padhi</a:t>
            </a:r>
            <a:r>
              <a:rPr lang="en-US" sz="1600" baseline="0" dirty="0" smtClean="0"/>
              <a:t>, M. Rosaria, Y. </a:t>
            </a:r>
            <a:r>
              <a:rPr lang="en-US" sz="1600" baseline="0" dirty="0" err="1" smtClean="0"/>
              <a:t>Tu</a:t>
            </a:r>
            <a:r>
              <a:rPr lang="en-US" sz="1600" baseline="0" dirty="0" smtClean="0"/>
              <a:t>, C. </a:t>
            </a:r>
            <a:r>
              <a:rPr lang="en-US" sz="1600" baseline="0" dirty="0" err="1" smtClean="0"/>
              <a:t>Wilke</a:t>
            </a:r>
            <a:r>
              <a:rPr lang="en-US" sz="1600" baseline="0" dirty="0" smtClean="0"/>
              <a:t> , F. </a:t>
            </a:r>
            <a:r>
              <a:rPr lang="en-US" sz="1600" baseline="0" dirty="0" err="1" smtClean="0"/>
              <a:t>Würthwein</a:t>
            </a:r>
            <a:r>
              <a:rPr lang="en-US" sz="1600" baseline="0" dirty="0" smtClean="0"/>
              <a:t>, A. </a:t>
            </a:r>
            <a:r>
              <a:rPr lang="en-US" sz="1600" baseline="0" dirty="0" err="1" smtClean="0"/>
              <a:t>Yagil</a:t>
            </a:r>
            <a:r>
              <a:rPr lang="en-US" sz="1600" baseline="0" dirty="0" smtClean="0"/>
              <a:t>, J. </a:t>
            </a:r>
            <a:r>
              <a:rPr lang="en-US" sz="1600" baseline="0" dirty="0" err="1" smtClean="0"/>
              <a:t>Yoo</a:t>
            </a:r>
            <a:r>
              <a:rPr lang="en-US" sz="1600" baseline="0" dirty="0" smtClean="0"/>
              <a:t> (UCSD)</a:t>
            </a:r>
          </a:p>
          <a:p>
            <a:pPr algn="ctr"/>
            <a:endParaRPr lang="en-US" sz="1600" baseline="0" dirty="0" smtClean="0"/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Bauerdick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Burkett, I. Fisk, Y.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Gao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Gutsche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Hooberman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Jindariani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 Linacre, V. Martinez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Outschoorn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(FNAL)</a:t>
            </a:r>
            <a:endParaRPr lang="en-US" sz="160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3931" y="4242859"/>
            <a:ext cx="5589259" cy="1219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fld id="{51F6985F-BBE1-9A44-B34E-FB3675A1D9B9}" type="datetime4">
              <a:rPr lang="en-US" smtClean="0"/>
              <a:t>January 8, 2013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89B-FB4D-4846-B282-0FA2E3633463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E05-7E26-0C45-BF89-262FE060C962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150" y="628073"/>
            <a:ext cx="1403382" cy="47609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6" y="628073"/>
            <a:ext cx="6068951" cy="4760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47B6-533A-9144-8ABD-95E45ABA66BB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52" y="3672425"/>
            <a:ext cx="8561576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550" y="2422261"/>
            <a:ext cx="8561576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A91D-2038-4144-98C1-45B941B42A42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1996"/>
            <a:ext cx="4495800" cy="41931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1996"/>
            <a:ext cx="4648200" cy="41931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AA6-CB73-A74D-907B-CA4B233112B3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1996"/>
            <a:ext cx="4495800" cy="41931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1997"/>
            <a:ext cx="4648200" cy="21218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73D0-00AD-0C4D-935B-2D7739B1C683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10621" y="3040953"/>
            <a:ext cx="4648200" cy="2064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" y="765735"/>
            <a:ext cx="4497388" cy="7055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" y="1471230"/>
            <a:ext cx="4497388" cy="36339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7390" y="765735"/>
            <a:ext cx="4340734" cy="7055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7392" y="1471230"/>
            <a:ext cx="4340736" cy="36339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D0AC-8994-7341-B7DC-F29F80EC168A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6391-EC0D-584C-947A-9CF2AA59DCF2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2099-4D3E-F841-9C6B-A66D4B8D153B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657172"/>
            <a:ext cx="5263074" cy="47430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381-6FEC-A049-86C7-0100CE716CB3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6150" y="6960"/>
            <a:ext cx="7114852" cy="650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276550" y="667697"/>
            <a:ext cx="3298502" cy="47430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150" y="6960"/>
            <a:ext cx="7114852" cy="65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550" y="657172"/>
            <a:ext cx="8561576" cy="474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548" y="540020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453B-CE53-0C46-A612-B974FBCC3FAD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188" y="5410737"/>
            <a:ext cx="319224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4524" y="540020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C2F6-FA64-B64B-80D8-A54934B42FC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76548" y="92587"/>
            <a:ext cx="609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001000" y="92594"/>
            <a:ext cx="838200" cy="52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Z-Analysis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143EF62A-C256-804F-A422-32A81BE30118}" type="datetime4">
              <a:rPr lang="en-US" smtClean="0"/>
              <a:t>February 5,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7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15" y="1429902"/>
            <a:ext cx="3998146" cy="383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Invariant 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553302"/>
          </a:xfrm>
        </p:spPr>
        <p:txBody>
          <a:bodyPr>
            <a:normAutofit lnSpcReduction="10000"/>
          </a:bodyPr>
          <a:lstStyle/>
          <a:p>
            <a:r>
              <a:rPr lang="en-US" baseline="30000" dirty="0" smtClean="0"/>
              <a:t> </a:t>
            </a:r>
            <a:r>
              <a:rPr lang="en-US" dirty="0" smtClean="0"/>
              <a:t>Normalized to unit area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88" y="1172846"/>
            <a:ext cx="2633163" cy="3323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76" y="560550"/>
            <a:ext cx="2686192" cy="2577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76" y="3137779"/>
            <a:ext cx="2686192" cy="25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5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5" y="1520911"/>
            <a:ext cx="4070292" cy="3905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Invariant Mass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1"/>
            <a:ext cx="8561576" cy="725717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Fit the 2D residual </a:t>
            </a:r>
            <a:r>
              <a:rPr lang="en-US" dirty="0" err="1"/>
              <a:t>vs</a:t>
            </a:r>
            <a:r>
              <a:rPr lang="en-US" dirty="0"/>
              <a:t> p</a:t>
            </a:r>
            <a:r>
              <a:rPr lang="en-US" baseline="-25000" dirty="0"/>
              <a:t>T</a:t>
            </a:r>
            <a:r>
              <a:rPr lang="en-US" dirty="0"/>
              <a:t> and plot the sigma of the fit in each p</a:t>
            </a:r>
            <a:r>
              <a:rPr lang="en-US" baseline="-25000" dirty="0"/>
              <a:t>T</a:t>
            </a:r>
            <a:r>
              <a:rPr lang="en-US" dirty="0"/>
              <a:t> “slice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Poor stats and mass far from 91 GeV</a:t>
            </a:r>
          </a:p>
          <a:p>
            <a:r>
              <a:rPr lang="en-US" dirty="0" smtClean="0"/>
              <a:t>near 90 GeV, see about 2 -3 GeV resolution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23" y="1511590"/>
            <a:ext cx="4064001" cy="38991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321778" y="4402667"/>
            <a:ext cx="959555" cy="9219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is a simple MC level study to touch some of the aspects of CMSSW</a:t>
            </a:r>
          </a:p>
          <a:p>
            <a:r>
              <a:rPr lang="en-US" sz="2400" dirty="0" smtClean="0"/>
              <a:t>Look at Z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ll</a:t>
            </a:r>
            <a:r>
              <a:rPr lang="en-US" sz="2400" dirty="0" smtClean="0">
                <a:sym typeface="Wingdings"/>
              </a:rPr>
              <a:t> events </a:t>
            </a:r>
          </a:p>
          <a:p>
            <a:pPr lvl="1"/>
            <a:r>
              <a:rPr lang="en-US" sz="2000" dirty="0" smtClean="0">
                <a:sym typeface="Wingdings"/>
              </a:rPr>
              <a:t>l refers to either e or µ, </a:t>
            </a:r>
            <a:r>
              <a:rPr lang="en-US" sz="2000" dirty="0" err="1" smtClean="0">
                <a:sym typeface="Wingdings"/>
              </a:rPr>
              <a:t>τ’s</a:t>
            </a:r>
            <a:r>
              <a:rPr lang="en-US" sz="2000" dirty="0" smtClean="0">
                <a:sym typeface="Wingdings"/>
              </a:rPr>
              <a:t> are excluded</a:t>
            </a:r>
            <a:endParaRPr lang="en-US" sz="2000" dirty="0" smtClean="0"/>
          </a:p>
          <a:p>
            <a:r>
              <a:rPr lang="en-US" sz="2400" dirty="0" smtClean="0"/>
              <a:t>The tasks were:</a:t>
            </a:r>
          </a:p>
          <a:p>
            <a:pPr lvl="1"/>
            <a:r>
              <a:rPr lang="en-US" sz="2000" dirty="0" smtClean="0"/>
              <a:t>Using an </a:t>
            </a:r>
            <a:r>
              <a:rPr lang="en-US" sz="2000" dirty="0" err="1" smtClean="0"/>
              <a:t>EDProducer</a:t>
            </a:r>
            <a:r>
              <a:rPr lang="en-US" sz="2000" dirty="0" smtClean="0"/>
              <a:t>, create a simple tree containing relevant information on the z-boson and its decay products</a:t>
            </a:r>
          </a:p>
          <a:p>
            <a:pPr lvl="1"/>
            <a:r>
              <a:rPr lang="en-US" sz="2000" dirty="0" smtClean="0"/>
              <a:t>Using an </a:t>
            </a:r>
            <a:r>
              <a:rPr lang="en-US" sz="2000" dirty="0" err="1" smtClean="0"/>
              <a:t>EDFilter</a:t>
            </a:r>
            <a:r>
              <a:rPr lang="en-US" sz="2000" dirty="0" smtClean="0"/>
              <a:t>, remove Z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err="1" smtClean="0">
                <a:sym typeface="Wingdings"/>
              </a:rPr>
              <a:t>ττ</a:t>
            </a:r>
            <a:r>
              <a:rPr lang="en-US" sz="2000" dirty="0" smtClean="0">
                <a:sym typeface="Wingdings"/>
              </a:rPr>
              <a:t> events</a:t>
            </a:r>
          </a:p>
          <a:p>
            <a:pPr lvl="1"/>
            <a:r>
              <a:rPr lang="en-US" sz="2000" dirty="0" smtClean="0">
                <a:sym typeface="Wingdings"/>
              </a:rPr>
              <a:t>Using an </a:t>
            </a:r>
            <a:r>
              <a:rPr lang="en-US" sz="2000" dirty="0" err="1" smtClean="0">
                <a:sym typeface="Wingdings"/>
              </a:rPr>
              <a:t>EDAnalyzer</a:t>
            </a:r>
            <a:r>
              <a:rPr lang="en-US" sz="2000" dirty="0" smtClean="0">
                <a:sym typeface="Wingdings"/>
              </a:rPr>
              <a:t>, book and fill relevant histograms</a:t>
            </a:r>
          </a:p>
          <a:p>
            <a:pPr lvl="1"/>
            <a:r>
              <a:rPr lang="en-US" sz="2000" dirty="0" smtClean="0">
                <a:sym typeface="Wingdings"/>
              </a:rPr>
              <a:t>Using ROOT code, create formatted plots and overlays</a:t>
            </a:r>
          </a:p>
          <a:p>
            <a:pPr lvl="1"/>
            <a:r>
              <a:rPr lang="en-US" sz="2000" dirty="0" smtClean="0">
                <a:sym typeface="Wingdings"/>
              </a:rPr>
              <a:t>Write a short set of slides to summarize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I'd like to see the following plots at least:</a:t>
            </a:r>
          </a:p>
          <a:p>
            <a:pPr lvl="1"/>
            <a:r>
              <a:rPr lang="en-US" sz="2400" dirty="0"/>
              <a:t>mass of the Z</a:t>
            </a:r>
          </a:p>
          <a:p>
            <a:pPr lvl="1"/>
            <a:r>
              <a:rPr lang="en-US" sz="2400" dirty="0"/>
              <a:t>Compare the dilepton invariant mass at gen level and </a:t>
            </a:r>
            <a:r>
              <a:rPr lang="en-US" sz="2400" dirty="0" err="1"/>
              <a:t>reco</a:t>
            </a:r>
            <a:r>
              <a:rPr lang="en-US" sz="2400" dirty="0"/>
              <a:t> level</a:t>
            </a:r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ee</a:t>
            </a:r>
            <a:r>
              <a:rPr lang="en-US" sz="2400" dirty="0"/>
              <a:t>, </a:t>
            </a:r>
            <a:r>
              <a:rPr lang="en-US" sz="2400" dirty="0" err="1"/>
              <a:t>μμ</a:t>
            </a:r>
            <a:r>
              <a:rPr lang="en-US" sz="2400" dirty="0"/>
              <a:t> and both together</a:t>
            </a:r>
          </a:p>
          <a:p>
            <a:pPr lvl="1"/>
            <a:r>
              <a:rPr lang="en-US" sz="2400" dirty="0"/>
              <a:t>Compare p</a:t>
            </a:r>
            <a:r>
              <a:rPr lang="en-US" sz="2400" baseline="-25000" dirty="0"/>
              <a:t>T</a:t>
            </a:r>
            <a:r>
              <a:rPr lang="en-US" sz="2400" dirty="0"/>
              <a:t> and </a:t>
            </a:r>
            <a:r>
              <a:rPr lang="en-US" sz="2400" dirty="0" err="1"/>
              <a:t>η</a:t>
            </a:r>
            <a:r>
              <a:rPr lang="en-US" sz="2400" dirty="0"/>
              <a:t> of the leptons (gen and </a:t>
            </a:r>
            <a:r>
              <a:rPr lang="en-US" sz="2400" dirty="0" err="1"/>
              <a:t>reco</a:t>
            </a:r>
            <a:r>
              <a:rPr lang="en-US" sz="2400" dirty="0"/>
              <a:t> level)</a:t>
            </a:r>
          </a:p>
          <a:p>
            <a:pPr lvl="1"/>
            <a:r>
              <a:rPr lang="en-US" sz="2400" dirty="0"/>
              <a:t>Resolution of the </a:t>
            </a:r>
            <a:r>
              <a:rPr lang="en-US" sz="2400" dirty="0" smtClean="0"/>
              <a:t>Z </a:t>
            </a:r>
            <a:r>
              <a:rPr lang="en-US" sz="2400" dirty="0"/>
              <a:t>mass </a:t>
            </a:r>
            <a:r>
              <a:rPr lang="en-US" sz="2400" dirty="0" err="1"/>
              <a:t>vs</a:t>
            </a:r>
            <a:r>
              <a:rPr lang="en-US" sz="2400" dirty="0"/>
              <a:t> </a:t>
            </a:r>
            <a:r>
              <a:rPr lang="en-US" sz="2400" dirty="0" smtClean="0"/>
              <a:t>Z </a:t>
            </a:r>
            <a:r>
              <a:rPr lang="en-US" sz="2400" dirty="0"/>
              <a:t>mass</a:t>
            </a:r>
          </a:p>
          <a:p>
            <a:pPr lvl="1"/>
            <a:r>
              <a:rPr lang="en-US" sz="2400" dirty="0"/>
              <a:t>Resolution of the lepton p</a:t>
            </a:r>
            <a:r>
              <a:rPr lang="en-US" sz="2400" baseline="-25000" dirty="0"/>
              <a:t>T</a:t>
            </a:r>
            <a:r>
              <a:rPr lang="en-US" sz="2400" dirty="0"/>
              <a:t> </a:t>
            </a:r>
            <a:r>
              <a:rPr lang="en-US" sz="2400" dirty="0" err="1"/>
              <a:t>vs</a:t>
            </a:r>
            <a:r>
              <a:rPr lang="en-US" sz="2400" dirty="0"/>
              <a:t> p</a:t>
            </a:r>
            <a:r>
              <a:rPr lang="en-US" sz="2400" baseline="-25000" dirty="0"/>
              <a:t>T</a:t>
            </a:r>
            <a:r>
              <a:rPr lang="en-US" sz="2400" dirty="0"/>
              <a:t> (</a:t>
            </a:r>
            <a:r>
              <a:rPr lang="en-US" sz="2400" dirty="0" smtClean="0"/>
              <a:t>e </a:t>
            </a:r>
            <a:r>
              <a:rPr lang="en-US" sz="2400" dirty="0"/>
              <a:t>and </a:t>
            </a:r>
            <a:r>
              <a:rPr lang="en-US" sz="2400" dirty="0" smtClean="0"/>
              <a:t>μ </a:t>
            </a:r>
            <a:r>
              <a:rPr lang="en-US" sz="2400" dirty="0"/>
              <a:t>separately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/>
              <a:t>Efficiency of reconstructing the lepton </a:t>
            </a:r>
            <a:r>
              <a:rPr lang="en-US" sz="2400" dirty="0" err="1"/>
              <a:t>vs</a:t>
            </a:r>
            <a:r>
              <a:rPr lang="en-US" sz="2400" dirty="0"/>
              <a:t> p</a:t>
            </a:r>
            <a:r>
              <a:rPr lang="en-US" sz="2400" baseline="-25000" dirty="0"/>
              <a:t>T</a:t>
            </a:r>
            <a:r>
              <a:rPr lang="en-US" sz="2400" dirty="0"/>
              <a:t> (</a:t>
            </a:r>
            <a:r>
              <a:rPr lang="en-US" sz="2400" dirty="0" smtClean="0"/>
              <a:t>e </a:t>
            </a:r>
            <a:r>
              <a:rPr lang="en-US" sz="2400" dirty="0"/>
              <a:t>and </a:t>
            </a:r>
            <a:r>
              <a:rPr lang="en-US" sz="2400" dirty="0" smtClean="0"/>
              <a:t>μ </a:t>
            </a:r>
            <a:r>
              <a:rPr lang="en-US" sz="2400" dirty="0"/>
              <a:t>separately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MC dataset on the </a:t>
            </a:r>
            <a:r>
              <a:rPr lang="en-US" sz="2400" dirty="0" err="1" smtClean="0"/>
              <a:t>uaf</a:t>
            </a:r>
            <a:endParaRPr lang="en-US" sz="2400" dirty="0" smtClean="0"/>
          </a:p>
          <a:p>
            <a:pPr lvl="1"/>
            <a:r>
              <a:rPr lang="en-US" sz="1100" dirty="0"/>
              <a:t>/nfs-7/</a:t>
            </a:r>
            <a:r>
              <a:rPr lang="en-US" sz="1100" dirty="0" err="1"/>
              <a:t>userdata</a:t>
            </a:r>
            <a:r>
              <a:rPr lang="en-US" sz="1100" dirty="0"/>
              <a:t>/</a:t>
            </a:r>
            <a:r>
              <a:rPr lang="en-US" sz="1100" dirty="0" err="1"/>
              <a:t>edm</a:t>
            </a:r>
            <a:r>
              <a:rPr lang="en-US" sz="1100" dirty="0"/>
              <a:t>/53X/DYJetsToLL_M-50_TuneZ2Star_8TeV-madgraph-tarball_AODSIM_PU_S10_START53_V7A-v1.</a:t>
            </a:r>
            <a:r>
              <a:rPr lang="en-US" sz="1100" dirty="0" smtClean="0"/>
              <a:t>root</a:t>
            </a:r>
          </a:p>
          <a:p>
            <a:r>
              <a:rPr lang="en-US" sz="2400" dirty="0" smtClean="0"/>
              <a:t>Use CMSSW_5_2_3_patch4</a:t>
            </a:r>
          </a:p>
          <a:p>
            <a:r>
              <a:rPr lang="en-US" sz="2400" dirty="0" smtClean="0"/>
              <a:t>Created Simple </a:t>
            </a:r>
            <a:r>
              <a:rPr lang="en-US" sz="2400" dirty="0" err="1" smtClean="0"/>
              <a:t>TTree</a:t>
            </a:r>
            <a:r>
              <a:rPr lang="en-US" sz="2400" dirty="0" smtClean="0"/>
              <a:t> with </a:t>
            </a:r>
          </a:p>
          <a:p>
            <a:pPr lvl="1"/>
            <a:r>
              <a:rPr lang="en-US" sz="2000" dirty="0" smtClean="0"/>
              <a:t>Generated Z boson p4 </a:t>
            </a:r>
          </a:p>
          <a:p>
            <a:pPr lvl="2"/>
            <a:r>
              <a:rPr lang="en-US" sz="1600" dirty="0" smtClean="0"/>
              <a:t>Z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 err="1" smtClean="0">
                <a:sym typeface="Wingdings"/>
              </a:rPr>
              <a:t>ee</a:t>
            </a:r>
            <a:r>
              <a:rPr lang="en-US" sz="1600" dirty="0" smtClean="0">
                <a:sym typeface="Wingdings"/>
              </a:rPr>
              <a:t> and µµ only</a:t>
            </a:r>
            <a:endParaRPr lang="en-US" sz="1600" dirty="0" smtClean="0"/>
          </a:p>
          <a:p>
            <a:pPr lvl="1"/>
            <a:r>
              <a:rPr lang="en-US" sz="2000" dirty="0" smtClean="0"/>
              <a:t>Generated Z boson’s daughter leptons (l1 and l2, sorted by p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</a:t>
            </a:r>
          </a:p>
          <a:p>
            <a:pPr lvl="2"/>
            <a:r>
              <a:rPr lang="en-US" sz="1600" dirty="0" smtClean="0"/>
              <a:t>p4, charge, </a:t>
            </a:r>
            <a:r>
              <a:rPr lang="en-US" sz="1600" dirty="0" err="1" smtClean="0"/>
              <a:t>pdg</a:t>
            </a:r>
            <a:r>
              <a:rPr lang="en-US" sz="1600" dirty="0" smtClean="0"/>
              <a:t> ID, </a:t>
            </a:r>
            <a:r>
              <a:rPr lang="en-US" sz="1600" dirty="0" err="1" smtClean="0"/>
              <a:t>reco</a:t>
            </a:r>
            <a:r>
              <a:rPr lang="en-US" sz="1600" dirty="0" smtClean="0"/>
              <a:t> match </a:t>
            </a:r>
            <a:r>
              <a:rPr lang="en-US" sz="1600" dirty="0" err="1" smtClean="0"/>
              <a:t>boolean</a:t>
            </a:r>
            <a:endParaRPr lang="en-US" sz="1600" dirty="0" smtClean="0"/>
          </a:p>
          <a:p>
            <a:pPr lvl="1"/>
            <a:r>
              <a:rPr lang="en-US" sz="2000" dirty="0" smtClean="0"/>
              <a:t>Daughter’s matched </a:t>
            </a:r>
            <a:r>
              <a:rPr lang="en-US" sz="2000" dirty="0" err="1" smtClean="0"/>
              <a:t>reco</a:t>
            </a:r>
            <a:r>
              <a:rPr lang="en-US" sz="2000" dirty="0" smtClean="0"/>
              <a:t> object</a:t>
            </a:r>
          </a:p>
          <a:p>
            <a:pPr lvl="2" algn="just"/>
            <a:r>
              <a:rPr lang="en-US" sz="1600" dirty="0" smtClean="0"/>
              <a:t>Simple ∆R matching </a:t>
            </a:r>
            <a:r>
              <a:rPr lang="en-US" sz="1600" dirty="0" smtClean="0">
                <a:sym typeface="Wingdings"/>
              </a:rPr>
              <a:t> found the </a:t>
            </a:r>
            <a:r>
              <a:rPr lang="en-US" sz="1600" dirty="0" err="1" smtClean="0">
                <a:sym typeface="Wingdings"/>
              </a:rPr>
              <a:t>reco</a:t>
            </a:r>
            <a:r>
              <a:rPr lang="en-US" sz="1600" dirty="0" smtClean="0">
                <a:sym typeface="Wingdings"/>
              </a:rPr>
              <a:t> e/µ with smallest ∆R(</a:t>
            </a:r>
            <a:r>
              <a:rPr lang="en-US" sz="1600" dirty="0" err="1" smtClean="0">
                <a:sym typeface="Wingdings"/>
              </a:rPr>
              <a:t>reco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 err="1" smtClean="0">
                <a:sym typeface="Wingdings"/>
              </a:rPr>
              <a:t>lep</a:t>
            </a:r>
            <a:r>
              <a:rPr lang="en-US" sz="1600" dirty="0" smtClean="0">
                <a:sym typeface="Wingdings"/>
              </a:rPr>
              <a:t>, gen </a:t>
            </a:r>
            <a:r>
              <a:rPr lang="en-US" sz="1600" dirty="0" err="1" smtClean="0">
                <a:sym typeface="Wingdings"/>
              </a:rPr>
              <a:t>lep</a:t>
            </a:r>
            <a:r>
              <a:rPr lang="en-US" sz="1600" dirty="0" smtClean="0">
                <a:sym typeface="Wingdings"/>
              </a:rPr>
              <a:t>).</a:t>
            </a:r>
          </a:p>
          <a:p>
            <a:pPr lvl="2" algn="just"/>
            <a:r>
              <a:rPr lang="en-US" sz="1600" dirty="0" smtClean="0">
                <a:sym typeface="Wingdings"/>
              </a:rPr>
              <a:t>∆R &lt; 0.2 (same as CMS2)</a:t>
            </a:r>
          </a:p>
          <a:p>
            <a:pPr lvl="2" algn="just"/>
            <a:r>
              <a:rPr lang="en-US" sz="1600" dirty="0"/>
              <a:t>p4, </a:t>
            </a:r>
            <a:r>
              <a:rPr lang="en-US" sz="1600" dirty="0" smtClean="0"/>
              <a:t>charge, ∆R</a:t>
            </a:r>
            <a:endParaRPr lang="en-US" sz="1600" dirty="0" smtClean="0"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Lepton </a:t>
            </a:r>
            <a:r>
              <a:rPr lang="en-US" dirty="0" err="1" smtClean="0"/>
              <a:t>η</a:t>
            </a:r>
            <a:r>
              <a:rPr lang="en-US" dirty="0" smtClean="0"/>
              <a:t>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669271"/>
          </a:xfrm>
        </p:spPr>
        <p:txBody>
          <a:bodyPr>
            <a:noAutofit/>
          </a:bodyPr>
          <a:lstStyle/>
          <a:p>
            <a:r>
              <a:rPr lang="en-US" sz="1800" dirty="0" smtClean="0"/>
              <a:t>Generator Leptons may not fall within detector acceptance</a:t>
            </a:r>
          </a:p>
          <a:p>
            <a:pPr lvl="1"/>
            <a:r>
              <a:rPr lang="en-US" sz="1600" dirty="0" smtClean="0"/>
              <a:t>lose ~25 % at |</a:t>
            </a:r>
            <a:r>
              <a:rPr lang="en-US" sz="1600" dirty="0" err="1" smtClean="0"/>
              <a:t>η</a:t>
            </a:r>
            <a:r>
              <a:rPr lang="en-US" sz="1600" dirty="0" smtClean="0"/>
              <a:t>| &gt; 2.5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80" y="1288813"/>
            <a:ext cx="3998148" cy="383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1288813"/>
            <a:ext cx="3998148" cy="383596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 flipV="1">
            <a:off x="1580444" y="2286000"/>
            <a:ext cx="9408" cy="2370666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209807" y="2286000"/>
            <a:ext cx="9408" cy="2370666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197604" y="2286000"/>
            <a:ext cx="9408" cy="2370666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826967" y="2286000"/>
            <a:ext cx="9408" cy="2370666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67148" y="4802036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acceptance = 75 %</a:t>
            </a:r>
            <a:endParaRPr lang="en-US" dirty="0"/>
          </a:p>
          <a:p>
            <a:r>
              <a:rPr lang="en-US" dirty="0" smtClean="0"/>
              <a:t>µ</a:t>
            </a:r>
            <a:r>
              <a:rPr lang="en-US" baseline="-25000" dirty="0" smtClean="0"/>
              <a:t>1</a:t>
            </a:r>
            <a:r>
              <a:rPr lang="en-US" dirty="0" smtClean="0"/>
              <a:t> acceptance </a:t>
            </a:r>
            <a:r>
              <a:rPr lang="en-US" dirty="0"/>
              <a:t>= </a:t>
            </a:r>
            <a:r>
              <a:rPr lang="en-US" dirty="0" smtClean="0"/>
              <a:t>75 %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06881" y="4802036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acceptance = 73 %</a:t>
            </a:r>
            <a:endParaRPr lang="en-US" dirty="0"/>
          </a:p>
          <a:p>
            <a:r>
              <a:rPr lang="en-US" dirty="0" smtClean="0"/>
              <a:t>µ</a:t>
            </a:r>
            <a:r>
              <a:rPr lang="en-US" baseline="-25000" dirty="0" smtClean="0"/>
              <a:t>2</a:t>
            </a:r>
            <a:r>
              <a:rPr lang="en-US" dirty="0" smtClean="0"/>
              <a:t> acceptance </a:t>
            </a:r>
            <a:r>
              <a:rPr lang="en-US" dirty="0"/>
              <a:t>= </a:t>
            </a:r>
            <a:r>
              <a:rPr lang="en-US" dirty="0" smtClean="0"/>
              <a:t>73 %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5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Lepton p</a:t>
            </a:r>
            <a:r>
              <a:rPr lang="en-US" baseline="-25000" dirty="0" smtClean="0"/>
              <a:t>T</a:t>
            </a:r>
            <a:r>
              <a:rPr lang="en-US" dirty="0" smtClean="0"/>
              <a:t>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669271"/>
          </a:xfrm>
        </p:spPr>
        <p:txBody>
          <a:bodyPr>
            <a:noAutofit/>
          </a:bodyPr>
          <a:lstStyle/>
          <a:p>
            <a:r>
              <a:rPr lang="en-US" sz="1800" dirty="0" smtClean="0"/>
              <a:t>Can reconstruct down to ~300 MeV</a:t>
            </a:r>
          </a:p>
          <a:p>
            <a:r>
              <a:rPr lang="en-US" sz="2000" dirty="0" smtClean="0"/>
              <a:t>~100 % acceptance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80" y="1580430"/>
            <a:ext cx="3998147" cy="3835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1580430"/>
            <a:ext cx="3998148" cy="38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3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Matched </a:t>
            </a:r>
            <a:r>
              <a:rPr lang="en-US" dirty="0" err="1" smtClean="0"/>
              <a:t>Reco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2" y="657171"/>
            <a:ext cx="3080793" cy="47535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leptons are ∆R matched to gen level</a:t>
            </a:r>
          </a:p>
          <a:p>
            <a:r>
              <a:rPr lang="en-US" sz="2000" dirty="0" smtClean="0"/>
              <a:t>slight bias towards higher p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for leptons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3133584"/>
            <a:ext cx="2581113" cy="2476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657172"/>
            <a:ext cx="2581113" cy="2476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88" y="3133584"/>
            <a:ext cx="2581113" cy="2476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88" y="657172"/>
            <a:ext cx="2581113" cy="24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7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Lepton p</a:t>
            </a:r>
            <a:r>
              <a:rPr lang="en-US" baseline="-25000" dirty="0" smtClean="0"/>
              <a:t>T</a:t>
            </a:r>
            <a:r>
              <a:rPr lang="en-US" dirty="0" smtClean="0"/>
              <a:t>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923258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1600" dirty="0"/>
              <a:t>To be fair, require </a:t>
            </a:r>
            <a:r>
              <a:rPr lang="en-US" sz="1200" dirty="0"/>
              <a:t>|</a:t>
            </a:r>
            <a:r>
              <a:rPr lang="en-US" sz="1200" dirty="0" err="1"/>
              <a:t>η</a:t>
            </a:r>
            <a:r>
              <a:rPr lang="en-US" sz="1200" dirty="0"/>
              <a:t>| &lt; </a:t>
            </a:r>
            <a:r>
              <a:rPr lang="en-US" sz="1200" dirty="0" smtClean="0"/>
              <a:t>2.5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80" y="1580430"/>
            <a:ext cx="3998147" cy="3835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1580430"/>
            <a:ext cx="3998147" cy="3835965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56" y="1045399"/>
            <a:ext cx="4174730" cy="4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9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2" y="1815605"/>
            <a:ext cx="3998147" cy="3835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08" y="1809948"/>
            <a:ext cx="3998146" cy="3835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Lepton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0" y="657172"/>
            <a:ext cx="8561576" cy="80097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Fit the 2D residual </a:t>
            </a:r>
            <a:r>
              <a:rPr lang="en-US" dirty="0" err="1" smtClean="0"/>
              <a:t>vs</a:t>
            </a:r>
            <a:r>
              <a:rPr lang="en-US" dirty="0" smtClean="0"/>
              <a:t> p</a:t>
            </a:r>
            <a:r>
              <a:rPr lang="en-US" baseline="-25000" dirty="0" smtClean="0"/>
              <a:t>T</a:t>
            </a:r>
            <a:r>
              <a:rPr lang="en-US" dirty="0" smtClean="0"/>
              <a:t> and plot the sigma of the fit in each p</a:t>
            </a:r>
            <a:r>
              <a:rPr lang="en-US" baseline="-25000" dirty="0" smtClean="0"/>
              <a:t>T</a:t>
            </a:r>
            <a:r>
              <a:rPr lang="en-US" dirty="0" smtClean="0"/>
              <a:t> “slice”</a:t>
            </a:r>
          </a:p>
          <a:p>
            <a:r>
              <a:rPr lang="en-US" dirty="0" smtClean="0"/>
              <a:t>≲ 2(1) GeV electron(muon) resolution after p</a:t>
            </a:r>
            <a:r>
              <a:rPr lang="en-US" baseline="-25000" dirty="0" smtClean="0"/>
              <a:t>T</a:t>
            </a:r>
            <a:r>
              <a:rPr lang="en-US" dirty="0" smtClean="0"/>
              <a:t> ≳ 20 GeV </a:t>
            </a:r>
          </a:p>
          <a:p>
            <a:r>
              <a:rPr lang="en-US" dirty="0" smtClean="0"/>
              <a:t>Stats too low at lower pT </a:t>
            </a:r>
            <a:r>
              <a:rPr lang="en-US" dirty="0" smtClean="0">
                <a:sym typeface="Wingdings"/>
              </a:rPr>
              <a:t> need a better sample to measure low p</a:t>
            </a:r>
            <a:r>
              <a:rPr lang="en-US" baseline="-25000" dirty="0" smtClean="0">
                <a:sym typeface="Wingdings"/>
              </a:rPr>
              <a:t>T</a:t>
            </a:r>
            <a:r>
              <a:rPr lang="en-US" dirty="0" smtClean="0">
                <a:sym typeface="Wingdings"/>
              </a:rPr>
              <a:t> resolution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59DB-AFD8-9740-913C-F0E39F0E6499}" type="datetime4">
              <a:rPr lang="en-US" smtClean="0"/>
              <a:t>February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RWK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C2F6-FA64-B64B-80D8-A54934B42FCE}" type="slidenum">
              <a:rPr lang="en-US" smtClean="0"/>
              <a:t>9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61556" y="3377259"/>
            <a:ext cx="443894" cy="45719"/>
          </a:xfrm>
          <a:prstGeom prst="rightArrow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29" y="1445892"/>
            <a:ext cx="4220853" cy="2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38664"/>
      </p:ext>
    </p:extLst>
  </p:cSld>
  <p:clrMapOvr>
    <a:masterClrMapping/>
  </p:clrMapOvr>
</p:sld>
</file>

<file path=ppt/theme/theme1.xml><?xml version="1.0" encoding="utf-8"?>
<a:theme xmlns:a="http://schemas.openxmlformats.org/drawingml/2006/main" name="rw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rwk.thmx</Template>
  <TotalTime>33188</TotalTime>
  <Words>504</Words>
  <Application>Microsoft Macintosh PowerPoint</Application>
  <PresentationFormat>On-screen Show (16:10)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rwk</vt:lpstr>
      <vt:lpstr>Demo Z-Analysis</vt:lpstr>
      <vt:lpstr>Intro</vt:lpstr>
      <vt:lpstr>Quick Study</vt:lpstr>
      <vt:lpstr>Setup</vt:lpstr>
      <vt:lpstr>Lepton η Acceptance</vt:lpstr>
      <vt:lpstr>Lepton pT Acceptance</vt:lpstr>
      <vt:lpstr>Matched Reco</vt:lpstr>
      <vt:lpstr>Lepton pT Acceptance</vt:lpstr>
      <vt:lpstr>Lepton Resolution</vt:lpstr>
      <vt:lpstr>Invariant Mass</vt:lpstr>
      <vt:lpstr>Invariant Mass Resolution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T&amp;P results</dc:title>
  <dc:creator>Ryan Kelley</dc:creator>
  <cp:lastModifiedBy>Ryan Kelley</cp:lastModifiedBy>
  <cp:revision>344</cp:revision>
  <cp:lastPrinted>2013-03-29T18:04:46Z</cp:lastPrinted>
  <dcterms:created xsi:type="dcterms:W3CDTF">2013-02-20T15:22:17Z</dcterms:created>
  <dcterms:modified xsi:type="dcterms:W3CDTF">2014-02-05T16:15:27Z</dcterms:modified>
</cp:coreProperties>
</file>