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veat" panose="020B0604020202020204" charset="0"/>
      <p:regular r:id="rId15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F53A6-68D4-4D91-8C02-F4BEADB4547C}" v="3" dt="2022-03-13T12:10:57.793"/>
  </p1510:revLst>
</p1510:revInfo>
</file>

<file path=ppt/tableStyles.xml><?xml version="1.0" encoding="utf-8"?>
<a:tblStyleLst xmlns:a="http://schemas.openxmlformats.org/drawingml/2006/main" def="{C3C90893-F0A2-47CD-9770-C0AD8CE41C28}">
  <a:tblStyle styleId="{C3C90893-F0A2-47CD-9770-C0AD8CE41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" userId="c90ada7501a93860" providerId="LiveId" clId="{8BBF53A6-68D4-4D91-8C02-F4BEADB4547C}"/>
    <pc:docChg chg="undo custSel modSld">
      <pc:chgData name="Sanjay" userId="c90ada7501a93860" providerId="LiveId" clId="{8BBF53A6-68D4-4D91-8C02-F4BEADB4547C}" dt="2022-03-13T14:34:56.147" v="918" actId="20577"/>
      <pc:docMkLst>
        <pc:docMk/>
      </pc:docMkLst>
      <pc:sldChg chg="modSp mod">
        <pc:chgData name="Sanjay" userId="c90ada7501a93860" providerId="LiveId" clId="{8BBF53A6-68D4-4D91-8C02-F4BEADB4547C}" dt="2022-03-13T11:36:54.358" v="3" actId="27636"/>
        <pc:sldMkLst>
          <pc:docMk/>
          <pc:sldMk cId="0" sldId="257"/>
        </pc:sldMkLst>
        <pc:spChg chg="mod">
          <ac:chgData name="Sanjay" userId="c90ada7501a93860" providerId="LiveId" clId="{8BBF53A6-68D4-4D91-8C02-F4BEADB4547C}" dt="2022-03-13T11:36:54.358" v="3" actId="27636"/>
          <ac:spMkLst>
            <pc:docMk/>
            <pc:sldMk cId="0" sldId="257"/>
            <ac:spMk id="65" creationId="{00000000-0000-0000-0000-000000000000}"/>
          </ac:spMkLst>
        </pc:spChg>
        <pc:spChg chg="mod">
          <ac:chgData name="Sanjay" userId="c90ada7501a93860" providerId="LiveId" clId="{8BBF53A6-68D4-4D91-8C02-F4BEADB4547C}" dt="2022-03-13T11:36:54.253" v="1" actId="27636"/>
          <ac:spMkLst>
            <pc:docMk/>
            <pc:sldMk cId="0" sldId="257"/>
            <ac:spMk id="67" creationId="{00000000-0000-0000-0000-000000000000}"/>
          </ac:spMkLst>
        </pc:spChg>
        <pc:spChg chg="mod">
          <ac:chgData name="Sanjay" userId="c90ada7501a93860" providerId="LiveId" clId="{8BBF53A6-68D4-4D91-8C02-F4BEADB4547C}" dt="2022-03-13T11:36:54.329" v="2" actId="27636"/>
          <ac:spMkLst>
            <pc:docMk/>
            <pc:sldMk cId="0" sldId="257"/>
            <ac:spMk id="68" creationId="{00000000-0000-0000-0000-000000000000}"/>
          </ac:spMkLst>
        </pc:spChg>
      </pc:sldChg>
      <pc:sldChg chg="addSp delSp modSp mod modNotes">
        <pc:chgData name="Sanjay" userId="c90ada7501a93860" providerId="LiveId" clId="{8BBF53A6-68D4-4D91-8C02-F4BEADB4547C}" dt="2022-03-13T11:54:36.440" v="419" actId="1076"/>
        <pc:sldMkLst>
          <pc:docMk/>
          <pc:sldMk cId="0" sldId="258"/>
        </pc:sldMkLst>
        <pc:spChg chg="add del mod">
          <ac:chgData name="Sanjay" userId="c90ada7501a93860" providerId="LiveId" clId="{8BBF53A6-68D4-4D91-8C02-F4BEADB4547C}" dt="2022-03-13T11:37:09.757" v="8"/>
          <ac:spMkLst>
            <pc:docMk/>
            <pc:sldMk cId="0" sldId="258"/>
            <ac:spMk id="2" creationId="{61452E80-095F-4F13-9DB1-DD20D1564473}"/>
          </ac:spMkLst>
        </pc:spChg>
        <pc:spChg chg="add mod">
          <ac:chgData name="Sanjay" userId="c90ada7501a93860" providerId="LiveId" clId="{8BBF53A6-68D4-4D91-8C02-F4BEADB4547C}" dt="2022-03-13T11:54:36.440" v="419" actId="1076"/>
          <ac:spMkLst>
            <pc:docMk/>
            <pc:sldMk cId="0" sldId="258"/>
            <ac:spMk id="3" creationId="{D379C16A-863C-4805-85B3-34F63B45B056}"/>
          </ac:spMkLst>
        </pc:spChg>
      </pc:sldChg>
      <pc:sldChg chg="modSp mod">
        <pc:chgData name="Sanjay" userId="c90ada7501a93860" providerId="LiveId" clId="{8BBF53A6-68D4-4D91-8C02-F4BEADB4547C}" dt="2022-03-13T12:57:13.905" v="738" actId="1076"/>
        <pc:sldMkLst>
          <pc:docMk/>
          <pc:sldMk cId="0" sldId="259"/>
        </pc:sldMkLst>
        <pc:spChg chg="mod">
          <ac:chgData name="Sanjay" userId="c90ada7501a93860" providerId="LiveId" clId="{8BBF53A6-68D4-4D91-8C02-F4BEADB4547C}" dt="2022-03-13T12:57:13.905" v="738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Sanjay" userId="c90ada7501a93860" providerId="LiveId" clId="{8BBF53A6-68D4-4D91-8C02-F4BEADB4547C}" dt="2022-03-13T12:54:25.982" v="737" actId="1076"/>
          <ac:spMkLst>
            <pc:docMk/>
            <pc:sldMk cId="0" sldId="259"/>
            <ac:spMk id="99" creationId="{00000000-0000-0000-0000-000000000000}"/>
          </ac:spMkLst>
        </pc:spChg>
        <pc:cxnChg chg="mod">
          <ac:chgData name="Sanjay" userId="c90ada7501a93860" providerId="LiveId" clId="{8BBF53A6-68D4-4D91-8C02-F4BEADB4547C}" dt="2022-03-13T12:57:13.905" v="738" actId="1076"/>
          <ac:cxnSpMkLst>
            <pc:docMk/>
            <pc:sldMk cId="0" sldId="259"/>
            <ac:cxnSpMk id="91" creationId="{00000000-0000-0000-0000-000000000000}"/>
          </ac:cxnSpMkLst>
        </pc:cxnChg>
        <pc:cxnChg chg="mod">
          <ac:chgData name="Sanjay" userId="c90ada7501a93860" providerId="LiveId" clId="{8BBF53A6-68D4-4D91-8C02-F4BEADB4547C}" dt="2022-03-13T12:54:25.982" v="737" actId="1076"/>
          <ac:cxnSpMkLst>
            <pc:docMk/>
            <pc:sldMk cId="0" sldId="259"/>
            <ac:cxnSpMk id="100" creationId="{00000000-0000-0000-0000-000000000000}"/>
          </ac:cxnSpMkLst>
        </pc:cxnChg>
        <pc:cxnChg chg="mod">
          <ac:chgData name="Sanjay" userId="c90ada7501a93860" providerId="LiveId" clId="{8BBF53A6-68D4-4D91-8C02-F4BEADB4547C}" dt="2022-03-13T12:54:25.982" v="737" actId="1076"/>
          <ac:cxnSpMkLst>
            <pc:docMk/>
            <pc:sldMk cId="0" sldId="259"/>
            <ac:cxnSpMk id="102" creationId="{00000000-0000-0000-0000-000000000000}"/>
          </ac:cxnSpMkLst>
        </pc:cxnChg>
      </pc:sldChg>
      <pc:sldChg chg="addSp modSp mod modNotes">
        <pc:chgData name="Sanjay" userId="c90ada7501a93860" providerId="LiveId" clId="{8BBF53A6-68D4-4D91-8C02-F4BEADB4547C}" dt="2022-03-13T14:34:56.147" v="918" actId="20577"/>
        <pc:sldMkLst>
          <pc:docMk/>
          <pc:sldMk cId="0" sldId="260"/>
        </pc:sldMkLst>
        <pc:spChg chg="add mod">
          <ac:chgData name="Sanjay" userId="c90ada7501a93860" providerId="LiveId" clId="{8BBF53A6-68D4-4D91-8C02-F4BEADB4547C}" dt="2022-03-13T14:34:56.147" v="918" actId="20577"/>
          <ac:spMkLst>
            <pc:docMk/>
            <pc:sldMk cId="0" sldId="260"/>
            <ac:spMk id="2" creationId="{AB1DE81F-AEED-4710-9976-F729008615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79889f6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79889f6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579889f6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579889f6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579889f6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579889f6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579889f6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579889f6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1578748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1578748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157874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157874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79889f6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79889f6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79889f6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579889f6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579889f6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579889f6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79889f6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79889f6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579889f6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579889f6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20"/>
              <a:t>Problems faced in SLR(1) Parsing and solution</a:t>
            </a:r>
            <a:endParaRPr sz="532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Sudakshina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cxnSp>
        <p:nvCxnSpPr>
          <p:cNvPr id="247" name="Google Shape;247;p22"/>
          <p:cNvCxnSpPr/>
          <p:nvPr/>
        </p:nvCxnSpPr>
        <p:spPr>
          <a:xfrm rot="10800000" flipH="1">
            <a:off x="562300" y="381567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2"/>
          <p:cNvCxnSpPr/>
          <p:nvPr/>
        </p:nvCxnSpPr>
        <p:spPr>
          <a:xfrm>
            <a:off x="575675" y="3828975"/>
            <a:ext cx="0" cy="5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2"/>
          <p:cNvCxnSpPr/>
          <p:nvPr/>
        </p:nvCxnSpPr>
        <p:spPr>
          <a:xfrm rot="10800000" flipH="1">
            <a:off x="562300" y="432452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22"/>
          <p:cNvSpPr txBox="1"/>
          <p:nvPr/>
        </p:nvSpPr>
        <p:spPr>
          <a:xfrm>
            <a:off x="1927775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51" name="Google Shape;251;p22"/>
          <p:cNvCxnSpPr/>
          <p:nvPr/>
        </p:nvCxnSpPr>
        <p:spPr>
          <a:xfrm flipH="1">
            <a:off x="1244975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2"/>
          <p:cNvSpPr txBox="1"/>
          <p:nvPr/>
        </p:nvSpPr>
        <p:spPr>
          <a:xfrm>
            <a:off x="689375" y="38833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53" name="Google Shape;253;p22"/>
          <p:cNvCxnSpPr/>
          <p:nvPr/>
        </p:nvCxnSpPr>
        <p:spPr>
          <a:xfrm flipH="1">
            <a:off x="18475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2"/>
          <p:cNvCxnSpPr/>
          <p:nvPr/>
        </p:nvCxnSpPr>
        <p:spPr>
          <a:xfrm flipH="1">
            <a:off x="2436450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2"/>
          <p:cNvCxnSpPr/>
          <p:nvPr/>
        </p:nvCxnSpPr>
        <p:spPr>
          <a:xfrm flipH="1">
            <a:off x="30254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2"/>
          <p:cNvSpPr txBox="1"/>
          <p:nvPr/>
        </p:nvSpPr>
        <p:spPr>
          <a:xfrm>
            <a:off x="1332038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=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2577225" y="3883280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58" name="Google Shape;258;p22"/>
          <p:cNvCxnSpPr/>
          <p:nvPr/>
        </p:nvCxnSpPr>
        <p:spPr>
          <a:xfrm rot="10800000">
            <a:off x="1546238" y="4392200"/>
            <a:ext cx="13500" cy="65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2"/>
          <p:cNvCxnSpPr/>
          <p:nvPr/>
        </p:nvCxnSpPr>
        <p:spPr>
          <a:xfrm>
            <a:off x="4511750" y="1285250"/>
            <a:ext cx="40200" cy="18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2"/>
          <p:cNvCxnSpPr/>
          <p:nvPr/>
        </p:nvCxnSpPr>
        <p:spPr>
          <a:xfrm rot="10800000" flipH="1">
            <a:off x="4565300" y="3132750"/>
            <a:ext cx="12852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2"/>
          <p:cNvCxnSpPr/>
          <p:nvPr/>
        </p:nvCxnSpPr>
        <p:spPr>
          <a:xfrm rot="10800000">
            <a:off x="5783650" y="1178175"/>
            <a:ext cx="66900" cy="19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 rot="10800000" flipH="1">
            <a:off x="4551925" y="2771400"/>
            <a:ext cx="1311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/>
          <p:nvPr/>
        </p:nvSpPr>
        <p:spPr>
          <a:xfrm>
            <a:off x="4946850" y="277140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 rot="10800000" flipH="1">
            <a:off x="4538525" y="2409625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2"/>
          <p:cNvSpPr txBox="1"/>
          <p:nvPr/>
        </p:nvSpPr>
        <p:spPr>
          <a:xfrm>
            <a:off x="4946850" y="23716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 flipH="1">
            <a:off x="4525200" y="2061738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2"/>
          <p:cNvCxnSpPr/>
          <p:nvPr/>
        </p:nvCxnSpPr>
        <p:spPr>
          <a:xfrm rot="10800000" flipH="1">
            <a:off x="4525200" y="1700163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2"/>
          <p:cNvSpPr txBox="1"/>
          <p:nvPr/>
        </p:nvSpPr>
        <p:spPr>
          <a:xfrm>
            <a:off x="4946850" y="2049193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4986950" y="169447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7082250" y="1746900"/>
            <a:ext cx="1534800" cy="656700"/>
          </a:xfrm>
          <a:prstGeom prst="snip1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M[2, =] = s6/r5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cxnSp>
        <p:nvCxnSpPr>
          <p:cNvPr id="276" name="Google Shape;276;p23"/>
          <p:cNvCxnSpPr/>
          <p:nvPr/>
        </p:nvCxnSpPr>
        <p:spPr>
          <a:xfrm rot="10800000" flipH="1">
            <a:off x="562300" y="381567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3"/>
          <p:cNvCxnSpPr/>
          <p:nvPr/>
        </p:nvCxnSpPr>
        <p:spPr>
          <a:xfrm>
            <a:off x="575675" y="3828975"/>
            <a:ext cx="0" cy="5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3"/>
          <p:cNvCxnSpPr/>
          <p:nvPr/>
        </p:nvCxnSpPr>
        <p:spPr>
          <a:xfrm rot="10800000" flipH="1">
            <a:off x="562300" y="432452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23"/>
          <p:cNvSpPr txBox="1"/>
          <p:nvPr/>
        </p:nvSpPr>
        <p:spPr>
          <a:xfrm>
            <a:off x="1927775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0" name="Google Shape;280;p23"/>
          <p:cNvCxnSpPr/>
          <p:nvPr/>
        </p:nvCxnSpPr>
        <p:spPr>
          <a:xfrm>
            <a:off x="1258475" y="3828975"/>
            <a:ext cx="1530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3"/>
          <p:cNvSpPr txBox="1"/>
          <p:nvPr/>
        </p:nvSpPr>
        <p:spPr>
          <a:xfrm>
            <a:off x="689375" y="38833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2" name="Google Shape;282;p23"/>
          <p:cNvCxnSpPr/>
          <p:nvPr/>
        </p:nvCxnSpPr>
        <p:spPr>
          <a:xfrm flipH="1">
            <a:off x="18475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3"/>
          <p:cNvCxnSpPr/>
          <p:nvPr/>
        </p:nvCxnSpPr>
        <p:spPr>
          <a:xfrm flipH="1">
            <a:off x="2436450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3"/>
          <p:cNvCxnSpPr/>
          <p:nvPr/>
        </p:nvCxnSpPr>
        <p:spPr>
          <a:xfrm flipH="1">
            <a:off x="30254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23"/>
          <p:cNvSpPr txBox="1"/>
          <p:nvPr/>
        </p:nvSpPr>
        <p:spPr>
          <a:xfrm>
            <a:off x="1332038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=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2577225" y="3883280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 rot="10800000">
            <a:off x="1546238" y="4392200"/>
            <a:ext cx="13500" cy="65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4511750" y="1285250"/>
            <a:ext cx="40200" cy="18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3"/>
          <p:cNvCxnSpPr/>
          <p:nvPr/>
        </p:nvCxnSpPr>
        <p:spPr>
          <a:xfrm rot="10800000" flipH="1">
            <a:off x="4565300" y="3132750"/>
            <a:ext cx="12852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3"/>
          <p:cNvCxnSpPr/>
          <p:nvPr/>
        </p:nvCxnSpPr>
        <p:spPr>
          <a:xfrm rot="10800000">
            <a:off x="5783650" y="1178175"/>
            <a:ext cx="66900" cy="19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3"/>
          <p:cNvCxnSpPr/>
          <p:nvPr/>
        </p:nvCxnSpPr>
        <p:spPr>
          <a:xfrm rot="10800000" flipH="1">
            <a:off x="4551925" y="2771400"/>
            <a:ext cx="1311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3"/>
          <p:cNvSpPr txBox="1"/>
          <p:nvPr/>
        </p:nvSpPr>
        <p:spPr>
          <a:xfrm>
            <a:off x="4946850" y="277140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3" name="Google Shape;293;p23"/>
          <p:cNvCxnSpPr/>
          <p:nvPr/>
        </p:nvCxnSpPr>
        <p:spPr>
          <a:xfrm rot="10800000" flipH="1">
            <a:off x="4538525" y="2409625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3"/>
          <p:cNvSpPr txBox="1"/>
          <p:nvPr/>
        </p:nvSpPr>
        <p:spPr>
          <a:xfrm>
            <a:off x="4946850" y="23716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5" name="Google Shape;295;p23"/>
          <p:cNvCxnSpPr/>
          <p:nvPr/>
        </p:nvCxnSpPr>
        <p:spPr>
          <a:xfrm rot="10800000" flipH="1">
            <a:off x="4525200" y="2061738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3"/>
          <p:cNvCxnSpPr/>
          <p:nvPr/>
        </p:nvCxnSpPr>
        <p:spPr>
          <a:xfrm rot="10800000" flipH="1">
            <a:off x="4525200" y="1700163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3"/>
          <p:cNvSpPr txBox="1"/>
          <p:nvPr/>
        </p:nvSpPr>
        <p:spPr>
          <a:xfrm>
            <a:off x="4946850" y="2049193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4986950" y="169447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7082250" y="1746900"/>
            <a:ext cx="1499400" cy="656700"/>
          </a:xfrm>
          <a:prstGeom prst="snip1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M[2, =] = s6/r5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082250" y="3500675"/>
            <a:ext cx="1311900" cy="6567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: R -&gt; 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 Parsing</a:t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2182250" y="4056550"/>
            <a:ext cx="21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            =          id 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07" name="Google Shape;307;p24"/>
          <p:cNvCxnSpPr/>
          <p:nvPr/>
        </p:nvCxnSpPr>
        <p:spPr>
          <a:xfrm rot="10800000">
            <a:off x="2356275" y="3534550"/>
            <a:ext cx="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24"/>
          <p:cNvSpPr txBox="1"/>
          <p:nvPr/>
        </p:nvSpPr>
        <p:spPr>
          <a:xfrm>
            <a:off x="2182250" y="29997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2182250" y="19429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10" name="Google Shape;310;p24"/>
          <p:cNvCxnSpPr/>
          <p:nvPr/>
        </p:nvCxnSpPr>
        <p:spPr>
          <a:xfrm rot="10800000">
            <a:off x="2356275" y="2410450"/>
            <a:ext cx="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4"/>
          <p:cNvCxnSpPr/>
          <p:nvPr/>
        </p:nvCxnSpPr>
        <p:spPr>
          <a:xfrm rot="10800000">
            <a:off x="2356275" y="1420938"/>
            <a:ext cx="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4"/>
          <p:cNvSpPr txBox="1"/>
          <p:nvPr/>
        </p:nvSpPr>
        <p:spPr>
          <a:xfrm>
            <a:off x="2182250" y="886157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6056525" y="3956850"/>
            <a:ext cx="21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            =          id 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14" name="Google Shape;314;p24"/>
          <p:cNvCxnSpPr/>
          <p:nvPr/>
        </p:nvCxnSpPr>
        <p:spPr>
          <a:xfrm rot="10800000">
            <a:off x="6230550" y="3434850"/>
            <a:ext cx="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4"/>
          <p:cNvSpPr txBox="1"/>
          <p:nvPr/>
        </p:nvSpPr>
        <p:spPr>
          <a:xfrm>
            <a:off x="6105725" y="29997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7246450" y="21715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17" name="Google Shape;317;p24"/>
          <p:cNvCxnSpPr/>
          <p:nvPr/>
        </p:nvCxnSpPr>
        <p:spPr>
          <a:xfrm rot="10800000">
            <a:off x="7467400" y="3434850"/>
            <a:ext cx="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 txBox="1"/>
          <p:nvPr/>
        </p:nvSpPr>
        <p:spPr>
          <a:xfrm>
            <a:off x="6498425" y="826607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306750" y="29997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20" name="Google Shape;320;p24"/>
          <p:cNvCxnSpPr/>
          <p:nvPr/>
        </p:nvCxnSpPr>
        <p:spPr>
          <a:xfrm rot="10800000">
            <a:off x="7467400" y="2571750"/>
            <a:ext cx="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4"/>
          <p:cNvCxnSpPr>
            <a:endCxn id="318" idx="2"/>
          </p:cNvCxnSpPr>
          <p:nvPr/>
        </p:nvCxnSpPr>
        <p:spPr>
          <a:xfrm rot="10800000" flipH="1">
            <a:off x="6277475" y="1226807"/>
            <a:ext cx="441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24"/>
          <p:cNvCxnSpPr>
            <a:stCxn id="316" idx="1"/>
            <a:endCxn id="318" idx="2"/>
          </p:cNvCxnSpPr>
          <p:nvPr/>
        </p:nvCxnSpPr>
        <p:spPr>
          <a:xfrm rot="10800000">
            <a:off x="6719350" y="1226855"/>
            <a:ext cx="527100" cy="1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1331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Consider the following grammar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92525" y="1774725"/>
            <a:ext cx="41331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0.     S’ -&gt; 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 -&gt; L = 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 -&gt; 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 -&gt; *R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 -&gt; 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 -&gt; 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38900" y="3622475"/>
            <a:ext cx="41331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And consider the string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031525" y="4075175"/>
            <a:ext cx="41331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 = id $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Closure</a:t>
            </a:r>
            <a:endParaRPr dirty="0"/>
          </a:p>
        </p:txBody>
      </p:sp>
      <p:sp>
        <p:nvSpPr>
          <p:cNvPr id="74" name="Google Shape;74;p15"/>
          <p:cNvSpPr/>
          <p:nvPr/>
        </p:nvSpPr>
        <p:spPr>
          <a:xfrm>
            <a:off x="1044275" y="1111200"/>
            <a:ext cx="1673400" cy="21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S’ -&gt; .S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-&gt; .L = 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-&gt; .R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 -&gt; .*R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 -&gt; .id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 -&gt; .L</a:t>
            </a:r>
            <a:endParaRPr sz="1800"/>
          </a:p>
        </p:txBody>
      </p:sp>
      <p:sp>
        <p:nvSpPr>
          <p:cNvPr id="75" name="Google Shape;75;p15"/>
          <p:cNvSpPr/>
          <p:nvPr/>
        </p:nvSpPr>
        <p:spPr>
          <a:xfrm>
            <a:off x="3207250" y="1111200"/>
            <a:ext cx="1298700" cy="185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L-&gt;*.R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R-&gt;.L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L-&gt;.*R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L-&gt;.id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" name="Google Shape;76;p15"/>
          <p:cNvCxnSpPr>
            <a:stCxn id="75" idx="2"/>
            <a:endCxn id="75" idx="2"/>
          </p:cNvCxnSpPr>
          <p:nvPr/>
        </p:nvCxnSpPr>
        <p:spPr>
          <a:xfrm>
            <a:off x="3856600" y="29619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4995525" y="1111200"/>
            <a:ext cx="1298700" cy="185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S-&gt;L=.R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R-&gt;.L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L-&gt;.*R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L-&gt;.id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573575" y="11112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L-&gt;*R.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573575" y="1877175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R-&gt;L.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573575" y="2675550"/>
            <a:ext cx="1204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 -&gt; L=R.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C16A-863C-4805-85B3-34F63B45B056}"/>
              </a:ext>
            </a:extLst>
          </p:cNvPr>
          <p:cNvSpPr txBox="1"/>
          <p:nvPr/>
        </p:nvSpPr>
        <p:spPr>
          <a:xfrm>
            <a:off x="2539830" y="3310209"/>
            <a:ext cx="58272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 the 1</a:t>
            </a:r>
            <a:r>
              <a:rPr lang="en-IN" baseline="30000" dirty="0"/>
              <a:t>st</a:t>
            </a:r>
            <a:r>
              <a:rPr lang="en-IN" dirty="0"/>
              <a:t> production is there, </a:t>
            </a:r>
          </a:p>
          <a:p>
            <a:r>
              <a:rPr lang="en-IN" dirty="0"/>
              <a:t>To construct the CLOSURE, We take the Non Terminal Variable after . </a:t>
            </a:r>
          </a:p>
          <a:p>
            <a:r>
              <a:rPr lang="en-IN" dirty="0"/>
              <a:t>And write the productions accordingly.</a:t>
            </a:r>
          </a:p>
          <a:p>
            <a:endParaRPr lang="en-IN" dirty="0"/>
          </a:p>
          <a:p>
            <a:r>
              <a:rPr lang="en-IN" dirty="0"/>
              <a:t>Each of the above box is a State.</a:t>
            </a:r>
          </a:p>
          <a:p>
            <a:endParaRPr lang="en-IN" dirty="0"/>
          </a:p>
          <a:p>
            <a:r>
              <a:rPr lang="en-IN" dirty="0"/>
              <a:t>If . is at the end of production or Terminal is present after . </a:t>
            </a:r>
          </a:p>
          <a:p>
            <a:r>
              <a:rPr lang="en-IN" dirty="0"/>
              <a:t>No new element needs to be added to closure.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 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10870" y="1111200"/>
            <a:ext cx="1673400" cy="21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S’ -&gt; .S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 -&gt; .L = 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 -&gt; .R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 -&gt; .*R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 -&gt; .id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 -&gt; .L</a:t>
            </a:r>
            <a:endParaRPr sz="1800" dirty="0"/>
          </a:p>
        </p:txBody>
      </p:sp>
      <p:sp>
        <p:nvSpPr>
          <p:cNvPr id="87" name="Google Shape;87;p16"/>
          <p:cNvSpPr/>
          <p:nvPr/>
        </p:nvSpPr>
        <p:spPr>
          <a:xfrm>
            <a:off x="3695075" y="3666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S’ -&gt; 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88" name="Google Shape;88;p16"/>
          <p:cNvCxnSpPr>
            <a:endCxn id="87" idx="1"/>
          </p:cNvCxnSpPr>
          <p:nvPr/>
        </p:nvCxnSpPr>
        <p:spPr>
          <a:xfrm rot="10800000" flipH="1">
            <a:off x="2490275" y="652950"/>
            <a:ext cx="1204800" cy="4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2557100" y="5087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762025" y="1794000"/>
            <a:ext cx="1432500" cy="9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  S -&gt; L.=R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R -&gt; L.</a:t>
            </a:r>
            <a:endParaRPr sz="1800" dirty="0"/>
          </a:p>
        </p:txBody>
      </p:sp>
      <p:cxnSp>
        <p:nvCxnSpPr>
          <p:cNvPr id="91" name="Google Shape;91;p16"/>
          <p:cNvCxnSpPr>
            <a:stCxn id="86" idx="3"/>
            <a:endCxn id="90" idx="1"/>
          </p:cNvCxnSpPr>
          <p:nvPr/>
        </p:nvCxnSpPr>
        <p:spPr>
          <a:xfrm>
            <a:off x="2684270" y="2168850"/>
            <a:ext cx="1077755" cy="1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2844938" y="1680888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62025" y="32265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S-&gt;R.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94" name="Google Shape;94;p16"/>
          <p:cNvCxnSpPr>
            <a:endCxn id="93" idx="1"/>
          </p:cNvCxnSpPr>
          <p:nvPr/>
        </p:nvCxnSpPr>
        <p:spPr>
          <a:xfrm>
            <a:off x="2744425" y="2650950"/>
            <a:ext cx="10176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3052463" y="25717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762025" y="42678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L-&gt;id.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97" name="Google Shape;97;p16"/>
          <p:cNvCxnSpPr>
            <a:endCxn id="96" idx="1"/>
          </p:cNvCxnSpPr>
          <p:nvPr/>
        </p:nvCxnSpPr>
        <p:spPr>
          <a:xfrm>
            <a:off x="2717725" y="2905050"/>
            <a:ext cx="1044300" cy="16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6"/>
          <p:cNvSpPr txBox="1"/>
          <p:nvPr/>
        </p:nvSpPr>
        <p:spPr>
          <a:xfrm>
            <a:off x="2771363" y="35358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429534" y="499547"/>
            <a:ext cx="1298700" cy="185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L-&gt;*.R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R-&gt;.L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L-&gt;.*R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L-&gt;.id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100" name="Google Shape;100;p16"/>
          <p:cNvCxnSpPr>
            <a:endCxn id="99" idx="1"/>
          </p:cNvCxnSpPr>
          <p:nvPr/>
        </p:nvCxnSpPr>
        <p:spPr>
          <a:xfrm rot="10800000" flipH="1">
            <a:off x="2564534" y="1424897"/>
            <a:ext cx="28650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3761938" y="98660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2" name="Google Shape;102;p16"/>
          <p:cNvCxnSpPr>
            <a:stCxn id="99" idx="2"/>
            <a:endCxn id="99" idx="2"/>
          </p:cNvCxnSpPr>
          <p:nvPr/>
        </p:nvCxnSpPr>
        <p:spPr>
          <a:xfrm>
            <a:off x="6078884" y="23502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1445975" y="334695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016425" y="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101850" y="13903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016400" y="27921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944325" y="820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949475" y="38334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044275" y="1111200"/>
            <a:ext cx="1673400" cy="21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S’ -&gt; .S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-&gt; .L = 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-&gt; .R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 -&gt; .*R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 -&gt; .id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 -&gt; .L</a:t>
            </a:r>
            <a:endParaRPr sz="1800"/>
          </a:p>
        </p:txBody>
      </p:sp>
      <p:sp>
        <p:nvSpPr>
          <p:cNvPr id="115" name="Google Shape;115;p17"/>
          <p:cNvSpPr/>
          <p:nvPr/>
        </p:nvSpPr>
        <p:spPr>
          <a:xfrm>
            <a:off x="3695075" y="3666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S’ -&gt; S.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16" name="Google Shape;116;p17"/>
          <p:cNvCxnSpPr>
            <a:endCxn id="115" idx="1"/>
          </p:cNvCxnSpPr>
          <p:nvPr/>
        </p:nvCxnSpPr>
        <p:spPr>
          <a:xfrm rot="10800000" flipH="1">
            <a:off x="2490275" y="652950"/>
            <a:ext cx="1204800" cy="4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2557100" y="5087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762025" y="1794000"/>
            <a:ext cx="1432500" cy="9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   S -&gt; L.=R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R -&gt; L.</a:t>
            </a:r>
            <a:endParaRPr sz="1800" dirty="0"/>
          </a:p>
        </p:txBody>
      </p:sp>
      <p:cxnSp>
        <p:nvCxnSpPr>
          <p:cNvPr id="119" name="Google Shape;119;p17"/>
          <p:cNvCxnSpPr>
            <a:stCxn id="114" idx="3"/>
            <a:endCxn id="118" idx="1"/>
          </p:cNvCxnSpPr>
          <p:nvPr/>
        </p:nvCxnSpPr>
        <p:spPr>
          <a:xfrm>
            <a:off x="2717675" y="2168850"/>
            <a:ext cx="1044300" cy="1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7"/>
          <p:cNvSpPr txBox="1"/>
          <p:nvPr/>
        </p:nvSpPr>
        <p:spPr>
          <a:xfrm>
            <a:off x="2844938" y="1680888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762025" y="32265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S-&gt;R.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22" name="Google Shape;122;p17"/>
          <p:cNvCxnSpPr>
            <a:endCxn id="121" idx="1"/>
          </p:cNvCxnSpPr>
          <p:nvPr/>
        </p:nvCxnSpPr>
        <p:spPr>
          <a:xfrm>
            <a:off x="2744425" y="2650950"/>
            <a:ext cx="10176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3052463" y="25717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762025" y="4267800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L-&gt;id.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25" name="Google Shape;125;p17"/>
          <p:cNvCxnSpPr>
            <a:endCxn id="124" idx="1"/>
          </p:cNvCxnSpPr>
          <p:nvPr/>
        </p:nvCxnSpPr>
        <p:spPr>
          <a:xfrm>
            <a:off x="2717725" y="2905050"/>
            <a:ext cx="1044300" cy="16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2771363" y="35358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596175" y="508750"/>
            <a:ext cx="1298700" cy="185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L-&gt;*.R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R-&gt;.L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L-&gt;.*R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L-&gt;.id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28" name="Google Shape;128;p17"/>
          <p:cNvCxnSpPr>
            <a:endCxn id="127" idx="1"/>
          </p:cNvCxnSpPr>
          <p:nvPr/>
        </p:nvCxnSpPr>
        <p:spPr>
          <a:xfrm rot="10800000" flipH="1">
            <a:off x="2731175" y="1434100"/>
            <a:ext cx="28650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7"/>
          <p:cNvSpPr txBox="1"/>
          <p:nvPr/>
        </p:nvSpPr>
        <p:spPr>
          <a:xfrm>
            <a:off x="3761938" y="98660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596175" y="2810600"/>
            <a:ext cx="1298700" cy="185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S-&gt;L=.R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R-&gt;.L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L-&gt;.*R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L-&gt;.id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131" name="Google Shape;131;p17"/>
          <p:cNvCxnSpPr>
            <a:endCxn id="130" idx="1"/>
          </p:cNvCxnSpPr>
          <p:nvPr/>
        </p:nvCxnSpPr>
        <p:spPr>
          <a:xfrm>
            <a:off x="4873175" y="2757950"/>
            <a:ext cx="723000" cy="9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7"/>
          <p:cNvSpPr txBox="1"/>
          <p:nvPr/>
        </p:nvSpPr>
        <p:spPr>
          <a:xfrm>
            <a:off x="5132713" y="288180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layfair Display"/>
                <a:ea typeface="Playfair Display"/>
                <a:cs typeface="Playfair Display"/>
                <a:sym typeface="Playfair Display"/>
              </a:rPr>
              <a:t>=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3" name="Google Shape;133;p17"/>
          <p:cNvCxnSpPr>
            <a:stCxn id="127" idx="3"/>
          </p:cNvCxnSpPr>
          <p:nvPr/>
        </p:nvCxnSpPr>
        <p:spPr>
          <a:xfrm rot="10800000" flipH="1">
            <a:off x="6894875" y="1432600"/>
            <a:ext cx="428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7"/>
          <p:cNvCxnSpPr/>
          <p:nvPr/>
        </p:nvCxnSpPr>
        <p:spPr>
          <a:xfrm flipH="1">
            <a:off x="7296525" y="1432600"/>
            <a:ext cx="13500" cy="10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7"/>
          <p:cNvCxnSpPr/>
          <p:nvPr/>
        </p:nvCxnSpPr>
        <p:spPr>
          <a:xfrm flipH="1">
            <a:off x="6694050" y="2490175"/>
            <a:ext cx="6024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 flipH="1">
            <a:off x="6680600" y="2356250"/>
            <a:ext cx="13500" cy="1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7"/>
          <p:cNvSpPr txBox="1"/>
          <p:nvPr/>
        </p:nvSpPr>
        <p:spPr>
          <a:xfrm>
            <a:off x="7323263" y="19687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7684775" y="976175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R-&gt;L.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39" name="Google Shape;139;p17"/>
          <p:cNvCxnSpPr>
            <a:endCxn id="138" idx="1"/>
          </p:cNvCxnSpPr>
          <p:nvPr/>
        </p:nvCxnSpPr>
        <p:spPr>
          <a:xfrm>
            <a:off x="6921575" y="1179425"/>
            <a:ext cx="763200" cy="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7"/>
          <p:cNvSpPr txBox="1"/>
          <p:nvPr/>
        </p:nvSpPr>
        <p:spPr>
          <a:xfrm>
            <a:off x="7042163" y="779225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41" name="Google Shape;141;p17"/>
          <p:cNvCxnSpPr>
            <a:stCxn id="127" idx="2"/>
            <a:endCxn id="127" idx="2"/>
          </p:cNvCxnSpPr>
          <p:nvPr/>
        </p:nvCxnSpPr>
        <p:spPr>
          <a:xfrm>
            <a:off x="6245525" y="2359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5756825" y="2369675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5756825" y="2673350"/>
            <a:ext cx="12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7042075" y="2677600"/>
            <a:ext cx="0" cy="22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7"/>
          <p:cNvCxnSpPr/>
          <p:nvPr/>
        </p:nvCxnSpPr>
        <p:spPr>
          <a:xfrm rot="10800000">
            <a:off x="5087475" y="4873300"/>
            <a:ext cx="19680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7"/>
          <p:cNvCxnSpPr>
            <a:endCxn id="124" idx="3"/>
          </p:cNvCxnSpPr>
          <p:nvPr/>
        </p:nvCxnSpPr>
        <p:spPr>
          <a:xfrm rot="10800000">
            <a:off x="4873225" y="4554150"/>
            <a:ext cx="2277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7122338" y="41539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7684775" y="206525"/>
            <a:ext cx="1111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L-&gt;*R.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49" name="Google Shape;149;p17"/>
          <p:cNvCxnSpPr>
            <a:endCxn id="148" idx="1"/>
          </p:cNvCxnSpPr>
          <p:nvPr/>
        </p:nvCxnSpPr>
        <p:spPr>
          <a:xfrm rot="10800000" flipH="1">
            <a:off x="6881375" y="492875"/>
            <a:ext cx="80340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7"/>
          <p:cNvSpPr txBox="1"/>
          <p:nvPr/>
        </p:nvSpPr>
        <p:spPr>
          <a:xfrm>
            <a:off x="6968513" y="1258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591125" y="2643150"/>
            <a:ext cx="1204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 -&gt; L=R.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cxnSp>
        <p:nvCxnSpPr>
          <p:cNvPr id="152" name="Google Shape;152;p17"/>
          <p:cNvCxnSpPr>
            <a:stCxn id="130" idx="3"/>
            <a:endCxn id="151" idx="2"/>
          </p:cNvCxnSpPr>
          <p:nvPr/>
        </p:nvCxnSpPr>
        <p:spPr>
          <a:xfrm rot="10800000" flipH="1">
            <a:off x="6894875" y="3215750"/>
            <a:ext cx="129870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7"/>
          <p:cNvSpPr txBox="1"/>
          <p:nvPr/>
        </p:nvSpPr>
        <p:spPr>
          <a:xfrm>
            <a:off x="7502413" y="34900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54" name="Google Shape;154;p17"/>
          <p:cNvCxnSpPr>
            <a:stCxn id="130" idx="0"/>
            <a:endCxn id="127" idx="2"/>
          </p:cNvCxnSpPr>
          <p:nvPr/>
        </p:nvCxnSpPr>
        <p:spPr>
          <a:xfrm rot="10800000">
            <a:off x="6245525" y="2359400"/>
            <a:ext cx="0" cy="4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7"/>
          <p:cNvSpPr txBox="1"/>
          <p:nvPr/>
        </p:nvSpPr>
        <p:spPr>
          <a:xfrm>
            <a:off x="6322500" y="23716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56" name="Google Shape;156;p17"/>
          <p:cNvCxnSpPr>
            <a:endCxn id="124" idx="3"/>
          </p:cNvCxnSpPr>
          <p:nvPr/>
        </p:nvCxnSpPr>
        <p:spPr>
          <a:xfrm flipH="1">
            <a:off x="4873225" y="4257450"/>
            <a:ext cx="7230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7"/>
          <p:cNvSpPr txBox="1"/>
          <p:nvPr/>
        </p:nvSpPr>
        <p:spPr>
          <a:xfrm>
            <a:off x="4913388" y="3944950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58" name="Google Shape;158;p17"/>
          <p:cNvCxnSpPr/>
          <p:nvPr/>
        </p:nvCxnSpPr>
        <p:spPr>
          <a:xfrm>
            <a:off x="6242225" y="4693600"/>
            <a:ext cx="6600" cy="3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59" name="Google Shape;159;p17"/>
          <p:cNvCxnSpPr/>
          <p:nvPr/>
        </p:nvCxnSpPr>
        <p:spPr>
          <a:xfrm rot="10800000">
            <a:off x="9103825" y="1231650"/>
            <a:ext cx="0" cy="38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7"/>
          <p:cNvCxnSpPr/>
          <p:nvPr/>
        </p:nvCxnSpPr>
        <p:spPr>
          <a:xfrm rot="10800000">
            <a:off x="8782475" y="1231625"/>
            <a:ext cx="3213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7"/>
          <p:cNvSpPr txBox="1"/>
          <p:nvPr/>
        </p:nvSpPr>
        <p:spPr>
          <a:xfrm>
            <a:off x="1445975" y="334695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016425" y="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101850" y="13903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016400" y="27921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944325" y="820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949475" y="38334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331025" y="373595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8795975" y="292775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7965875" y="1548875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8190375" y="321575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baseline="-25000">
                <a:latin typeface="Playfair Display"/>
                <a:ea typeface="Playfair Display"/>
                <a:cs typeface="Playfair Display"/>
                <a:sym typeface="Playfair Display"/>
              </a:rPr>
              <a:t>9</a:t>
            </a:r>
            <a:endParaRPr baseline="-2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7919063" y="4582738"/>
            <a:ext cx="6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2" name="Google Shape;172;p17"/>
          <p:cNvCxnSpPr/>
          <p:nvPr/>
        </p:nvCxnSpPr>
        <p:spPr>
          <a:xfrm flipH="1">
            <a:off x="6261075" y="5059375"/>
            <a:ext cx="28482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1DE81F-AEED-4710-9976-F72900861532}"/>
              </a:ext>
            </a:extLst>
          </p:cNvPr>
          <p:cNvSpPr txBox="1"/>
          <p:nvPr/>
        </p:nvSpPr>
        <p:spPr>
          <a:xfrm>
            <a:off x="100652" y="3743949"/>
            <a:ext cx="4902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On I2 state, When = comes</a:t>
            </a:r>
          </a:p>
          <a:p>
            <a:r>
              <a:rPr lang="en-IN" sz="1000" dirty="0"/>
              <a:t>The 1</a:t>
            </a:r>
            <a:r>
              <a:rPr lang="en-IN" sz="1000" baseline="30000" dirty="0"/>
              <a:t>st</a:t>
            </a:r>
            <a:r>
              <a:rPr lang="en-IN" sz="1000" dirty="0"/>
              <a:t> production goes to I6 state.</a:t>
            </a:r>
          </a:p>
          <a:p>
            <a:r>
              <a:rPr lang="en-IN" sz="1000" dirty="0"/>
              <a:t>The 2</a:t>
            </a:r>
            <a:r>
              <a:rPr lang="en-IN" sz="1000" baseline="30000" dirty="0"/>
              <a:t>nd</a:t>
            </a:r>
            <a:r>
              <a:rPr lang="en-IN" sz="1000" dirty="0"/>
              <a:t> production is fully parsed, </a:t>
            </a:r>
          </a:p>
          <a:p>
            <a:r>
              <a:rPr lang="en-IN" sz="1000" dirty="0"/>
              <a:t>So it is reduced when Follow of R is seen.</a:t>
            </a:r>
          </a:p>
          <a:p>
            <a:r>
              <a:rPr lang="en-IN" sz="1000" dirty="0"/>
              <a:t>It is mentioned as r5 since it is the 5</a:t>
            </a:r>
            <a:r>
              <a:rPr lang="en-IN" sz="1000" baseline="30000" dirty="0"/>
              <a:t>th</a:t>
            </a:r>
            <a:r>
              <a:rPr lang="en-IN" sz="1000" dirty="0"/>
              <a:t> production in input.</a:t>
            </a:r>
          </a:p>
          <a:p>
            <a:endParaRPr lang="en-IN" sz="1000" dirty="0"/>
          </a:p>
          <a:p>
            <a:r>
              <a:rPr lang="en-IN" sz="1000" dirty="0"/>
              <a:t>Note that, When . Is at the end of the production, We need to</a:t>
            </a:r>
          </a:p>
          <a:p>
            <a:r>
              <a:rPr lang="en-IN" sz="1000" dirty="0"/>
              <a:t>Enter reduce operations in table for entries corresponding to follow of LHS Variable.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843450" y="1234075"/>
            <a:ext cx="79890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FOLLOW(S’) = {$}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FOLLOW(S) = {$}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FOLLOW(L) = {=$}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FOLLOW(R) = {=$}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311700" y="27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952500" y="1017725"/>
          <a:ext cx="7239000" cy="3815625"/>
        </p:xfrm>
        <a:graphic>
          <a:graphicData uri="http://schemas.openxmlformats.org/drawingml/2006/table">
            <a:tbl>
              <a:tblPr>
                <a:noFill/>
                <a:tableStyleId>{C3C90893-F0A2-47CD-9770-C0AD8CE41C28}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accept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s6/r5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cxnSp>
        <p:nvCxnSpPr>
          <p:cNvPr id="190" name="Google Shape;190;p20"/>
          <p:cNvCxnSpPr/>
          <p:nvPr/>
        </p:nvCxnSpPr>
        <p:spPr>
          <a:xfrm rot="10800000" flipH="1">
            <a:off x="562300" y="381567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575675" y="3828975"/>
            <a:ext cx="0" cy="5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0"/>
          <p:cNvCxnSpPr/>
          <p:nvPr/>
        </p:nvCxnSpPr>
        <p:spPr>
          <a:xfrm rot="10800000" flipH="1">
            <a:off x="562300" y="432452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0"/>
          <p:cNvSpPr txBox="1"/>
          <p:nvPr/>
        </p:nvSpPr>
        <p:spPr>
          <a:xfrm>
            <a:off x="1927775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 flipH="1">
            <a:off x="1244975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0"/>
          <p:cNvSpPr txBox="1"/>
          <p:nvPr/>
        </p:nvSpPr>
        <p:spPr>
          <a:xfrm>
            <a:off x="689375" y="38833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 flipH="1">
            <a:off x="18475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0"/>
          <p:cNvCxnSpPr/>
          <p:nvPr/>
        </p:nvCxnSpPr>
        <p:spPr>
          <a:xfrm flipH="1">
            <a:off x="2436450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/>
          <p:cNvCxnSpPr/>
          <p:nvPr/>
        </p:nvCxnSpPr>
        <p:spPr>
          <a:xfrm flipH="1">
            <a:off x="30254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20"/>
          <p:cNvSpPr txBox="1"/>
          <p:nvPr/>
        </p:nvSpPr>
        <p:spPr>
          <a:xfrm>
            <a:off x="1332038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=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2577225" y="3883280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rot="10800000">
            <a:off x="903575" y="4324525"/>
            <a:ext cx="13500" cy="65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4511750" y="1285250"/>
            <a:ext cx="40200" cy="18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0"/>
          <p:cNvCxnSpPr/>
          <p:nvPr/>
        </p:nvCxnSpPr>
        <p:spPr>
          <a:xfrm rot="10800000" flipH="1">
            <a:off x="4565300" y="3132750"/>
            <a:ext cx="12852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5783650" y="1178175"/>
            <a:ext cx="66900" cy="19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0"/>
          <p:cNvCxnSpPr/>
          <p:nvPr/>
        </p:nvCxnSpPr>
        <p:spPr>
          <a:xfrm rot="10800000" flipH="1">
            <a:off x="4551925" y="2771400"/>
            <a:ext cx="1311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0"/>
          <p:cNvSpPr txBox="1"/>
          <p:nvPr/>
        </p:nvSpPr>
        <p:spPr>
          <a:xfrm>
            <a:off x="4946850" y="277140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7" name="Google Shape;207;p20"/>
          <p:cNvCxnSpPr/>
          <p:nvPr/>
        </p:nvCxnSpPr>
        <p:spPr>
          <a:xfrm rot="10800000" flipH="1">
            <a:off x="4538525" y="2409625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0"/>
          <p:cNvSpPr txBox="1"/>
          <p:nvPr/>
        </p:nvSpPr>
        <p:spPr>
          <a:xfrm>
            <a:off x="4946850" y="23716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 rot="10800000" flipH="1">
            <a:off x="4525200" y="2061738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0"/>
          <p:cNvSpPr/>
          <p:nvPr/>
        </p:nvSpPr>
        <p:spPr>
          <a:xfrm>
            <a:off x="7082250" y="1746900"/>
            <a:ext cx="1311900" cy="656700"/>
          </a:xfrm>
          <a:prstGeom prst="snip1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M[0, id] = s5</a:t>
            </a:r>
            <a:endParaRPr/>
          </a:p>
        </p:txBody>
      </p:sp>
      <p:cxnSp>
        <p:nvCxnSpPr>
          <p:cNvPr id="211" name="Google Shape;211;p20"/>
          <p:cNvCxnSpPr/>
          <p:nvPr/>
        </p:nvCxnSpPr>
        <p:spPr>
          <a:xfrm rot="10800000" flipH="1">
            <a:off x="4525200" y="1700163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SLR(1) Parsing</a:t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 rot="10800000" flipH="1">
            <a:off x="562300" y="381567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575675" y="3828975"/>
            <a:ext cx="0" cy="5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1"/>
          <p:cNvCxnSpPr/>
          <p:nvPr/>
        </p:nvCxnSpPr>
        <p:spPr>
          <a:xfrm rot="10800000" flipH="1">
            <a:off x="562300" y="4324525"/>
            <a:ext cx="2583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1"/>
          <p:cNvSpPr txBox="1"/>
          <p:nvPr/>
        </p:nvSpPr>
        <p:spPr>
          <a:xfrm>
            <a:off x="1927775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21" name="Google Shape;221;p21"/>
          <p:cNvCxnSpPr/>
          <p:nvPr/>
        </p:nvCxnSpPr>
        <p:spPr>
          <a:xfrm flipH="1">
            <a:off x="1244975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1"/>
          <p:cNvSpPr txBox="1"/>
          <p:nvPr/>
        </p:nvSpPr>
        <p:spPr>
          <a:xfrm>
            <a:off x="689375" y="38833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23" name="Google Shape;223;p21"/>
          <p:cNvCxnSpPr/>
          <p:nvPr/>
        </p:nvCxnSpPr>
        <p:spPr>
          <a:xfrm flipH="1">
            <a:off x="18475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1"/>
          <p:cNvCxnSpPr/>
          <p:nvPr/>
        </p:nvCxnSpPr>
        <p:spPr>
          <a:xfrm flipH="1">
            <a:off x="2436450" y="382897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1"/>
          <p:cNvCxnSpPr/>
          <p:nvPr/>
        </p:nvCxnSpPr>
        <p:spPr>
          <a:xfrm flipH="1">
            <a:off x="3025400" y="3835725"/>
            <a:ext cx="135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1"/>
          <p:cNvSpPr txBox="1"/>
          <p:nvPr/>
        </p:nvSpPr>
        <p:spPr>
          <a:xfrm>
            <a:off x="1332038" y="3883338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=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2577225" y="3883280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 rot="10800000">
            <a:off x="1546238" y="4392200"/>
            <a:ext cx="13500" cy="65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4511750" y="1285250"/>
            <a:ext cx="40200" cy="18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1"/>
          <p:cNvCxnSpPr/>
          <p:nvPr/>
        </p:nvCxnSpPr>
        <p:spPr>
          <a:xfrm rot="10800000" flipH="1">
            <a:off x="4565300" y="3132750"/>
            <a:ext cx="12852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1"/>
          <p:cNvCxnSpPr/>
          <p:nvPr/>
        </p:nvCxnSpPr>
        <p:spPr>
          <a:xfrm rot="10800000">
            <a:off x="5783650" y="1178175"/>
            <a:ext cx="66900" cy="19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1"/>
          <p:cNvCxnSpPr/>
          <p:nvPr/>
        </p:nvCxnSpPr>
        <p:spPr>
          <a:xfrm rot="10800000" flipH="1">
            <a:off x="4551925" y="2771400"/>
            <a:ext cx="13119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1"/>
          <p:cNvSpPr txBox="1"/>
          <p:nvPr/>
        </p:nvSpPr>
        <p:spPr>
          <a:xfrm>
            <a:off x="4946850" y="277140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$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 flipH="1">
            <a:off x="4538525" y="2409625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1"/>
          <p:cNvSpPr txBox="1"/>
          <p:nvPr/>
        </p:nvSpPr>
        <p:spPr>
          <a:xfrm>
            <a:off x="4946850" y="237165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 rot="10800000" flipH="1">
            <a:off x="4525200" y="2061738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1"/>
          <p:cNvCxnSpPr/>
          <p:nvPr/>
        </p:nvCxnSpPr>
        <p:spPr>
          <a:xfrm rot="10800000" flipH="1">
            <a:off x="4525200" y="1700163"/>
            <a:ext cx="12852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1"/>
          <p:cNvSpPr txBox="1"/>
          <p:nvPr/>
        </p:nvSpPr>
        <p:spPr>
          <a:xfrm>
            <a:off x="4946850" y="2049193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986950" y="1694475"/>
            <a:ext cx="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7082250" y="1746900"/>
            <a:ext cx="1311900" cy="656700"/>
          </a:xfrm>
          <a:prstGeom prst="snip1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M[5, =] = r4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082250" y="3500675"/>
            <a:ext cx="1311900" cy="6567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: L -&gt; 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On-screen Show (16:9)</PresentationFormat>
  <Paragraphs>228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Oswald</vt:lpstr>
      <vt:lpstr>Playfair Display</vt:lpstr>
      <vt:lpstr>Arial</vt:lpstr>
      <vt:lpstr>Caveat</vt:lpstr>
      <vt:lpstr>Pop</vt:lpstr>
      <vt:lpstr>Problems faced in SLR(1) Parsing and solution</vt:lpstr>
      <vt:lpstr>SLR(1) Parsing</vt:lpstr>
      <vt:lpstr>Closure</vt:lpstr>
      <vt:lpstr>GOTO </vt:lpstr>
      <vt:lpstr>SLR(1) Parsing</vt:lpstr>
      <vt:lpstr>SLR(1) Parsing</vt:lpstr>
      <vt:lpstr>SLR(1) Parsing</vt:lpstr>
      <vt:lpstr>SLR(1) Parsing</vt:lpstr>
      <vt:lpstr>SLR(1) Parsing</vt:lpstr>
      <vt:lpstr>SLR(1) Parsing</vt:lpstr>
      <vt:lpstr>SLR(1) Parsing</vt:lpstr>
      <vt:lpstr>SLR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faced in SLR(1) Parsing and solution</dc:title>
  <cp:lastModifiedBy>Sanjay</cp:lastModifiedBy>
  <cp:revision>1</cp:revision>
  <dcterms:modified xsi:type="dcterms:W3CDTF">2022-03-13T14:35:06Z</dcterms:modified>
</cp:coreProperties>
</file>