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147472235" r:id="rId2"/>
    <p:sldId id="214747223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1B6E-B436-1D41-9F58-02962D11E80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BA4D-C531-DB46-AC90-0CFA7331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AF4B5-3E5C-F84D-A668-6F62F852D3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2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AF4B5-3E5C-F84D-A668-6F62F852D3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4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051F-B818-413B-6D1E-97EF2BA16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9CFA-BFF0-B556-DA28-3FCFB3433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A07D-119F-DA43-DF29-F1A42B8D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E765-D408-8C4A-3E4D-6A3DFCAF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11E3-E80C-FCDD-5C09-D6B8A6FE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D878-4035-CE27-AE34-85528461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143C3-8C55-FD7F-D53D-B32907ABE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4A7E-3D3F-2CF7-A9C8-36FBD57D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9C80-01C6-71DA-C725-E725AE80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7DA2-2C37-494B-505D-28205A96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6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22FAF-C977-E455-DF29-57B8EE621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5E0B7-A941-AE8C-354B-46B8C81D3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3857-EF62-1A99-2717-483794D9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B669-789A-6443-E696-C14EA5FE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2738-32C1-F2B9-F7C5-90456662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5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99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A4CB-93B7-169E-BE5B-55ACCF90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8BA8-0C32-30C6-E599-C6F8012D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26FD-19DA-9B4A-6BBC-E3B81FFA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B16C8-BB2E-6A13-7D85-76295FB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C9D0-8529-0CF1-F651-43A3FC8A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C695-708B-0AEF-BE09-B772EF60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A5767-1356-01D8-9B32-AC2E3F31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C0AA-5F77-457D-F58E-7F2AEE3A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80AA-14C6-EA3C-D43B-15E49CF8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CD43-8E2F-411E-6364-855C2D32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EEA9-AED3-BA1C-264D-6EC8249C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155A-F751-1089-280C-90D37D1E8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8BD56-048B-3624-2C69-BF02C726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5F98-92A9-FED7-9930-6E18F6B3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2686C-85F8-8E11-228C-F59B2A7F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37B84-DAD5-F07D-BF44-E1AE1F3D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8BF7-A598-9715-EE13-128B77D2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76F95-7FB7-DA7C-6810-54B8D197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AC3BC-0B4F-CB6C-EDDD-6EE9232F0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0ACF9-4CB3-ED07-6514-D97D7A879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6BD3A-4AAE-D2A3-251D-C4265916D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DA02C-80BD-A52D-46B5-242C2FB3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979E3-1D02-1637-FA9F-BBC30F40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2CBC6-FE4D-927C-A704-95F6B186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2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A655-1285-C5A5-CFD3-68B5A181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7833A-C759-BC20-4783-151EB92B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F67A3-6FA0-5D6A-DF9D-8B10712A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C98CF-7690-9650-D251-A5FDA9E5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4B950-554C-0C91-96CF-A21901E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27316-553B-D704-C101-99281A71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18C3-4CC1-6964-D299-E3A05A12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C7CD-E8B4-CCA5-9CE9-A28BEF4F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DE83-E40E-8647-B70E-48657F0E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46B15-E94F-DAB6-26E2-6807E7A76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A8A3C-AE19-5AA6-2692-BBCDE3A2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DE173-E458-6E99-BE09-D0191785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E6411-1272-2D13-99DD-9E496E2E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5773-6F6A-80E4-0A58-1D96C856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1E112-0B15-E5E5-2652-C10CB8277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0FDCC-5B04-B136-1374-314E127B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58575-2D76-E56F-7149-5ABFD39C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570A0-9483-83C6-3F67-12DD3862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8B2FD-DF3F-4792-D748-90206C4F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BF82C-C837-F392-ACA9-689D6FE5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626D-DC3C-BC4F-F03D-48EC2CB7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86DF-7199-C30D-C721-3A6D878BB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5F3D-5842-B14A-A132-8380E3100CD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81A2-AEE3-A111-5903-BA3BFBF12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0A33-54E8-4295-957E-63834864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D2039-881F-754A-BFA5-8DB421BF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1A9106-ECB8-316D-39E5-F6F3A3DD5980}"/>
              </a:ext>
            </a:extLst>
          </p:cNvPr>
          <p:cNvSpPr txBox="1"/>
          <p:nvPr/>
        </p:nvSpPr>
        <p:spPr>
          <a:xfrm>
            <a:off x="323967" y="228550"/>
            <a:ext cx="9929508" cy="492443"/>
          </a:xfrm>
          <a:prstGeom prst="rect">
            <a:avLst/>
          </a:prstGeom>
          <a:noFill/>
        </p:spPr>
        <p:txBody>
          <a:bodyPr wrap="square" lIns="45720" tIns="45720" rIns="45720" bIns="45720">
            <a:noAutofit/>
          </a:bodyPr>
          <a:lstStyle/>
          <a:p>
            <a:r>
              <a:rPr lang="en-US" sz="2600" b="1" dirty="0" err="1">
                <a:latin typeface="HCLTech Roobert" panose="020B0504030202060203" pitchFamily="34" charset="0"/>
                <a:cs typeface="HCLTech Roobert" panose="020B0504030202060203" pitchFamily="34" charset="0"/>
              </a:rPr>
              <a:t>Favourite</a:t>
            </a:r>
            <a:r>
              <a:rPr lang="en-US" sz="2600" b="1" dirty="0">
                <a:latin typeface="HCLTech Roobert" panose="020B0504030202060203" pitchFamily="34" charset="0"/>
                <a:cs typeface="HCLTech Roobert" panose="020B0504030202060203" pitchFamily="34" charset="0"/>
              </a:rPr>
              <a:t> Payee - 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70FEB-C05F-507C-0E28-990614CDEBAF}"/>
              </a:ext>
            </a:extLst>
          </p:cNvPr>
          <p:cNvSpPr txBox="1"/>
          <p:nvPr/>
        </p:nvSpPr>
        <p:spPr>
          <a:xfrm>
            <a:off x="772733" y="1833086"/>
            <a:ext cx="21958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solidFill>
                  <a:srgbClr val="FFFFFF"/>
                </a:solidFill>
                <a:latin typeface="Arial-BoldMT"/>
              </a:rPr>
              <a:t>DNA C&amp;C</a:t>
            </a:r>
          </a:p>
          <a:p>
            <a:pPr algn="l"/>
            <a:endParaRPr lang="en-US" sz="1600" b="1" i="0" u="none" strike="noStrike" baseline="0" dirty="0">
              <a:solidFill>
                <a:srgbClr val="FFFFFF"/>
              </a:solidFill>
              <a:latin typeface="Arial-BoldMT"/>
            </a:endParaRPr>
          </a:p>
          <a:p>
            <a:pPr algn="l"/>
            <a:r>
              <a:rPr lang="en-US" sz="1600" b="0" i="0" u="none" strike="noStrike" baseline="0" dirty="0">
                <a:solidFill>
                  <a:srgbClr val="FFFFFF"/>
                </a:solidFill>
                <a:latin typeface="ArialMT"/>
              </a:rPr>
              <a:t>Favorite Payee –</a:t>
            </a:r>
          </a:p>
          <a:p>
            <a:pPr algn="l"/>
            <a:r>
              <a:rPr lang="en-US" sz="1600" b="0" i="0" u="none" strike="noStrike" baseline="0" dirty="0">
                <a:solidFill>
                  <a:srgbClr val="FFFFFF"/>
                </a:solidFill>
                <a:latin typeface="ArialMT"/>
              </a:rPr>
              <a:t>Use case</a:t>
            </a:r>
            <a:endParaRPr lang="en-US" sz="1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EF1B48-4014-9788-AD3C-AB8F601BD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733" y="1148081"/>
          <a:ext cx="10606109" cy="485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414058" imgH="3852769" progId="PBrush">
                  <p:embed/>
                </p:oleObj>
              </mc:Choice>
              <mc:Fallback>
                <p:oleObj name="Bitmap Image" r:id="rId3" imgW="8414058" imgH="3852769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0EF1B48-4014-9788-AD3C-AB8F601BDA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733" y="1148081"/>
                        <a:ext cx="10606109" cy="4856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40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1A9106-ECB8-316D-39E5-F6F3A3DD5980}"/>
              </a:ext>
            </a:extLst>
          </p:cNvPr>
          <p:cNvSpPr txBox="1"/>
          <p:nvPr/>
        </p:nvSpPr>
        <p:spPr>
          <a:xfrm>
            <a:off x="323967" y="228550"/>
            <a:ext cx="9929508" cy="492443"/>
          </a:xfrm>
          <a:prstGeom prst="rect">
            <a:avLst/>
          </a:prstGeom>
          <a:noFill/>
        </p:spPr>
        <p:txBody>
          <a:bodyPr wrap="square" lIns="45720" tIns="45720" rIns="45720" bIns="45720">
            <a:noAutofit/>
          </a:bodyPr>
          <a:lstStyle/>
          <a:p>
            <a:r>
              <a:rPr lang="en-US" sz="2600" b="1" dirty="0" err="1">
                <a:latin typeface="HCLTech Roobert" panose="020B0504030202060203" pitchFamily="34" charset="0"/>
                <a:cs typeface="HCLTech Roobert" panose="020B0504030202060203" pitchFamily="34" charset="0"/>
              </a:rPr>
              <a:t>Favourite</a:t>
            </a:r>
            <a:r>
              <a:rPr lang="en-US" sz="2600" b="1" dirty="0">
                <a:latin typeface="HCLTech Roobert" panose="020B0504030202060203" pitchFamily="34" charset="0"/>
                <a:cs typeface="HCLTech Roobert" panose="020B0504030202060203" pitchFamily="34" charset="0"/>
              </a:rPr>
              <a:t> Payee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70FEB-C05F-507C-0E28-990614CDEBAF}"/>
              </a:ext>
            </a:extLst>
          </p:cNvPr>
          <p:cNvSpPr txBox="1"/>
          <p:nvPr/>
        </p:nvSpPr>
        <p:spPr>
          <a:xfrm>
            <a:off x="772733" y="1833086"/>
            <a:ext cx="21958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solidFill>
                  <a:srgbClr val="FFFFFF"/>
                </a:solidFill>
                <a:latin typeface="Arial-BoldMT"/>
              </a:rPr>
              <a:t>DNA C&amp;C</a:t>
            </a:r>
          </a:p>
          <a:p>
            <a:pPr algn="l"/>
            <a:endParaRPr lang="en-US" sz="1600" b="1" i="0" u="none" strike="noStrike" baseline="0" dirty="0">
              <a:solidFill>
                <a:srgbClr val="FFFFFF"/>
              </a:solidFill>
              <a:latin typeface="Arial-BoldMT"/>
            </a:endParaRPr>
          </a:p>
          <a:p>
            <a:pPr algn="l"/>
            <a:r>
              <a:rPr lang="en-US" sz="1600" b="0" i="0" u="none" strike="noStrike" baseline="0" dirty="0">
                <a:solidFill>
                  <a:srgbClr val="FFFFFF"/>
                </a:solidFill>
                <a:latin typeface="ArialMT"/>
              </a:rPr>
              <a:t>Favorite Payee –</a:t>
            </a:r>
          </a:p>
          <a:p>
            <a:pPr algn="l"/>
            <a:r>
              <a:rPr lang="en-US" sz="1600" b="0" i="0" u="none" strike="noStrike" baseline="0" dirty="0">
                <a:solidFill>
                  <a:srgbClr val="FFFFFF"/>
                </a:solidFill>
                <a:latin typeface="ArialMT"/>
              </a:rPr>
              <a:t>Use case</a:t>
            </a:r>
            <a:endParaRPr lang="en-US" sz="1600" dirty="0"/>
          </a:p>
        </p:txBody>
      </p:sp>
      <p:sp>
        <p:nvSpPr>
          <p:cNvPr id="4" name="Google Shape;2227;p201">
            <a:extLst>
              <a:ext uri="{FF2B5EF4-FFF2-40B4-BE49-F238E27FC236}">
                <a16:creationId xmlns:a16="http://schemas.microsoft.com/office/drawing/2014/main" id="{CDA5531B-92FF-D385-C82C-0B5CD92D5854}"/>
              </a:ext>
            </a:extLst>
          </p:cNvPr>
          <p:cNvSpPr/>
          <p:nvPr/>
        </p:nvSpPr>
        <p:spPr>
          <a:xfrm>
            <a:off x="381000" y="779348"/>
            <a:ext cx="11430000" cy="5721902"/>
          </a:xfrm>
          <a:prstGeom prst="roundRect">
            <a:avLst>
              <a:gd name="adj" fmla="val 1310"/>
            </a:avLst>
          </a:prstGeom>
          <a:solidFill>
            <a:srgbClr val="BEEBB4"/>
          </a:solidFill>
          <a:ln>
            <a:noFill/>
          </a:ln>
        </p:spPr>
        <p:txBody>
          <a:bodyPr spcFirstLastPara="1" wrap="square" lIns="109720" tIns="54840" rIns="109720" bIns="54840" anchor="t" anchorCtr="0">
            <a:noAutofit/>
          </a:bodyPr>
          <a:lstStyle/>
          <a:p>
            <a:pPr marL="345440" indent="-243840">
              <a:spcBef>
                <a:spcPts val="1440"/>
              </a:spcBef>
              <a:buClr>
                <a:schemeClr val="dk1"/>
              </a:buClr>
              <a:buSzPts val="1100"/>
            </a:pPr>
            <a:endParaRPr sz="1400" dirty="0">
              <a:solidFill>
                <a:schemeClr val="dk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9E7E5-CB63-EBC8-547E-476606193E18}"/>
              </a:ext>
            </a:extLst>
          </p:cNvPr>
          <p:cNvSpPr txBox="1"/>
          <p:nvPr/>
        </p:nvSpPr>
        <p:spPr>
          <a:xfrm>
            <a:off x="509829" y="794966"/>
            <a:ext cx="1117234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HCLTech Roobert" panose="020B0504030202060203" pitchFamily="34" charset="0"/>
                <a:cs typeface="HCLTech Roobert" panose="020B0504030202060203" pitchFamily="34" charset="0"/>
              </a:rPr>
              <a:t>Target Audience – Frontend Engineers</a:t>
            </a:r>
            <a:endParaRPr lang="en-US" sz="1200" dirty="0">
              <a:solidFill>
                <a:schemeClr val="tx1"/>
              </a:solidFill>
              <a:effectLst/>
              <a:latin typeface="HCLTech Roobert" panose="020B0504030202060203" pitchFamily="34" charset="0"/>
              <a:ea typeface="Times New Roman" panose="02020603050405020304" pitchFamily="18" charset="0"/>
              <a:cs typeface="HCLTech Roobert" panose="020B0504030202060203" pitchFamily="34" charset="0"/>
            </a:endParaRPr>
          </a:p>
          <a:p>
            <a:pPr algn="l"/>
            <a:endParaRPr lang="en-US" sz="1200" b="1" dirty="0">
              <a:solidFill>
                <a:schemeClr val="dk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algn="l"/>
            <a:r>
              <a:rPr lang="en-US" sz="1200" b="1" dirty="0">
                <a:solidFill>
                  <a:schemeClr val="dk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Favorite Accounts :</a:t>
            </a:r>
          </a:p>
          <a:p>
            <a:pPr algn="l"/>
            <a:r>
              <a:rPr lang="en-US" sz="1200" b="0" i="0" u="none" strike="noStrike" baseline="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All data related to favorite accounts are stored in database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The following values are created and stored in the database</a:t>
            </a:r>
          </a:p>
          <a:p>
            <a:pPr marL="566738" lvl="4" indent="-2857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Favorite account name</a:t>
            </a:r>
          </a:p>
          <a:p>
            <a:pPr marL="566738" lvl="3" indent="-2857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Favorite account IBAN</a:t>
            </a:r>
          </a:p>
          <a:p>
            <a:pPr marL="566738" lvl="3" indent="-2857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Favorite account Bank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The bank is calculated from IBAN number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IN21 0000 0000 00 00000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 Match code with Bank name in your application. A fictitious table to match codes and Bank name is included in presentation</a:t>
            </a:r>
            <a:endParaRPr lang="en-US" sz="1200" dirty="0">
              <a:solidFill>
                <a:schemeClr val="tx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algn="l"/>
            <a:endParaRPr lang="en-US" sz="1200" b="1" dirty="0">
              <a:solidFill>
                <a:schemeClr val="tx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Field validations (Backend)</a:t>
            </a:r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Name: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Mandatory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Letters/numbers plus ‘ and -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Enabled editing or adding</a:t>
            </a:r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IBAN/Account number: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Mandatory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Letters/numbers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Max length: 20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Enabled editing or adding</a:t>
            </a:r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Bank: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Mandatory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Auto calculated by IBAN, an error must be shown if the bank does not exist.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Disabled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Max favorite accounts: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20 (pagination by 5)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HCLTech Roobert" panose="020B0504030202060203" pitchFamily="34" charset="0"/>
              <a:cs typeface="HCLTech Roobert" panose="020B0504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8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167</Words>
  <Application>Microsoft Macintosh PowerPoint</Application>
  <PresentationFormat>Widescreen</PresentationFormat>
  <Paragraphs>41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Arial-BoldMT</vt:lpstr>
      <vt:lpstr>ArialMT</vt:lpstr>
      <vt:lpstr>Calibri</vt:lpstr>
      <vt:lpstr>Calibri Light</vt:lpstr>
      <vt:lpstr>HCLTech Roobert</vt:lpstr>
      <vt:lpstr>Office Theme</vt:lpstr>
      <vt:lpstr>Bitmap Image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NavaneethaKrishnan B</dc:creator>
  <cp:lastModifiedBy>NavaneethaKrishnan B</cp:lastModifiedBy>
  <cp:revision>1</cp:revision>
  <dcterms:created xsi:type="dcterms:W3CDTF">2024-05-10T12:27:01Z</dcterms:created>
  <dcterms:modified xsi:type="dcterms:W3CDTF">2024-05-10T12:28:28Z</dcterms:modified>
</cp:coreProperties>
</file>