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14747222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F80DC-0C09-A349-9063-50583D28DDD7}"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1848D-CFB8-DD4B-A707-B5DCC127FF37}" type="slidenum">
              <a:rPr lang="en-US" smtClean="0"/>
              <a:t>‹#›</a:t>
            </a:fld>
            <a:endParaRPr lang="en-US"/>
          </a:p>
        </p:txBody>
      </p:sp>
    </p:spTree>
    <p:extLst>
      <p:ext uri="{BB962C8B-B14F-4D97-AF65-F5344CB8AC3E}">
        <p14:creationId xmlns:p14="http://schemas.microsoft.com/office/powerpoint/2010/main" val="186646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AF4B5-3E5C-F84D-A668-6F62F852D3B7}" type="slidenum">
              <a:rPr lang="en-US" smtClean="0"/>
              <a:t>1</a:t>
            </a:fld>
            <a:endParaRPr lang="en-US" dirty="0"/>
          </a:p>
        </p:txBody>
      </p:sp>
    </p:spTree>
    <p:extLst>
      <p:ext uri="{BB962C8B-B14F-4D97-AF65-F5344CB8AC3E}">
        <p14:creationId xmlns:p14="http://schemas.microsoft.com/office/powerpoint/2010/main" val="132602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4C7A-F0D1-9890-2D2A-24B9069D9C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D02F6CE-AA1C-497C-2A70-B38EFB6D4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2742C9C-A9F2-020A-EDBF-EE90B42D1A9C}"/>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5" name="Footer Placeholder 4">
            <a:extLst>
              <a:ext uri="{FF2B5EF4-FFF2-40B4-BE49-F238E27FC236}">
                <a16:creationId xmlns:a16="http://schemas.microsoft.com/office/drawing/2014/main" id="{63882355-2D21-14AA-D7BA-37BE1F4A6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0E5A0-F38D-BC7E-3931-1B49B621D0D1}"/>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365290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8886-502F-BD98-9648-384438A21B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4C657F-9437-4F78-5890-D400294B7E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0678B0-3973-DB30-315C-15AF2EED417C}"/>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5" name="Footer Placeholder 4">
            <a:extLst>
              <a:ext uri="{FF2B5EF4-FFF2-40B4-BE49-F238E27FC236}">
                <a16:creationId xmlns:a16="http://schemas.microsoft.com/office/drawing/2014/main" id="{7F872528-4EE7-B87F-87B1-381D45A2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5616-CEE5-4497-6A1E-CCE500420CB7}"/>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402385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15650-57B8-35B8-017D-84DC82973B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9E99CE-E277-66B1-98E8-89BA0E3050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21D8DB-A1C0-3798-01AF-DE95919D56DA}"/>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5" name="Footer Placeholder 4">
            <a:extLst>
              <a:ext uri="{FF2B5EF4-FFF2-40B4-BE49-F238E27FC236}">
                <a16:creationId xmlns:a16="http://schemas.microsoft.com/office/drawing/2014/main" id="{84853026-EF22-4CD8-EF82-D1AF7C596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6DFA8-2D1D-B74A-213C-AB0D3EA4518D}"/>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49872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45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D099-16C6-BB47-D3B3-AE57D366179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3EB23D-EA82-B2EF-AB16-95CFEF0269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906CA7-392F-7165-90AA-9CA9C3F7AD91}"/>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5" name="Footer Placeholder 4">
            <a:extLst>
              <a:ext uri="{FF2B5EF4-FFF2-40B4-BE49-F238E27FC236}">
                <a16:creationId xmlns:a16="http://schemas.microsoft.com/office/drawing/2014/main" id="{C7BDFF84-3E48-1A2A-B970-291921ED3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F1F30-74C1-7ECB-219D-F15D46208B76}"/>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218343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73F4-B6CD-B873-62F8-4FAE01BE38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ACC16F4-7977-71FC-034B-AED55DDEB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E67088-4346-CF73-FDCA-F81131A2BC7B}"/>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5" name="Footer Placeholder 4">
            <a:extLst>
              <a:ext uri="{FF2B5EF4-FFF2-40B4-BE49-F238E27FC236}">
                <a16:creationId xmlns:a16="http://schemas.microsoft.com/office/drawing/2014/main" id="{AB48E1AD-5861-AA4A-D9E1-AFF5F87B7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4977F-7C75-F722-2367-8669C6C1B94E}"/>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53129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A6C7-6AD3-96CB-0668-DDE8C36AA7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955795-A387-0F8A-3D2E-928E747F30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67559B6-E599-0270-F857-5A0B799A9C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71D83D-BB81-8AAC-111A-A0DA07D81157}"/>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6" name="Footer Placeholder 5">
            <a:extLst>
              <a:ext uri="{FF2B5EF4-FFF2-40B4-BE49-F238E27FC236}">
                <a16:creationId xmlns:a16="http://schemas.microsoft.com/office/drawing/2014/main" id="{A9B1F9F8-7ED9-4875-404B-4F8D2EF04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2F934-981D-DAD8-E1CD-31E95CF8070E}"/>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100888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3C79-44ED-4FAB-2134-DB1896CF7C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F424D2-3CB6-1510-F39B-C47E13E8E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CBA634-4ECE-E07C-BC30-3851EA2D03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1A76BFE-C8FF-3CD9-AF1D-734D49FF2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7F2DD1-F587-1B32-E633-31F7EC9E1D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94A71A-A772-CE5F-D9B6-5BD3CAE96727}"/>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8" name="Footer Placeholder 7">
            <a:extLst>
              <a:ext uri="{FF2B5EF4-FFF2-40B4-BE49-F238E27FC236}">
                <a16:creationId xmlns:a16="http://schemas.microsoft.com/office/drawing/2014/main" id="{F3774004-C8B4-8CBB-4DF2-CB13751086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4CC2BD-CFDD-A14E-2B19-80B7449E2E99}"/>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108489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0FCF-9A56-144B-F541-1F590CD97F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F3F4001-D699-0514-43D4-8843A0A86306}"/>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4" name="Footer Placeholder 3">
            <a:extLst>
              <a:ext uri="{FF2B5EF4-FFF2-40B4-BE49-F238E27FC236}">
                <a16:creationId xmlns:a16="http://schemas.microsoft.com/office/drawing/2014/main" id="{DB84D319-19F4-0A61-3480-8F599A64C6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95C3A1-45F9-6B21-D66E-39819A9D8A61}"/>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30761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D3B1C-658F-6E9B-4318-9F595E7F5390}"/>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3" name="Footer Placeholder 2">
            <a:extLst>
              <a:ext uri="{FF2B5EF4-FFF2-40B4-BE49-F238E27FC236}">
                <a16:creationId xmlns:a16="http://schemas.microsoft.com/office/drawing/2014/main" id="{91725701-808D-E786-B840-AB5DD1DD9B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1C433-9812-4EEA-5052-EF9856EE3EAE}"/>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122625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B97-3A30-8835-EF68-DCBE2AB045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9BC9651-AFCA-C06A-3DED-490E139DD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A978C6-B01F-ABBD-F954-CA4F4A98D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60AC9E-A822-3002-FC9F-B8C7595FF62E}"/>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6" name="Footer Placeholder 5">
            <a:extLst>
              <a:ext uri="{FF2B5EF4-FFF2-40B4-BE49-F238E27FC236}">
                <a16:creationId xmlns:a16="http://schemas.microsoft.com/office/drawing/2014/main" id="{B5D50769-96BF-3626-75E5-F2AE09772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1E1F3-B0F3-9153-C6E7-A86E6CD3BDAB}"/>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359502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9BB6-F4AF-50FD-2E43-BC516A4575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6897BA-47D4-D656-E1AC-8E7A92CF8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3DFE3-D578-DB2C-90BC-287CC48AC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3BDC30-EEF0-AD17-D1D7-9591DA016FB1}"/>
              </a:ext>
            </a:extLst>
          </p:cNvPr>
          <p:cNvSpPr>
            <a:spLocks noGrp="1"/>
          </p:cNvSpPr>
          <p:nvPr>
            <p:ph type="dt" sz="half" idx="10"/>
          </p:nvPr>
        </p:nvSpPr>
        <p:spPr/>
        <p:txBody>
          <a:bodyPr/>
          <a:lstStyle/>
          <a:p>
            <a:fld id="{6001D852-E177-6E4A-B871-DFCBE0518F02}" type="datetimeFigureOut">
              <a:rPr lang="en-US" smtClean="0"/>
              <a:t>5/10/24</a:t>
            </a:fld>
            <a:endParaRPr lang="en-US"/>
          </a:p>
        </p:txBody>
      </p:sp>
      <p:sp>
        <p:nvSpPr>
          <p:cNvPr id="6" name="Footer Placeholder 5">
            <a:extLst>
              <a:ext uri="{FF2B5EF4-FFF2-40B4-BE49-F238E27FC236}">
                <a16:creationId xmlns:a16="http://schemas.microsoft.com/office/drawing/2014/main" id="{3AD05DAF-7C4D-768D-6FFF-5BBAD9136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AC7CD-CCCD-93CD-5D60-15E5F72A7694}"/>
              </a:ext>
            </a:extLst>
          </p:cNvPr>
          <p:cNvSpPr>
            <a:spLocks noGrp="1"/>
          </p:cNvSpPr>
          <p:nvPr>
            <p:ph type="sldNum" sz="quarter" idx="12"/>
          </p:nvPr>
        </p:nvSpPr>
        <p:spPr/>
        <p:txBody>
          <a:bodyPr/>
          <a:lstStyle/>
          <a:p>
            <a:fld id="{4C245C05-4B0A-7C46-817D-E96B6890BB1C}" type="slidenum">
              <a:rPr lang="en-US" smtClean="0"/>
              <a:t>‹#›</a:t>
            </a:fld>
            <a:endParaRPr lang="en-US"/>
          </a:p>
        </p:txBody>
      </p:sp>
    </p:spTree>
    <p:extLst>
      <p:ext uri="{BB962C8B-B14F-4D97-AF65-F5344CB8AC3E}">
        <p14:creationId xmlns:p14="http://schemas.microsoft.com/office/powerpoint/2010/main" val="51831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48F2D-F27F-E5F6-6350-D1BCF0DAE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6B29E0-982D-F4A0-7809-5C7FBFDCC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28F12D-7223-37D2-B18C-AA9B52EFC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1D852-E177-6E4A-B871-DFCBE0518F02}" type="datetimeFigureOut">
              <a:rPr lang="en-US" smtClean="0"/>
              <a:t>5/10/24</a:t>
            </a:fld>
            <a:endParaRPr lang="en-US"/>
          </a:p>
        </p:txBody>
      </p:sp>
      <p:sp>
        <p:nvSpPr>
          <p:cNvPr id="5" name="Footer Placeholder 4">
            <a:extLst>
              <a:ext uri="{FF2B5EF4-FFF2-40B4-BE49-F238E27FC236}">
                <a16:creationId xmlns:a16="http://schemas.microsoft.com/office/drawing/2014/main" id="{BAE7B24C-2178-CB28-43F4-2ACBB548F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CB2180-B991-F7A5-40D0-58752270E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45C05-4B0A-7C46-817D-E96B6890BB1C}" type="slidenum">
              <a:rPr lang="en-US" smtClean="0"/>
              <a:t>‹#›</a:t>
            </a:fld>
            <a:endParaRPr lang="en-US"/>
          </a:p>
        </p:txBody>
      </p:sp>
    </p:spTree>
    <p:extLst>
      <p:ext uri="{BB962C8B-B14F-4D97-AF65-F5344CB8AC3E}">
        <p14:creationId xmlns:p14="http://schemas.microsoft.com/office/powerpoint/2010/main" val="318943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A9106-ECB8-316D-39E5-F6F3A3DD5980}"/>
              </a:ext>
            </a:extLst>
          </p:cNvPr>
          <p:cNvSpPr txBox="1"/>
          <p:nvPr/>
        </p:nvSpPr>
        <p:spPr>
          <a:xfrm>
            <a:off x="323967" y="228550"/>
            <a:ext cx="9929508" cy="492443"/>
          </a:xfrm>
          <a:prstGeom prst="rect">
            <a:avLst/>
          </a:prstGeom>
          <a:noFill/>
        </p:spPr>
        <p:txBody>
          <a:bodyPr wrap="square" lIns="45720" tIns="45720" rIns="45720" bIns="45720">
            <a:noAutofit/>
          </a:bodyPr>
          <a:lstStyle/>
          <a:p>
            <a:r>
              <a:rPr lang="en-US" sz="2600" b="1" dirty="0">
                <a:latin typeface="HCLTech Roobert" panose="020B0504030202060203" pitchFamily="34" charset="0"/>
                <a:cs typeface="HCLTech Roobert" panose="020B0504030202060203" pitchFamily="34" charset="0"/>
              </a:rPr>
              <a:t>Use Case -1 E-Wallet Payment of Young People</a:t>
            </a:r>
          </a:p>
        </p:txBody>
      </p:sp>
      <p:sp>
        <p:nvSpPr>
          <p:cNvPr id="4" name="Google Shape;2234;p202">
            <a:extLst>
              <a:ext uri="{FF2B5EF4-FFF2-40B4-BE49-F238E27FC236}">
                <a16:creationId xmlns:a16="http://schemas.microsoft.com/office/drawing/2014/main" id="{E96D999A-D7BE-05A7-4186-AB3172D8E95D}"/>
              </a:ext>
            </a:extLst>
          </p:cNvPr>
          <p:cNvSpPr/>
          <p:nvPr/>
        </p:nvSpPr>
        <p:spPr>
          <a:xfrm>
            <a:off x="399433" y="1104900"/>
            <a:ext cx="1474580" cy="1285631"/>
          </a:xfrm>
          <a:prstGeom prst="roundRect">
            <a:avLst/>
          </a:prstGeom>
          <a:solidFill>
            <a:srgbClr val="BEEBB4"/>
          </a:solidFill>
          <a:ln w="12700" cap="flat" cmpd="sng">
            <a:noFill/>
            <a:prstDash val="solid"/>
            <a:miter lim="800000"/>
            <a:headEnd type="none" w="sm" len="sm"/>
            <a:tailEnd type="none" w="sm" len="sm"/>
          </a:ln>
        </p:spPr>
        <p:txBody>
          <a:bodyPr spcFirstLastPara="1" wrap="square" lIns="109720" tIns="54840" rIns="109720" bIns="54840" anchor="ctr" anchorCtr="0">
            <a:noAutofit/>
          </a:bodyPr>
          <a:lstStyle/>
          <a:p>
            <a:pPr algn="ctr"/>
            <a:r>
              <a:rPr lang="en" sz="1200" dirty="0">
                <a:latin typeface="HCLTech Roobert" panose="020B0504030202060203" pitchFamily="34" charset="0"/>
                <a:cs typeface="HCLTech Roobert" panose="020B0504030202060203" pitchFamily="34" charset="0"/>
              </a:rPr>
              <a:t>Customer (everyone aged 6–17) Checks E-Wallet balance</a:t>
            </a:r>
            <a:endParaRPr sz="1200" dirty="0">
              <a:latin typeface="HCLTech Roobert" panose="020B0504030202060203" pitchFamily="34" charset="0"/>
              <a:cs typeface="HCLTech Roobert" panose="020B0504030202060203" pitchFamily="34" charset="0"/>
            </a:endParaRPr>
          </a:p>
        </p:txBody>
      </p:sp>
      <p:sp>
        <p:nvSpPr>
          <p:cNvPr id="5" name="Google Shape;2235;p202">
            <a:extLst>
              <a:ext uri="{FF2B5EF4-FFF2-40B4-BE49-F238E27FC236}">
                <a16:creationId xmlns:a16="http://schemas.microsoft.com/office/drawing/2014/main" id="{06A0B4BC-B9A0-0CB8-0E89-25B403555DD0}"/>
              </a:ext>
            </a:extLst>
          </p:cNvPr>
          <p:cNvSpPr/>
          <p:nvPr/>
        </p:nvSpPr>
        <p:spPr>
          <a:xfrm>
            <a:off x="2485964" y="1104900"/>
            <a:ext cx="1710668" cy="1285631"/>
          </a:xfrm>
          <a:prstGeom prst="roundRect">
            <a:avLst/>
          </a:prstGeom>
          <a:solidFill>
            <a:srgbClr val="BEEBB4"/>
          </a:solidFill>
          <a:ln w="12700" cap="flat" cmpd="sng">
            <a:noFill/>
            <a:prstDash val="solid"/>
            <a:miter lim="800000"/>
            <a:headEnd type="none" w="sm" len="sm"/>
            <a:tailEnd type="none" w="sm" len="sm"/>
          </a:ln>
        </p:spPr>
        <p:txBody>
          <a:bodyPr spcFirstLastPara="1" wrap="square" lIns="109720" tIns="54840" rIns="109720" bIns="54840" anchor="ctr" anchorCtr="0">
            <a:noAutofit/>
          </a:bodyPr>
          <a:lstStyle/>
          <a:p>
            <a:pPr algn="ctr"/>
            <a:r>
              <a:rPr lang="en" sz="1200" dirty="0">
                <a:latin typeface="HCLTech Roobert" panose="020B0504030202060203" pitchFamily="34" charset="0"/>
                <a:cs typeface="HCLTech Roobert" panose="020B0504030202060203" pitchFamily="34" charset="0"/>
              </a:rPr>
              <a:t>Initiates purchase to buy Merchandise with wallet</a:t>
            </a:r>
            <a:endParaRPr sz="1200" dirty="0">
              <a:latin typeface="HCLTech Roobert" panose="020B0504030202060203" pitchFamily="34" charset="0"/>
              <a:cs typeface="HCLTech Roobert" panose="020B0504030202060203" pitchFamily="34" charset="0"/>
            </a:endParaRPr>
          </a:p>
        </p:txBody>
      </p:sp>
      <p:sp>
        <p:nvSpPr>
          <p:cNvPr id="6" name="Google Shape;2236;p202">
            <a:extLst>
              <a:ext uri="{FF2B5EF4-FFF2-40B4-BE49-F238E27FC236}">
                <a16:creationId xmlns:a16="http://schemas.microsoft.com/office/drawing/2014/main" id="{E506F2A9-8E91-E302-D38A-AEEBF54B23ED}"/>
              </a:ext>
            </a:extLst>
          </p:cNvPr>
          <p:cNvSpPr/>
          <p:nvPr/>
        </p:nvSpPr>
        <p:spPr>
          <a:xfrm>
            <a:off x="4808428" y="1104900"/>
            <a:ext cx="2648052" cy="1285631"/>
          </a:xfrm>
          <a:prstGeom prst="roundRect">
            <a:avLst/>
          </a:prstGeom>
          <a:solidFill>
            <a:srgbClr val="BEEBB4"/>
          </a:solidFill>
          <a:ln w="12700" cap="flat" cmpd="sng">
            <a:noFill/>
            <a:prstDash val="solid"/>
            <a:miter lim="800000"/>
            <a:headEnd type="none" w="sm" len="sm"/>
            <a:tailEnd type="none" w="sm" len="sm"/>
          </a:ln>
        </p:spPr>
        <p:txBody>
          <a:bodyPr spcFirstLastPara="1" wrap="square" lIns="109720" tIns="54840" rIns="109720" bIns="54840" anchor="ctr" anchorCtr="0">
            <a:noAutofit/>
          </a:bodyPr>
          <a:lstStyle/>
          <a:p>
            <a:pPr algn="ctr"/>
            <a:r>
              <a:rPr lang="en" sz="1200" dirty="0">
                <a:latin typeface="HCLTech Roobert" panose="020B0504030202060203" pitchFamily="34" charset="0"/>
                <a:cs typeface="HCLTech Roobert" panose="020B0504030202060203" pitchFamily="34" charset="0"/>
              </a:rPr>
              <a:t>Payment Process - amount deducted from Wallet</a:t>
            </a:r>
            <a:endParaRPr sz="1200" dirty="0">
              <a:latin typeface="HCLTech Roobert" panose="020B0504030202060203" pitchFamily="34" charset="0"/>
              <a:cs typeface="HCLTech Roobert" panose="020B0504030202060203" pitchFamily="34" charset="0"/>
            </a:endParaRPr>
          </a:p>
          <a:p>
            <a:pPr algn="ctr"/>
            <a:r>
              <a:rPr lang="en" sz="1200" dirty="0">
                <a:latin typeface="HCLTech Roobert" panose="020B0504030202060203" pitchFamily="34" charset="0"/>
                <a:cs typeface="HCLTech Roobert" panose="020B0504030202060203" pitchFamily="34" charset="0"/>
              </a:rPr>
              <a:t>amount credited to merchant account</a:t>
            </a:r>
            <a:endParaRPr sz="1200" dirty="0">
              <a:latin typeface="HCLTech Roobert" panose="020B0504030202060203" pitchFamily="34" charset="0"/>
              <a:cs typeface="HCLTech Roobert" panose="020B0504030202060203" pitchFamily="34" charset="0"/>
            </a:endParaRPr>
          </a:p>
          <a:p>
            <a:pPr algn="ctr"/>
            <a:r>
              <a:rPr lang="en" sz="1200" dirty="0">
                <a:latin typeface="HCLTech Roobert" panose="020B0504030202060203" pitchFamily="34" charset="0"/>
                <a:cs typeface="HCLTech Roobert" panose="020B0504030202060203" pitchFamily="34" charset="0"/>
              </a:rPr>
              <a:t>Transaction ledger updated</a:t>
            </a:r>
            <a:endParaRPr sz="1200" dirty="0">
              <a:latin typeface="HCLTech Roobert" panose="020B0504030202060203" pitchFamily="34" charset="0"/>
              <a:cs typeface="HCLTech Roobert" panose="020B0504030202060203" pitchFamily="34" charset="0"/>
            </a:endParaRPr>
          </a:p>
        </p:txBody>
      </p:sp>
      <p:sp>
        <p:nvSpPr>
          <p:cNvPr id="7" name="Google Shape;2237;p202">
            <a:extLst>
              <a:ext uri="{FF2B5EF4-FFF2-40B4-BE49-F238E27FC236}">
                <a16:creationId xmlns:a16="http://schemas.microsoft.com/office/drawing/2014/main" id="{01043E99-B0C2-6A19-E338-52D98CCB5557}"/>
              </a:ext>
            </a:extLst>
          </p:cNvPr>
          <p:cNvSpPr/>
          <p:nvPr/>
        </p:nvSpPr>
        <p:spPr>
          <a:xfrm>
            <a:off x="7976317" y="1104900"/>
            <a:ext cx="1396013" cy="647763"/>
          </a:xfrm>
          <a:prstGeom prst="roundRect">
            <a:avLst/>
          </a:prstGeom>
          <a:solidFill>
            <a:srgbClr val="BEEBB4"/>
          </a:solidFill>
          <a:ln w="12700" cap="flat" cmpd="sng">
            <a:noFill/>
            <a:prstDash val="solid"/>
            <a:miter lim="800000"/>
            <a:headEnd type="none" w="sm" len="sm"/>
            <a:tailEnd type="none" w="sm" len="sm"/>
          </a:ln>
        </p:spPr>
        <p:txBody>
          <a:bodyPr spcFirstLastPara="1" wrap="square" lIns="109720" tIns="54840" rIns="109720" bIns="54840" anchor="ctr" anchorCtr="0">
            <a:noAutofit/>
          </a:bodyPr>
          <a:lstStyle/>
          <a:p>
            <a:pPr algn="ctr"/>
            <a:r>
              <a:rPr lang="en" sz="1200" dirty="0">
                <a:latin typeface="HCLTech Roobert" panose="020B0504030202060203" pitchFamily="34" charset="0"/>
                <a:cs typeface="HCLTech Roobert" panose="020B0504030202060203" pitchFamily="34" charset="0"/>
              </a:rPr>
              <a:t>Notification to Merchant</a:t>
            </a:r>
            <a:endParaRPr sz="1200" dirty="0">
              <a:latin typeface="HCLTech Roobert" panose="020B0504030202060203" pitchFamily="34" charset="0"/>
              <a:cs typeface="HCLTech Roobert" panose="020B0504030202060203" pitchFamily="34" charset="0"/>
            </a:endParaRPr>
          </a:p>
        </p:txBody>
      </p:sp>
      <p:sp>
        <p:nvSpPr>
          <p:cNvPr id="8" name="Google Shape;2238;p202">
            <a:extLst>
              <a:ext uri="{FF2B5EF4-FFF2-40B4-BE49-F238E27FC236}">
                <a16:creationId xmlns:a16="http://schemas.microsoft.com/office/drawing/2014/main" id="{577543A6-2D15-4DD1-5060-0E54A649F247}"/>
              </a:ext>
            </a:extLst>
          </p:cNvPr>
          <p:cNvSpPr/>
          <p:nvPr/>
        </p:nvSpPr>
        <p:spPr>
          <a:xfrm>
            <a:off x="9984204" y="1104900"/>
            <a:ext cx="1867801" cy="1285631"/>
          </a:xfrm>
          <a:prstGeom prst="roundRect">
            <a:avLst/>
          </a:prstGeom>
          <a:solidFill>
            <a:srgbClr val="BEEBB4"/>
          </a:solidFill>
          <a:ln w="12700" cap="flat" cmpd="sng">
            <a:noFill/>
            <a:prstDash val="solid"/>
            <a:miter lim="800000"/>
            <a:headEnd type="none" w="sm" len="sm"/>
            <a:tailEnd type="none" w="sm" len="sm"/>
          </a:ln>
        </p:spPr>
        <p:txBody>
          <a:bodyPr spcFirstLastPara="1" wrap="square" lIns="109720" tIns="54840" rIns="109720" bIns="54840" anchor="ctr" anchorCtr="0">
            <a:noAutofit/>
          </a:bodyPr>
          <a:lstStyle/>
          <a:p>
            <a:pPr algn="ctr"/>
            <a:r>
              <a:rPr lang="en" sz="1200" dirty="0">
                <a:latin typeface="HCLTech Roobert" panose="020B0504030202060203" pitchFamily="34" charset="0"/>
                <a:cs typeface="HCLTech Roobert" panose="020B0504030202060203" pitchFamily="34" charset="0"/>
              </a:rPr>
              <a:t>Wallet Fee collected; Payment initiated to Merchant bank via gateway</a:t>
            </a:r>
            <a:endParaRPr sz="1200" dirty="0">
              <a:latin typeface="HCLTech Roobert" panose="020B0504030202060203" pitchFamily="34" charset="0"/>
              <a:cs typeface="HCLTech Roobert" panose="020B0504030202060203" pitchFamily="34" charset="0"/>
            </a:endParaRPr>
          </a:p>
        </p:txBody>
      </p:sp>
      <p:sp>
        <p:nvSpPr>
          <p:cNvPr id="9" name="Google Shape;2239;p202">
            <a:extLst>
              <a:ext uri="{FF2B5EF4-FFF2-40B4-BE49-F238E27FC236}">
                <a16:creationId xmlns:a16="http://schemas.microsoft.com/office/drawing/2014/main" id="{CC7D30DE-EA44-8CF2-9E2B-7D21CE0F4BCD}"/>
              </a:ext>
            </a:extLst>
          </p:cNvPr>
          <p:cNvSpPr/>
          <p:nvPr/>
        </p:nvSpPr>
        <p:spPr>
          <a:xfrm>
            <a:off x="1982149" y="1617251"/>
            <a:ext cx="422636" cy="280494"/>
          </a:xfrm>
          <a:prstGeom prst="rightArrow">
            <a:avLst>
              <a:gd name="adj1" fmla="val 50000"/>
              <a:gd name="adj2" fmla="val 50000"/>
            </a:avLst>
          </a:prstGeom>
          <a:solidFill>
            <a:schemeClr val="tx1">
              <a:lumMod val="65000"/>
              <a:lumOff val="35000"/>
            </a:schemeClr>
          </a:solidFill>
          <a:ln w="12700" cap="flat" cmpd="sng">
            <a:solidFill>
              <a:srgbClr val="3B2C65"/>
            </a:solidFill>
            <a:prstDash val="solid"/>
            <a:miter lim="800000"/>
            <a:headEnd type="none" w="sm" len="sm"/>
            <a:tailEnd type="none" w="sm" len="sm"/>
          </a:ln>
        </p:spPr>
        <p:txBody>
          <a:bodyPr spcFirstLastPara="1" wrap="square" lIns="109720" tIns="54840" rIns="109720" bIns="54840" anchor="ctr" anchorCtr="0">
            <a:noAutofit/>
          </a:bodyPr>
          <a:lstStyle/>
          <a:p>
            <a:pPr algn="ctr"/>
            <a:endParaRPr sz="1400" dirty="0">
              <a:solidFill>
                <a:schemeClr val="lt1"/>
              </a:solidFill>
              <a:latin typeface="HCLTech Roobert" panose="020B0504030202060203" pitchFamily="34" charset="0"/>
              <a:cs typeface="HCLTech Roobert" panose="020B0504030202060203" pitchFamily="34" charset="0"/>
            </a:endParaRPr>
          </a:p>
        </p:txBody>
      </p:sp>
      <p:sp>
        <p:nvSpPr>
          <p:cNvPr id="10" name="Google Shape;2240;p202">
            <a:extLst>
              <a:ext uri="{FF2B5EF4-FFF2-40B4-BE49-F238E27FC236}">
                <a16:creationId xmlns:a16="http://schemas.microsoft.com/office/drawing/2014/main" id="{7FFD9434-86C0-F060-E9A8-EF42AFA8E9A1}"/>
              </a:ext>
            </a:extLst>
          </p:cNvPr>
          <p:cNvSpPr/>
          <p:nvPr/>
        </p:nvSpPr>
        <p:spPr>
          <a:xfrm>
            <a:off x="4293553" y="1617251"/>
            <a:ext cx="422636" cy="280494"/>
          </a:xfrm>
          <a:prstGeom prst="rightArrow">
            <a:avLst>
              <a:gd name="adj1" fmla="val 50000"/>
              <a:gd name="adj2" fmla="val 50000"/>
            </a:avLst>
          </a:prstGeom>
          <a:solidFill>
            <a:schemeClr val="tx1">
              <a:lumMod val="65000"/>
              <a:lumOff val="35000"/>
            </a:schemeClr>
          </a:solidFill>
          <a:ln w="12700" cap="flat" cmpd="sng">
            <a:solidFill>
              <a:srgbClr val="3B2C65"/>
            </a:solidFill>
            <a:prstDash val="solid"/>
            <a:miter lim="800000"/>
            <a:headEnd type="none" w="sm" len="sm"/>
            <a:tailEnd type="none" w="sm" len="sm"/>
          </a:ln>
        </p:spPr>
        <p:txBody>
          <a:bodyPr spcFirstLastPara="1" wrap="square" lIns="109720" tIns="54840" rIns="109720" bIns="54840" anchor="ctr" anchorCtr="0">
            <a:noAutofit/>
          </a:bodyPr>
          <a:lstStyle/>
          <a:p>
            <a:pPr algn="ctr"/>
            <a:endParaRPr sz="1400" dirty="0">
              <a:solidFill>
                <a:schemeClr val="lt1"/>
              </a:solidFill>
              <a:latin typeface="HCLTech Roobert" panose="020B0504030202060203" pitchFamily="34" charset="0"/>
              <a:cs typeface="HCLTech Roobert" panose="020B0504030202060203" pitchFamily="34" charset="0"/>
            </a:endParaRPr>
          </a:p>
        </p:txBody>
      </p:sp>
      <p:sp>
        <p:nvSpPr>
          <p:cNvPr id="11" name="Google Shape;2241;p202">
            <a:extLst>
              <a:ext uri="{FF2B5EF4-FFF2-40B4-BE49-F238E27FC236}">
                <a16:creationId xmlns:a16="http://schemas.microsoft.com/office/drawing/2014/main" id="{0AC55EE9-79D8-0A11-6539-07601DEA7BD1}"/>
              </a:ext>
            </a:extLst>
          </p:cNvPr>
          <p:cNvSpPr/>
          <p:nvPr/>
        </p:nvSpPr>
        <p:spPr>
          <a:xfrm>
            <a:off x="7508139" y="1327242"/>
            <a:ext cx="422636" cy="280494"/>
          </a:xfrm>
          <a:prstGeom prst="rightArrow">
            <a:avLst>
              <a:gd name="adj1" fmla="val 50000"/>
              <a:gd name="adj2" fmla="val 50000"/>
            </a:avLst>
          </a:prstGeom>
          <a:solidFill>
            <a:schemeClr val="tx1">
              <a:lumMod val="65000"/>
              <a:lumOff val="35000"/>
            </a:schemeClr>
          </a:solidFill>
          <a:ln w="12700" cap="flat" cmpd="sng">
            <a:solidFill>
              <a:srgbClr val="3B2C65"/>
            </a:solidFill>
            <a:prstDash val="solid"/>
            <a:miter lim="800000"/>
            <a:headEnd type="none" w="sm" len="sm"/>
            <a:tailEnd type="none" w="sm" len="sm"/>
          </a:ln>
        </p:spPr>
        <p:txBody>
          <a:bodyPr spcFirstLastPara="1" wrap="square" lIns="109720" tIns="54840" rIns="109720" bIns="54840" anchor="ctr" anchorCtr="0">
            <a:noAutofit/>
          </a:bodyPr>
          <a:lstStyle/>
          <a:p>
            <a:pPr algn="ctr"/>
            <a:endParaRPr sz="1400" dirty="0">
              <a:solidFill>
                <a:schemeClr val="lt1"/>
              </a:solidFill>
              <a:latin typeface="HCLTech Roobert" panose="020B0504030202060203" pitchFamily="34" charset="0"/>
              <a:cs typeface="HCLTech Roobert" panose="020B0504030202060203" pitchFamily="34" charset="0"/>
            </a:endParaRPr>
          </a:p>
        </p:txBody>
      </p:sp>
      <p:sp>
        <p:nvSpPr>
          <p:cNvPr id="12" name="Google Shape;2242;p202">
            <a:extLst>
              <a:ext uri="{FF2B5EF4-FFF2-40B4-BE49-F238E27FC236}">
                <a16:creationId xmlns:a16="http://schemas.microsoft.com/office/drawing/2014/main" id="{0C05F42A-4EE1-D22C-55A6-AB0D1B6BE956}"/>
              </a:ext>
            </a:extLst>
          </p:cNvPr>
          <p:cNvSpPr/>
          <p:nvPr/>
        </p:nvSpPr>
        <p:spPr>
          <a:xfrm>
            <a:off x="7508139" y="1815424"/>
            <a:ext cx="2468857" cy="362702"/>
          </a:xfrm>
          <a:prstGeom prst="rightArrow">
            <a:avLst>
              <a:gd name="adj1" fmla="val 50000"/>
              <a:gd name="adj2" fmla="val 50000"/>
            </a:avLst>
          </a:prstGeom>
          <a:solidFill>
            <a:schemeClr val="tx1">
              <a:lumMod val="65000"/>
              <a:lumOff val="35000"/>
            </a:schemeClr>
          </a:solidFill>
          <a:ln w="12700" cap="flat" cmpd="sng">
            <a:solidFill>
              <a:srgbClr val="3B2C65"/>
            </a:solidFill>
            <a:prstDash val="solid"/>
            <a:miter lim="800000"/>
            <a:headEnd type="none" w="sm" len="sm"/>
            <a:tailEnd type="none" w="sm" len="sm"/>
          </a:ln>
        </p:spPr>
        <p:txBody>
          <a:bodyPr spcFirstLastPara="1" wrap="square" lIns="109720" tIns="54840" rIns="109720" bIns="54840" anchor="ctr" anchorCtr="0">
            <a:noAutofit/>
          </a:bodyPr>
          <a:lstStyle/>
          <a:p>
            <a:pPr algn="ctr"/>
            <a:endParaRPr sz="1400" dirty="0">
              <a:solidFill>
                <a:schemeClr val="lt1"/>
              </a:solidFill>
              <a:latin typeface="HCLTech Roobert" panose="020B0504030202060203" pitchFamily="34" charset="0"/>
              <a:cs typeface="HCLTech Roobert" panose="020B0504030202060203" pitchFamily="34" charset="0"/>
            </a:endParaRPr>
          </a:p>
        </p:txBody>
      </p:sp>
      <p:sp>
        <p:nvSpPr>
          <p:cNvPr id="13" name="Google Shape;2243;p202">
            <a:extLst>
              <a:ext uri="{FF2B5EF4-FFF2-40B4-BE49-F238E27FC236}">
                <a16:creationId xmlns:a16="http://schemas.microsoft.com/office/drawing/2014/main" id="{DA0281CB-173E-771D-A8BF-10C4D854F7DA}"/>
              </a:ext>
            </a:extLst>
          </p:cNvPr>
          <p:cNvSpPr txBox="1"/>
          <p:nvPr/>
        </p:nvSpPr>
        <p:spPr>
          <a:xfrm>
            <a:off x="381001" y="2502266"/>
            <a:ext cx="11430000" cy="3860434"/>
          </a:xfrm>
          <a:prstGeom prst="rect">
            <a:avLst/>
          </a:prstGeom>
          <a:solidFill>
            <a:schemeClr val="tx1"/>
          </a:solidFill>
          <a:ln>
            <a:noFill/>
          </a:ln>
        </p:spPr>
        <p:txBody>
          <a:bodyPr spcFirstLastPara="1" wrap="square" lIns="109720" tIns="54840" rIns="109720" bIns="54840" anchor="t" anchorCtr="0">
            <a:noAutofit/>
          </a:bodyPr>
          <a:lstStyle/>
          <a:p>
            <a:r>
              <a:rPr lang="en" sz="1400" b="1" dirty="0">
                <a:solidFill>
                  <a:schemeClr val="bg1"/>
                </a:solidFill>
                <a:latin typeface="HCLTech Roobert" panose="020B0504030202060203" pitchFamily="34" charset="0"/>
                <a:cs typeface="HCLTech Roobert" panose="020B0504030202060203" pitchFamily="34" charset="0"/>
              </a:rPr>
              <a:t>Target Engineer: Back End Engineer Java</a:t>
            </a:r>
            <a:endParaRPr sz="1400" b="1" dirty="0">
              <a:solidFill>
                <a:schemeClr val="bg1"/>
              </a:solidFill>
              <a:latin typeface="HCLTech Roobert" panose="020B0504030202060203" pitchFamily="34" charset="0"/>
              <a:cs typeface="HCLTech Roobert" panose="020B0504030202060203" pitchFamily="34" charset="0"/>
            </a:endParaRPr>
          </a:p>
          <a:p>
            <a:pPr>
              <a:buClr>
                <a:schemeClr val="dk1"/>
              </a:buClr>
              <a:buSzPts val="1100"/>
            </a:pPr>
            <a:r>
              <a:rPr lang="en" sz="1400" dirty="0">
                <a:solidFill>
                  <a:schemeClr val="bg1"/>
                </a:solidFill>
                <a:latin typeface="HCLTech Roobert" panose="020B0504030202060203" pitchFamily="34" charset="0"/>
                <a:cs typeface="HCLTech Roobert" panose="020B0504030202060203" pitchFamily="34" charset="0"/>
              </a:rPr>
              <a:t>Create list of microservices for,</a:t>
            </a:r>
            <a:endParaRPr sz="1400" dirty="0">
              <a:solidFill>
                <a:schemeClr val="bg1"/>
              </a:solidFill>
              <a:latin typeface="HCLTech Roobert" panose="020B0504030202060203" pitchFamily="34" charset="0"/>
              <a:cs typeface="HCLTech Roobert" panose="020B0504030202060203" pitchFamily="34" charset="0"/>
            </a:endParaRPr>
          </a:p>
          <a:p>
            <a:r>
              <a:rPr lang="en" sz="1400" dirty="0">
                <a:solidFill>
                  <a:schemeClr val="bg1"/>
                </a:solidFill>
                <a:latin typeface="HCLTech Roobert" panose="020B0504030202060203" pitchFamily="34" charset="0"/>
                <a:cs typeface="HCLTech Roobert" panose="020B0504030202060203" pitchFamily="34" charset="0"/>
              </a:rPr>
              <a:t>Wallet should show KYC details, Account details and Wallet balance in first step-Target user: everyone aged 6–17 and UK resident;</a:t>
            </a:r>
            <a:endParaRPr sz="1400" dirty="0">
              <a:solidFill>
                <a:schemeClr val="bg1"/>
              </a:solidFill>
              <a:latin typeface="HCLTech Roobert" panose="020B0504030202060203" pitchFamily="34" charset="0"/>
              <a:cs typeface="HCLTech Roobert" panose="020B0504030202060203" pitchFamily="34" charset="0"/>
            </a:endParaRPr>
          </a:p>
          <a:p>
            <a:r>
              <a:rPr lang="en" sz="1400" dirty="0">
                <a:solidFill>
                  <a:schemeClr val="bg1"/>
                </a:solidFill>
                <a:latin typeface="HCLTech Roobert" panose="020B0504030202060203" pitchFamily="34" charset="0"/>
                <a:cs typeface="HCLTech Roobert" panose="020B0504030202060203" pitchFamily="34" charset="0"/>
              </a:rPr>
              <a:t>Note: There needs to be trusted payee(recipients) setup, gambling control, decline payment on cigarettes, cocaine and alcohol. </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Initiation flow should capture product details, product cost, currency and merchant details </a:t>
            </a:r>
            <a:endParaRPr sz="1400" dirty="0">
              <a:solidFill>
                <a:schemeClr val="bg1"/>
              </a:solidFill>
              <a:latin typeface="HCLTech Roobert" panose="020B0504030202060203" pitchFamily="34" charset="0"/>
              <a:cs typeface="HCLTech Roobert" panose="020B0504030202060203" pitchFamily="34" charset="0"/>
            </a:endParaRPr>
          </a:p>
          <a:p>
            <a:pPr marL="517525" lvl="2" indent="-2349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Should validate is wallet balance is sufficient for purchase</a:t>
            </a:r>
            <a:endParaRPr sz="1400" dirty="0">
              <a:solidFill>
                <a:schemeClr val="bg1"/>
              </a:solidFill>
              <a:latin typeface="HCLTech Roobert" panose="020B0504030202060203" pitchFamily="34" charset="0"/>
              <a:cs typeface="HCLTech Roobert" panose="020B0504030202060203" pitchFamily="34" charset="0"/>
            </a:endParaRPr>
          </a:p>
          <a:p>
            <a:pPr marL="517525" lvl="2" indent="-2349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Check if it is valid currency to trade</a:t>
            </a:r>
            <a:endParaRPr sz="1400" dirty="0">
              <a:solidFill>
                <a:schemeClr val="bg1"/>
              </a:solidFill>
              <a:latin typeface="HCLTech Roobert" panose="020B0504030202060203" pitchFamily="34" charset="0"/>
              <a:cs typeface="HCLTech Roobert" panose="020B0504030202060203" pitchFamily="34" charset="0"/>
            </a:endParaRPr>
          </a:p>
          <a:p>
            <a:pPr marL="517525" lvl="2" indent="-2349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Call Payment service if validation pass</a:t>
            </a:r>
            <a:endParaRPr sz="1400" dirty="0">
              <a:solidFill>
                <a:schemeClr val="bg1"/>
              </a:solidFill>
              <a:latin typeface="HCLTech Roobert" panose="020B0504030202060203" pitchFamily="34" charset="0"/>
              <a:cs typeface="HCLTech Roobert" panose="020B0504030202060203" pitchFamily="34" charset="0"/>
            </a:endParaRPr>
          </a:p>
          <a:p>
            <a:pPr marL="517525" lvl="2" indent="-2349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Refer to Guardian/Parent if validation need approval from guardian/parents</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Payment service must deduct the transaction amount from wallet, credit the amount to merchant account and update transaction ledger. Updates are only local maintained and actual money to merchant is done as part of settlement. All </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Notification must be sent to merchant on successful processing of payment</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Wallet fee must be collected after successful processing of payment; merchant account must be credited with money after deducting the wallet fee.</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Audit information must be captured throughout transaction</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Transaction management must be ensured, and any failure must be suitably compensated</a:t>
            </a:r>
            <a:endParaRPr sz="1400" dirty="0">
              <a:solidFill>
                <a:schemeClr val="bg1"/>
              </a:solidFill>
              <a:latin typeface="HCLTech Roobert" panose="020B0504030202060203" pitchFamily="34" charset="0"/>
              <a:cs typeface="HCLTech Roobert" panose="020B0504030202060203" pitchFamily="34" charset="0"/>
            </a:endParaRPr>
          </a:p>
          <a:p>
            <a:pPr marL="285750" indent="-285750">
              <a:buClr>
                <a:schemeClr val="bg1"/>
              </a:buClr>
              <a:buSzPct val="100000"/>
              <a:buFont typeface="Arial" panose="020B0604020202020204" pitchFamily="34" charset="0"/>
              <a:buChar char="•"/>
            </a:pPr>
            <a:r>
              <a:rPr lang="en" sz="1400" dirty="0">
                <a:solidFill>
                  <a:schemeClr val="bg1"/>
                </a:solidFill>
                <a:latin typeface="HCLTech Roobert" panose="020B0504030202060203" pitchFamily="34" charset="0"/>
                <a:cs typeface="HCLTech Roobert" panose="020B0504030202060203" pitchFamily="34" charset="0"/>
              </a:rPr>
              <a:t>User must be notified status accurately</a:t>
            </a:r>
            <a:endParaRPr sz="1400" dirty="0">
              <a:solidFill>
                <a:schemeClr val="bg1"/>
              </a:solidFill>
              <a:latin typeface="HCLTech Roobert" panose="020B0504030202060203" pitchFamily="34" charset="0"/>
              <a:cs typeface="HCLTech Roobert" panose="020B0504030202060203" pitchFamily="34" charset="0"/>
            </a:endParaRPr>
          </a:p>
        </p:txBody>
      </p:sp>
    </p:spTree>
    <p:extLst>
      <p:ext uri="{BB962C8B-B14F-4D97-AF65-F5344CB8AC3E}">
        <p14:creationId xmlns:p14="http://schemas.microsoft.com/office/powerpoint/2010/main" val="187496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Words>
  <Application>Microsoft Macintosh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HCLTech Roobert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NavaneethaKrishnan B</dc:creator>
  <cp:lastModifiedBy>NavaneethaKrishnan B</cp:lastModifiedBy>
  <cp:revision>1</cp:revision>
  <dcterms:created xsi:type="dcterms:W3CDTF">2024-05-10T12:23:26Z</dcterms:created>
  <dcterms:modified xsi:type="dcterms:W3CDTF">2024-05-10T12:24:07Z</dcterms:modified>
</cp:coreProperties>
</file>