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147472231" r:id="rId2"/>
    <p:sldId id="214747223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7042A-D282-7342-8FEB-BED51758E0C9}" type="datetimeFigureOut">
              <a:rPr lang="en-US" smtClean="0"/>
              <a:t>5/10/24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357AA-542B-FF4D-81DE-EB9598A33DE1}" type="slidenum">
              <a:rPr lang="en-US" smtClean="0"/>
              <a:t>‹#›</a:t>
            </a:fld>
            <a:endParaRPr lang="en-US"/>
          </a:p>
        </p:txBody>
      </p:sp>
    </p:spTree>
    <p:extLst>
      <p:ext uri="{BB962C8B-B14F-4D97-AF65-F5344CB8AC3E}">
        <p14:creationId xmlns:p14="http://schemas.microsoft.com/office/powerpoint/2010/main" val="2842975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AF4B5-3E5C-F84D-A668-6F62F852D3B7}" type="slidenum">
              <a:rPr lang="en-US" smtClean="0"/>
              <a:t>1</a:t>
            </a:fld>
            <a:endParaRPr lang="en-US" dirty="0"/>
          </a:p>
        </p:txBody>
      </p:sp>
    </p:spTree>
    <p:extLst>
      <p:ext uri="{BB962C8B-B14F-4D97-AF65-F5344CB8AC3E}">
        <p14:creationId xmlns:p14="http://schemas.microsoft.com/office/powerpoint/2010/main" val="150620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AF4B5-3E5C-F84D-A668-6F62F852D3B7}" type="slidenum">
              <a:rPr lang="en-US" smtClean="0"/>
              <a:t>2</a:t>
            </a:fld>
            <a:endParaRPr lang="en-US" dirty="0"/>
          </a:p>
        </p:txBody>
      </p:sp>
    </p:spTree>
    <p:extLst>
      <p:ext uri="{BB962C8B-B14F-4D97-AF65-F5344CB8AC3E}">
        <p14:creationId xmlns:p14="http://schemas.microsoft.com/office/powerpoint/2010/main" val="9428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F6A9-27C7-1386-27DC-E6053DC138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6A6BF75-66D6-310A-514D-7B3E09388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CE04BEE-86B5-4321-C00D-0DADC6261343}"/>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5" name="Footer Placeholder 4">
            <a:extLst>
              <a:ext uri="{FF2B5EF4-FFF2-40B4-BE49-F238E27FC236}">
                <a16:creationId xmlns:a16="http://schemas.microsoft.com/office/drawing/2014/main" id="{31B170A8-CEAD-2F84-894D-465DFD5F4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49D7E-29F7-D098-784E-1AA1EF66D6EE}"/>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944249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6015-B638-6801-2411-EBEF688274C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21ECAC-6552-DD99-531D-5E9A7005235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69024D-3DC1-DCB2-880E-3FE99280CD59}"/>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5" name="Footer Placeholder 4">
            <a:extLst>
              <a:ext uri="{FF2B5EF4-FFF2-40B4-BE49-F238E27FC236}">
                <a16:creationId xmlns:a16="http://schemas.microsoft.com/office/drawing/2014/main" id="{3C4F1B4E-BA8C-4005-9B87-A6038B225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F3151-7507-92A4-B2D3-8C8EE23A27A3}"/>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87734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DFC99-7B50-8566-F750-98A9319EA66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DBA19CD-1689-EA03-201C-0B732FD90D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AC46F-EFCB-FF38-CBBB-2B1A30B469BA}"/>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5" name="Footer Placeholder 4">
            <a:extLst>
              <a:ext uri="{FF2B5EF4-FFF2-40B4-BE49-F238E27FC236}">
                <a16:creationId xmlns:a16="http://schemas.microsoft.com/office/drawing/2014/main" id="{50B7DEB2-A59A-8D9A-2C7E-F68F0A7C0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FB06F-1733-1729-21F9-A57C119241A8}"/>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1496500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0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9343-357D-1BDD-930A-6FD8E7B9359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6FD6AD-E529-FF6F-AA80-F5A675F75A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570BEB-ACB9-D529-94DD-61E0DD19EC9D}"/>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5" name="Footer Placeholder 4">
            <a:extLst>
              <a:ext uri="{FF2B5EF4-FFF2-40B4-BE49-F238E27FC236}">
                <a16:creationId xmlns:a16="http://schemas.microsoft.com/office/drawing/2014/main" id="{E32AE0A1-2DF2-C606-3DBB-BBEA519DE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652BD-0F7C-3103-B285-4F44EF588FFE}"/>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125330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C6AB-16B0-F707-4D17-AAE11C0703F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DCEA04-9A8A-F883-FA6E-80519B00F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ED78BD-16DF-E02C-ED34-B9D450C9F1DD}"/>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5" name="Footer Placeholder 4">
            <a:extLst>
              <a:ext uri="{FF2B5EF4-FFF2-40B4-BE49-F238E27FC236}">
                <a16:creationId xmlns:a16="http://schemas.microsoft.com/office/drawing/2014/main" id="{3F2A66E2-DC5A-A515-1C92-334F69EA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7D130-B0DA-FE55-DCB3-B50824634BB9}"/>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318718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7361-F040-D2E0-16BE-FEAFA74E49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3528092-9986-39B5-8F31-44A7CD7ACFB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7FC1D10-73E8-09D2-42DA-AFC52EC7AB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38A473-7D97-DAC2-2A71-C3E1AA03D90F}"/>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6" name="Footer Placeholder 5">
            <a:extLst>
              <a:ext uri="{FF2B5EF4-FFF2-40B4-BE49-F238E27FC236}">
                <a16:creationId xmlns:a16="http://schemas.microsoft.com/office/drawing/2014/main" id="{C92FAA41-4B2D-A4C1-B563-11E1F89FB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55D7F-B9FC-080E-EC13-D25617DA7AF6}"/>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338424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EF7E-2103-3D0E-7D1F-42335CC027D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DA6306-0C15-BF2E-BFA0-168063397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33559C8-B3A3-F36B-8CA8-E5160FB2486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D9B0529-B6BC-A899-EB2D-D9CC006E0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E9886-0CA9-BDF6-D146-E7EE2787538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ADC0500-6A97-A075-C29B-18885C9CA469}"/>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8" name="Footer Placeholder 7">
            <a:extLst>
              <a:ext uri="{FF2B5EF4-FFF2-40B4-BE49-F238E27FC236}">
                <a16:creationId xmlns:a16="http://schemas.microsoft.com/office/drawing/2014/main" id="{CE0F6F5E-F20F-CBE8-36F6-5FD510575C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5D6DA-F3DD-7ECC-115A-1C16A2A69E50}"/>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361062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3467-FF31-7FBC-82FE-DB1678DFA1E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ED152B-6801-47C9-4EC4-0187A3D562F5}"/>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4" name="Footer Placeholder 3">
            <a:extLst>
              <a:ext uri="{FF2B5EF4-FFF2-40B4-BE49-F238E27FC236}">
                <a16:creationId xmlns:a16="http://schemas.microsoft.com/office/drawing/2014/main" id="{032BAF12-8649-B1E8-BBF7-2F52CF45F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EB232-F581-0A02-9827-53044B147BCE}"/>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213418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1C72C-AD4E-3800-7592-C1E5F9075E06}"/>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3" name="Footer Placeholder 2">
            <a:extLst>
              <a:ext uri="{FF2B5EF4-FFF2-40B4-BE49-F238E27FC236}">
                <a16:creationId xmlns:a16="http://schemas.microsoft.com/office/drawing/2014/main" id="{BB517655-5618-7C52-2656-76F26FEEFB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8BDF7B-3D3C-ABD4-080D-1A629BF63506}"/>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331939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14C2-EAAD-D981-3911-A84550FDA0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1FF7ABE-4312-C0DE-B48F-4AAF1627C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814263-B065-AA6C-6D0E-35433F957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C90B14-046C-D786-55E9-D41D06F6D7E8}"/>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6" name="Footer Placeholder 5">
            <a:extLst>
              <a:ext uri="{FF2B5EF4-FFF2-40B4-BE49-F238E27FC236}">
                <a16:creationId xmlns:a16="http://schemas.microsoft.com/office/drawing/2014/main" id="{7FF33C98-973B-ECAF-DCE8-D81C760FB6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4F96C-440E-8364-7C3A-210A11E64B03}"/>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144470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1E25-AEF7-FB37-FADC-15A1C38EFC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CC26059-544D-0E3E-1CE4-A3A5DB6D7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3127C1-2A1E-E0C1-9A92-7A27C523F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53A62F-02B9-C6FB-AFE2-F68210F3EE15}"/>
              </a:ext>
            </a:extLst>
          </p:cNvPr>
          <p:cNvSpPr>
            <a:spLocks noGrp="1"/>
          </p:cNvSpPr>
          <p:nvPr>
            <p:ph type="dt" sz="half" idx="10"/>
          </p:nvPr>
        </p:nvSpPr>
        <p:spPr/>
        <p:txBody>
          <a:bodyPr/>
          <a:lstStyle/>
          <a:p>
            <a:fld id="{1E65103C-94BA-0B49-9DE2-BC49789C77CC}" type="datetimeFigureOut">
              <a:rPr lang="en-US" smtClean="0"/>
              <a:t>5/10/24</a:t>
            </a:fld>
            <a:endParaRPr lang="en-US"/>
          </a:p>
        </p:txBody>
      </p:sp>
      <p:sp>
        <p:nvSpPr>
          <p:cNvPr id="6" name="Footer Placeholder 5">
            <a:extLst>
              <a:ext uri="{FF2B5EF4-FFF2-40B4-BE49-F238E27FC236}">
                <a16:creationId xmlns:a16="http://schemas.microsoft.com/office/drawing/2014/main" id="{4198F610-3FDA-8FAA-9E86-5716CD0F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78FC3-32B2-C1A9-3CE1-5CCC60563485}"/>
              </a:ext>
            </a:extLst>
          </p:cNvPr>
          <p:cNvSpPr>
            <a:spLocks noGrp="1"/>
          </p:cNvSpPr>
          <p:nvPr>
            <p:ph type="sldNum" sz="quarter" idx="12"/>
          </p:nvPr>
        </p:nvSpPr>
        <p:spPr/>
        <p:txBody>
          <a:bodyPr/>
          <a:lstStyle/>
          <a:p>
            <a:fld id="{98E03396-EFE8-5941-AEA7-06A48263BD37}" type="slidenum">
              <a:rPr lang="en-US" smtClean="0"/>
              <a:t>‹#›</a:t>
            </a:fld>
            <a:endParaRPr lang="en-US"/>
          </a:p>
        </p:txBody>
      </p:sp>
    </p:spTree>
    <p:extLst>
      <p:ext uri="{BB962C8B-B14F-4D97-AF65-F5344CB8AC3E}">
        <p14:creationId xmlns:p14="http://schemas.microsoft.com/office/powerpoint/2010/main" val="366987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BFC7C-2C17-2CE9-BDD7-B7067FD6AB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9B0624-1315-470D-E314-2A1B2C6DE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1E4E0D-C6B2-05A6-F3C2-BE9B8863B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5103C-94BA-0B49-9DE2-BC49789C77CC}" type="datetimeFigureOut">
              <a:rPr lang="en-US" smtClean="0"/>
              <a:t>5/10/24</a:t>
            </a:fld>
            <a:endParaRPr lang="en-US"/>
          </a:p>
        </p:txBody>
      </p:sp>
      <p:sp>
        <p:nvSpPr>
          <p:cNvPr id="5" name="Footer Placeholder 4">
            <a:extLst>
              <a:ext uri="{FF2B5EF4-FFF2-40B4-BE49-F238E27FC236}">
                <a16:creationId xmlns:a16="http://schemas.microsoft.com/office/drawing/2014/main" id="{A4D2360C-3ABC-FF0C-24EF-9B5A8DBCE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486832-C45F-D711-3A7F-12915F9F2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E03396-EFE8-5941-AEA7-06A48263BD37}" type="slidenum">
              <a:rPr lang="en-US" smtClean="0"/>
              <a:t>‹#›</a:t>
            </a:fld>
            <a:endParaRPr lang="en-US"/>
          </a:p>
        </p:txBody>
      </p:sp>
    </p:spTree>
    <p:extLst>
      <p:ext uri="{BB962C8B-B14F-4D97-AF65-F5344CB8AC3E}">
        <p14:creationId xmlns:p14="http://schemas.microsoft.com/office/powerpoint/2010/main" val="1770093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2227;p201">
            <a:extLst>
              <a:ext uri="{FF2B5EF4-FFF2-40B4-BE49-F238E27FC236}">
                <a16:creationId xmlns:a16="http://schemas.microsoft.com/office/drawing/2014/main" id="{2639E997-71C0-688F-33EB-225BB630D259}"/>
              </a:ext>
            </a:extLst>
          </p:cNvPr>
          <p:cNvSpPr/>
          <p:nvPr/>
        </p:nvSpPr>
        <p:spPr>
          <a:xfrm>
            <a:off x="381000" y="1114628"/>
            <a:ext cx="11430000" cy="5174412"/>
          </a:xfrm>
          <a:prstGeom prst="roundRect">
            <a:avLst>
              <a:gd name="adj" fmla="val 1310"/>
            </a:avLst>
          </a:prstGeom>
          <a:solidFill>
            <a:srgbClr val="BEEBB4"/>
          </a:solidFill>
          <a:ln>
            <a:noFill/>
          </a:ln>
        </p:spPr>
        <p:txBody>
          <a:bodyPr spcFirstLastPara="1" wrap="square" lIns="109720" tIns="54840" rIns="109720" bIns="54840" anchor="t" anchorCtr="0">
            <a:noAutofit/>
          </a:bodyPr>
          <a:lstStyle/>
          <a:p>
            <a:pPr marL="345440" indent="-243840">
              <a:spcBef>
                <a:spcPts val="1440"/>
              </a:spcBef>
              <a:buClr>
                <a:schemeClr val="dk1"/>
              </a:buClr>
              <a:buSzPts val="1100"/>
            </a:pPr>
            <a:endParaRPr sz="1400" dirty="0">
              <a:solidFill>
                <a:schemeClr val="dk1"/>
              </a:solidFill>
              <a:latin typeface="HCLTech Roobert" panose="020B0504030202060203" pitchFamily="34" charset="0"/>
              <a:cs typeface="HCLTech Roobert" panose="020B0504030202060203" pitchFamily="34" charset="0"/>
            </a:endParaRPr>
          </a:p>
        </p:txBody>
      </p:sp>
      <p:sp>
        <p:nvSpPr>
          <p:cNvPr id="3" name="TextBox 2">
            <a:extLst>
              <a:ext uri="{FF2B5EF4-FFF2-40B4-BE49-F238E27FC236}">
                <a16:creationId xmlns:a16="http://schemas.microsoft.com/office/drawing/2014/main" id="{961A9106-ECB8-316D-39E5-F6F3A3DD5980}"/>
              </a:ext>
            </a:extLst>
          </p:cNvPr>
          <p:cNvSpPr txBox="1"/>
          <p:nvPr/>
        </p:nvSpPr>
        <p:spPr>
          <a:xfrm>
            <a:off x="323967" y="228550"/>
            <a:ext cx="9929508" cy="492443"/>
          </a:xfrm>
          <a:prstGeom prst="rect">
            <a:avLst/>
          </a:prstGeom>
          <a:noFill/>
        </p:spPr>
        <p:txBody>
          <a:bodyPr wrap="square" lIns="45720" tIns="45720" rIns="45720" bIns="45720">
            <a:noAutofit/>
          </a:bodyPr>
          <a:lstStyle/>
          <a:p>
            <a:r>
              <a:rPr lang="en-US" sz="2600" b="1" dirty="0">
                <a:latin typeface="HCLTech Roobert" panose="020B0504030202060203" pitchFamily="34" charset="0"/>
                <a:cs typeface="HCLTech Roobert" panose="020B0504030202060203" pitchFamily="34" charset="0"/>
              </a:rPr>
              <a:t>Fund Transfer Application via “</a:t>
            </a:r>
            <a:r>
              <a:rPr lang="en-US" sz="2600" b="1" dirty="0" err="1">
                <a:latin typeface="HCLTech Roobert" panose="020B0504030202060203" pitchFamily="34" charset="0"/>
                <a:cs typeface="HCLTech Roobert" panose="020B0504030202060203" pitchFamily="34" charset="0"/>
              </a:rPr>
              <a:t>payby</a:t>
            </a:r>
            <a:r>
              <a:rPr lang="en-US" sz="2600" b="1" dirty="0">
                <a:latin typeface="HCLTech Roobert" panose="020B0504030202060203" pitchFamily="34" charset="0"/>
                <a:cs typeface="HCLTech Roobert" panose="020B0504030202060203" pitchFamily="34" charset="0"/>
              </a:rPr>
              <a:t>” link</a:t>
            </a:r>
          </a:p>
        </p:txBody>
      </p:sp>
      <p:sp>
        <p:nvSpPr>
          <p:cNvPr id="2" name="Google Shape;2249;p203">
            <a:extLst>
              <a:ext uri="{FF2B5EF4-FFF2-40B4-BE49-F238E27FC236}">
                <a16:creationId xmlns:a16="http://schemas.microsoft.com/office/drawing/2014/main" id="{A952084F-0A65-882C-2C1F-BC7A374E3D02}"/>
              </a:ext>
            </a:extLst>
          </p:cNvPr>
          <p:cNvSpPr txBox="1"/>
          <p:nvPr/>
        </p:nvSpPr>
        <p:spPr>
          <a:xfrm>
            <a:off x="550260" y="1156995"/>
            <a:ext cx="11201400" cy="4407224"/>
          </a:xfrm>
          <a:prstGeom prst="rect">
            <a:avLst/>
          </a:prstGeom>
          <a:noFill/>
          <a:ln>
            <a:noFill/>
          </a:ln>
        </p:spPr>
        <p:txBody>
          <a:bodyPr spcFirstLastPara="1" wrap="square" lIns="68575" tIns="34275" rIns="68575" bIns="34275" anchor="t" anchorCtr="0">
            <a:noAutofit/>
          </a:bodyPr>
          <a:lstStyle/>
          <a:p>
            <a:r>
              <a:rPr lang="en-US" sz="1200" dirty="0">
                <a:latin typeface="HCLTech Roobert" panose="020B0504030202060203" pitchFamily="34" charset="0"/>
                <a:cs typeface="HCLTech Roobert" panose="020B0504030202060203" pitchFamily="34" charset="0"/>
              </a:rPr>
              <a:t>Objective – The objective of this application to create a simple fund transfer application. This application</a:t>
            </a:r>
          </a:p>
          <a:p>
            <a:r>
              <a:rPr lang="en-US" sz="1200" dirty="0">
                <a:latin typeface="HCLTech Roobert" panose="020B0504030202060203" pitchFamily="34" charset="0"/>
                <a:cs typeface="HCLTech Roobert" panose="020B0504030202060203" pitchFamily="34" charset="0"/>
              </a:rPr>
              <a:t>allows a customer of the “My Bank” to login, view his/her account summary, account details and</a:t>
            </a:r>
          </a:p>
          <a:p>
            <a:r>
              <a:rPr lang="en-US" sz="1200" dirty="0">
                <a:latin typeface="HCLTech Roobert" panose="020B0504030202060203" pitchFamily="34" charset="0"/>
                <a:cs typeface="HCLTech Roobert" panose="020B0504030202060203" pitchFamily="34" charset="0"/>
              </a:rPr>
              <a:t>transfer funds from his/her account to another internal account</a:t>
            </a:r>
          </a:p>
          <a:p>
            <a:r>
              <a:rPr lang="en-US" sz="1200" b="1" dirty="0">
                <a:latin typeface="HCLTech Roobert" panose="020B0504030202060203" pitchFamily="34" charset="0"/>
                <a:cs typeface="HCLTech Roobert" panose="020B0504030202060203" pitchFamily="34" charset="0"/>
              </a:rPr>
              <a:t>Assumptions –</a:t>
            </a:r>
          </a:p>
          <a:p>
            <a:r>
              <a:rPr lang="en-US" sz="1200" dirty="0">
                <a:latin typeface="HCLTech Roobert" panose="020B0504030202060203" pitchFamily="34" charset="0"/>
                <a:cs typeface="HCLTech Roobert" panose="020B0504030202060203" pitchFamily="34" charset="0"/>
              </a:rPr>
              <a:t>1. Application user has to login into the applications to manage bank account. Login information</a:t>
            </a:r>
          </a:p>
          <a:p>
            <a:r>
              <a:rPr lang="en-US" sz="1200" dirty="0">
                <a:latin typeface="HCLTech Roobert" panose="020B0504030202060203" pitchFamily="34" charset="0"/>
                <a:cs typeface="HCLTech Roobert" panose="020B0504030202060203" pitchFamily="34" charset="0"/>
              </a:rPr>
              <a:t>are not included in the problem statement. We are assuming that all login related information’s</a:t>
            </a:r>
          </a:p>
          <a:p>
            <a:r>
              <a:rPr lang="en-US" sz="1200" dirty="0">
                <a:latin typeface="HCLTech Roobert" panose="020B0504030202060203" pitchFamily="34" charset="0"/>
                <a:cs typeface="HCLTech Roobert" panose="020B0504030202060203" pitchFamily="34" charset="0"/>
              </a:rPr>
              <a:t>are available in the database table</a:t>
            </a:r>
          </a:p>
          <a:p>
            <a:r>
              <a:rPr lang="en-US" sz="1200" dirty="0">
                <a:latin typeface="HCLTech Roobert" panose="020B0504030202060203" pitchFamily="34" charset="0"/>
                <a:cs typeface="HCLTech Roobert" panose="020B0504030202060203" pitchFamily="34" charset="0"/>
              </a:rPr>
              <a:t>2. A customer will have only one type of account.</a:t>
            </a:r>
          </a:p>
          <a:p>
            <a:r>
              <a:rPr lang="en-US" sz="1200" b="1" dirty="0">
                <a:latin typeface="HCLTech Roobert" panose="020B0504030202060203" pitchFamily="34" charset="0"/>
                <a:cs typeface="HCLTech Roobert" panose="020B0504030202060203" pitchFamily="34" charset="0"/>
              </a:rPr>
              <a:t>Target Audience –Frontend Engineers only UI with Navigation or Backend Engineers with Swagger</a:t>
            </a:r>
          </a:p>
          <a:p>
            <a:r>
              <a:rPr lang="en-US" sz="1200" b="1" dirty="0">
                <a:latin typeface="HCLTech Roobert" panose="020B0504030202060203" pitchFamily="34" charset="0"/>
                <a:cs typeface="HCLTech Roobert" panose="020B0504030202060203" pitchFamily="34" charset="0"/>
              </a:rPr>
              <a:t>Use story 1 – Login</a:t>
            </a:r>
          </a:p>
          <a:p>
            <a:r>
              <a:rPr lang="en-US" sz="1200" dirty="0">
                <a:latin typeface="HCLTech Roobert" panose="020B0504030202060203" pitchFamily="34" charset="0"/>
                <a:cs typeface="HCLTech Roobert" panose="020B0504030202060203" pitchFamily="34" charset="0"/>
              </a:rPr>
              <a:t>As a valid customer with “My Bank”, I should be able to login to the application using my credential, so</a:t>
            </a:r>
          </a:p>
          <a:p>
            <a:r>
              <a:rPr lang="en-US" sz="1200" dirty="0">
                <a:latin typeface="HCLTech Roobert" panose="020B0504030202060203" pitchFamily="34" charset="0"/>
                <a:cs typeface="HCLTech Roobert" panose="020B0504030202060203" pitchFamily="34" charset="0"/>
              </a:rPr>
              <a:t>that I can see my account details.</a:t>
            </a:r>
          </a:p>
          <a:p>
            <a:r>
              <a:rPr lang="en-US" sz="1200" dirty="0">
                <a:latin typeface="HCLTech Roobert" panose="020B0504030202060203" pitchFamily="34" charset="0"/>
                <a:cs typeface="HCLTech Roobert" panose="020B0504030202060203" pitchFamily="34" charset="0"/>
              </a:rPr>
              <a:t>Input Fields:</a:t>
            </a:r>
          </a:p>
          <a:p>
            <a:r>
              <a:rPr lang="en-US" sz="1200" dirty="0">
                <a:latin typeface="HCLTech Roobert" panose="020B0504030202060203" pitchFamily="34" charset="0"/>
                <a:cs typeface="HCLTech Roobert" panose="020B0504030202060203" pitchFamily="34" charset="0"/>
              </a:rPr>
              <a:t>a. Customer id</a:t>
            </a:r>
          </a:p>
          <a:p>
            <a:r>
              <a:rPr lang="en-US" sz="1200" dirty="0">
                <a:latin typeface="HCLTech Roobert" panose="020B0504030202060203" pitchFamily="34" charset="0"/>
                <a:cs typeface="HCLTech Roobert" panose="020B0504030202060203" pitchFamily="34" charset="0"/>
              </a:rPr>
              <a:t>b. Password</a:t>
            </a:r>
          </a:p>
          <a:p>
            <a:r>
              <a:rPr lang="en-US" sz="1200" dirty="0">
                <a:latin typeface="HCLTech Roobert" panose="020B0504030202060203" pitchFamily="34" charset="0"/>
                <a:cs typeface="HCLTech Roobert" panose="020B0504030202060203" pitchFamily="34" charset="0"/>
              </a:rPr>
              <a:t>Validation: Error message when customer id and /or password is invalid.</a:t>
            </a:r>
          </a:p>
          <a:p>
            <a:r>
              <a:rPr lang="en-US" sz="1200" b="1" dirty="0">
                <a:latin typeface="HCLTech Roobert" panose="020B0504030202060203" pitchFamily="34" charset="0"/>
                <a:cs typeface="HCLTech Roobert" panose="020B0504030202060203" pitchFamily="34" charset="0"/>
              </a:rPr>
              <a:t>Use story 2 – Account summary</a:t>
            </a:r>
          </a:p>
          <a:p>
            <a:r>
              <a:rPr lang="en-US" sz="1200" dirty="0">
                <a:latin typeface="HCLTech Roobert" panose="020B0504030202060203" pitchFamily="34" charset="0"/>
                <a:cs typeface="HCLTech Roobert" panose="020B0504030202060203" pitchFamily="34" charset="0"/>
              </a:rPr>
              <a:t>As a “My Bank” customer, I should be able to see my accounts summary on successful login.</a:t>
            </a:r>
          </a:p>
          <a:p>
            <a:r>
              <a:rPr lang="en-US" sz="1200" dirty="0">
                <a:latin typeface="HCLTech Roobert" panose="020B0504030202060203" pitchFamily="34" charset="0"/>
                <a:cs typeface="HCLTech Roobert" panose="020B0504030202060203" pitchFamily="34" charset="0"/>
              </a:rPr>
              <a:t>Account summary details to be retrieved:</a:t>
            </a:r>
          </a:p>
          <a:p>
            <a:r>
              <a:rPr lang="en-US" sz="1200" dirty="0">
                <a:latin typeface="HCLTech Roobert" panose="020B0504030202060203" pitchFamily="34" charset="0"/>
                <a:cs typeface="HCLTech Roobert" panose="020B0504030202060203" pitchFamily="34" charset="0"/>
              </a:rPr>
              <a:t>a. Account Holder Name</a:t>
            </a:r>
          </a:p>
          <a:p>
            <a:r>
              <a:rPr lang="en-US" sz="1200" dirty="0">
                <a:latin typeface="HCLTech Roobert" panose="020B0504030202060203" pitchFamily="34" charset="0"/>
                <a:cs typeface="HCLTech Roobert" panose="020B0504030202060203" pitchFamily="34" charset="0"/>
              </a:rPr>
              <a:t>b. Account Type (Savings, Current)</a:t>
            </a:r>
          </a:p>
          <a:p>
            <a:r>
              <a:rPr lang="en-US" sz="1200" dirty="0">
                <a:latin typeface="HCLTech Roobert" panose="020B0504030202060203" pitchFamily="34" charset="0"/>
                <a:cs typeface="HCLTech Roobert" panose="020B0504030202060203" pitchFamily="34" charset="0"/>
              </a:rPr>
              <a:t>c. Available balance</a:t>
            </a:r>
          </a:p>
          <a:p>
            <a:r>
              <a:rPr lang="en-US" sz="1200" dirty="0">
                <a:latin typeface="HCLTech Roobert" panose="020B0504030202060203" pitchFamily="34" charset="0"/>
                <a:cs typeface="HCLTech Roobert" panose="020B0504030202060203" pitchFamily="34" charset="0"/>
              </a:rPr>
              <a:t>d. Account Number</a:t>
            </a:r>
          </a:p>
        </p:txBody>
      </p:sp>
    </p:spTree>
    <p:extLst>
      <p:ext uri="{BB962C8B-B14F-4D97-AF65-F5344CB8AC3E}">
        <p14:creationId xmlns:p14="http://schemas.microsoft.com/office/powerpoint/2010/main" val="14621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2227;p201">
            <a:extLst>
              <a:ext uri="{FF2B5EF4-FFF2-40B4-BE49-F238E27FC236}">
                <a16:creationId xmlns:a16="http://schemas.microsoft.com/office/drawing/2014/main" id="{2639E997-71C0-688F-33EB-225BB630D259}"/>
              </a:ext>
            </a:extLst>
          </p:cNvPr>
          <p:cNvSpPr/>
          <p:nvPr/>
        </p:nvSpPr>
        <p:spPr>
          <a:xfrm>
            <a:off x="381000" y="1114628"/>
            <a:ext cx="11430000" cy="5174412"/>
          </a:xfrm>
          <a:prstGeom prst="roundRect">
            <a:avLst>
              <a:gd name="adj" fmla="val 1310"/>
            </a:avLst>
          </a:prstGeom>
          <a:solidFill>
            <a:srgbClr val="BEEBB4"/>
          </a:solidFill>
          <a:ln>
            <a:noFill/>
          </a:ln>
        </p:spPr>
        <p:txBody>
          <a:bodyPr spcFirstLastPara="1" wrap="square" lIns="109720" tIns="54840" rIns="109720" bIns="54840" anchor="t" anchorCtr="0">
            <a:noAutofit/>
          </a:bodyPr>
          <a:lstStyle/>
          <a:p>
            <a:pPr marL="345440" indent="-243840">
              <a:spcBef>
                <a:spcPts val="1440"/>
              </a:spcBef>
              <a:buClr>
                <a:schemeClr val="dk1"/>
              </a:buClr>
              <a:buSzPts val="1100"/>
            </a:pPr>
            <a:endParaRPr sz="1400" dirty="0">
              <a:solidFill>
                <a:schemeClr val="dk1"/>
              </a:solidFill>
              <a:latin typeface="HCLTech Roobert" panose="020B0504030202060203" pitchFamily="34" charset="0"/>
              <a:cs typeface="HCLTech Roobert" panose="020B0504030202060203" pitchFamily="34" charset="0"/>
            </a:endParaRPr>
          </a:p>
        </p:txBody>
      </p:sp>
      <p:sp>
        <p:nvSpPr>
          <p:cNvPr id="3" name="TextBox 2">
            <a:extLst>
              <a:ext uri="{FF2B5EF4-FFF2-40B4-BE49-F238E27FC236}">
                <a16:creationId xmlns:a16="http://schemas.microsoft.com/office/drawing/2014/main" id="{961A9106-ECB8-316D-39E5-F6F3A3DD5980}"/>
              </a:ext>
            </a:extLst>
          </p:cNvPr>
          <p:cNvSpPr txBox="1"/>
          <p:nvPr/>
        </p:nvSpPr>
        <p:spPr>
          <a:xfrm>
            <a:off x="323967" y="228550"/>
            <a:ext cx="9929508" cy="492443"/>
          </a:xfrm>
          <a:prstGeom prst="rect">
            <a:avLst/>
          </a:prstGeom>
          <a:noFill/>
        </p:spPr>
        <p:txBody>
          <a:bodyPr wrap="square" lIns="45720" tIns="45720" rIns="45720" bIns="45720">
            <a:noAutofit/>
          </a:bodyPr>
          <a:lstStyle/>
          <a:p>
            <a:r>
              <a:rPr lang="en-US" sz="2600" b="1" dirty="0">
                <a:latin typeface="HCLTech Roobert" panose="020B0504030202060203" pitchFamily="34" charset="0"/>
                <a:cs typeface="HCLTech Roobert" panose="020B0504030202060203" pitchFamily="34" charset="0"/>
              </a:rPr>
              <a:t>Fund Transfer Application via “</a:t>
            </a:r>
            <a:r>
              <a:rPr lang="en-US" sz="2600" b="1" dirty="0" err="1">
                <a:latin typeface="HCLTech Roobert" panose="020B0504030202060203" pitchFamily="34" charset="0"/>
                <a:cs typeface="HCLTech Roobert" panose="020B0504030202060203" pitchFamily="34" charset="0"/>
              </a:rPr>
              <a:t>payby</a:t>
            </a:r>
            <a:r>
              <a:rPr lang="en-US" sz="2600" b="1" dirty="0">
                <a:latin typeface="HCLTech Roobert" panose="020B0504030202060203" pitchFamily="34" charset="0"/>
                <a:cs typeface="HCLTech Roobert" panose="020B0504030202060203" pitchFamily="34" charset="0"/>
              </a:rPr>
              <a:t>” link</a:t>
            </a:r>
          </a:p>
        </p:txBody>
      </p:sp>
      <p:sp>
        <p:nvSpPr>
          <p:cNvPr id="2" name="Google Shape;2249;p203">
            <a:extLst>
              <a:ext uri="{FF2B5EF4-FFF2-40B4-BE49-F238E27FC236}">
                <a16:creationId xmlns:a16="http://schemas.microsoft.com/office/drawing/2014/main" id="{A952084F-0A65-882C-2C1F-BC7A374E3D02}"/>
              </a:ext>
            </a:extLst>
          </p:cNvPr>
          <p:cNvSpPr txBox="1"/>
          <p:nvPr/>
        </p:nvSpPr>
        <p:spPr>
          <a:xfrm>
            <a:off x="540534" y="1147267"/>
            <a:ext cx="11201400" cy="4407224"/>
          </a:xfrm>
          <a:prstGeom prst="rect">
            <a:avLst/>
          </a:prstGeom>
          <a:noFill/>
          <a:ln>
            <a:noFill/>
          </a:ln>
        </p:spPr>
        <p:txBody>
          <a:bodyPr spcFirstLastPara="1" wrap="square" lIns="68575" tIns="34275" rIns="68575" bIns="34275" anchor="t" anchorCtr="0">
            <a:noAutofit/>
          </a:bodyPr>
          <a:lstStyle/>
          <a:p>
            <a:r>
              <a:rPr lang="en-US" sz="1200" b="1" dirty="0">
                <a:latin typeface="HCLTech Roobert" panose="020B0504030202060203" pitchFamily="34" charset="0"/>
                <a:cs typeface="HCLTech Roobert" panose="020B0504030202060203" pitchFamily="34" charset="0"/>
              </a:rPr>
              <a:t>Use story 3 – Account Details</a:t>
            </a:r>
          </a:p>
          <a:p>
            <a:r>
              <a:rPr lang="en-US" sz="1200" dirty="0">
                <a:latin typeface="HCLTech Roobert" panose="020B0504030202060203" pitchFamily="34" charset="0"/>
                <a:cs typeface="HCLTech Roobert" panose="020B0504030202060203" pitchFamily="34" charset="0"/>
              </a:rPr>
              <a:t>As a “My Bank” customer, I should be able to see account details from my account summary.</a:t>
            </a:r>
          </a:p>
          <a:p>
            <a:r>
              <a:rPr lang="en-US" sz="1200" dirty="0">
                <a:latin typeface="HCLTech Roobert" panose="020B0504030202060203" pitchFamily="34" charset="0"/>
                <a:cs typeface="HCLTech Roobert" panose="020B0504030202060203" pitchFamily="34" charset="0"/>
              </a:rPr>
              <a:t>Account details fields to be retrieved:</a:t>
            </a:r>
          </a:p>
          <a:p>
            <a:r>
              <a:rPr lang="en-US" sz="1200" dirty="0">
                <a:latin typeface="HCLTech Roobert" panose="020B0504030202060203" pitchFamily="34" charset="0"/>
                <a:cs typeface="HCLTech Roobert" panose="020B0504030202060203" pitchFamily="34" charset="0"/>
              </a:rPr>
              <a:t>a. Account Number</a:t>
            </a:r>
          </a:p>
          <a:p>
            <a:r>
              <a:rPr lang="en-US" sz="1200" dirty="0">
                <a:latin typeface="HCLTech Roobert" panose="020B0504030202060203" pitchFamily="34" charset="0"/>
                <a:cs typeface="HCLTech Roobert" panose="020B0504030202060203" pitchFamily="34" charset="0"/>
              </a:rPr>
              <a:t>b. Available balance</a:t>
            </a:r>
          </a:p>
          <a:p>
            <a:r>
              <a:rPr lang="en-US" sz="1200" dirty="0">
                <a:latin typeface="HCLTech Roobert" panose="020B0504030202060203" pitchFamily="34" charset="0"/>
                <a:cs typeface="HCLTech Roobert" panose="020B0504030202060203" pitchFamily="34" charset="0"/>
              </a:rPr>
              <a:t>c. Account creation date</a:t>
            </a:r>
          </a:p>
          <a:p>
            <a:r>
              <a:rPr lang="en-US" sz="1200" dirty="0">
                <a:latin typeface="HCLTech Roobert" panose="020B0504030202060203" pitchFamily="34" charset="0"/>
                <a:cs typeface="HCLTech Roobert" panose="020B0504030202060203" pitchFamily="34" charset="0"/>
              </a:rPr>
              <a:t>d. Last 10 transactions</a:t>
            </a:r>
          </a:p>
          <a:p>
            <a:pPr marL="285750" indent="-285750">
              <a:buFont typeface="+mj-lt"/>
              <a:buAutoNum type="romanLcPeriod"/>
            </a:pPr>
            <a:r>
              <a:rPr lang="en-US" sz="1200" dirty="0">
                <a:latin typeface="HCLTech Roobert" panose="020B0504030202060203" pitchFamily="34" charset="0"/>
                <a:cs typeface="HCLTech Roobert" panose="020B0504030202060203" pitchFamily="34" charset="0"/>
              </a:rPr>
              <a:t>Account Number</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ii.     Amount</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iii.    Remarks</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iv.    Transaction Date</a:t>
            </a:r>
          </a:p>
          <a:p>
            <a:pPr algn="l"/>
            <a:r>
              <a:rPr lang="fr-FR" sz="1200" b="0" i="0" u="none" strike="noStrike" baseline="0" dirty="0">
                <a:solidFill>
                  <a:srgbClr val="000000"/>
                </a:solidFill>
                <a:latin typeface="HCLTech Roobert" panose="020B0504030202060203" pitchFamily="34" charset="0"/>
                <a:cs typeface="HCLTech Roobert" panose="020B0504030202060203" pitchFamily="34" charset="0"/>
              </a:rPr>
              <a:t>v.     Transaction Type (CR/DR)</a:t>
            </a:r>
          </a:p>
          <a:p>
            <a:pPr algn="l"/>
            <a:endParaRPr lang="en-US" sz="1200" b="1" i="0" u="none" strike="noStrike" baseline="0" dirty="0">
              <a:solidFill>
                <a:schemeClr val="tx1"/>
              </a:solidFill>
              <a:latin typeface="HCLTech Roobert" panose="020B0504030202060203" pitchFamily="34" charset="0"/>
              <a:cs typeface="HCLTech Roobert" panose="020B0504030202060203" pitchFamily="34" charset="0"/>
            </a:endParaRPr>
          </a:p>
          <a:p>
            <a:pPr algn="l"/>
            <a:r>
              <a:rPr lang="en-US" sz="1200" b="1" i="0" u="none" strike="noStrike" baseline="0" dirty="0">
                <a:solidFill>
                  <a:schemeClr val="tx1"/>
                </a:solidFill>
                <a:latin typeface="HCLTech Roobert" panose="020B0504030202060203" pitchFamily="34" charset="0"/>
                <a:cs typeface="HCLTech Roobert" panose="020B0504030202060203" pitchFamily="34" charset="0"/>
              </a:rPr>
              <a:t>Use story 4 – View all beneficiaries</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As a “My Bank” customer, I should be able to view all the beneficiaries of my account  </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Beneficiary details to be retrieved:</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a. Destination Account Number</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b. Beneficiary Name</a:t>
            </a:r>
          </a:p>
          <a:p>
            <a:pPr algn="l"/>
            <a:endParaRPr lang="en-US" sz="1200" b="1" i="0" u="none" strike="noStrike" baseline="0" dirty="0">
              <a:solidFill>
                <a:schemeClr val="tx1"/>
              </a:solidFill>
              <a:latin typeface="HCLTech Roobert" panose="020B0504030202060203" pitchFamily="34" charset="0"/>
              <a:cs typeface="HCLTech Roobert" panose="020B0504030202060203" pitchFamily="34" charset="0"/>
            </a:endParaRPr>
          </a:p>
          <a:p>
            <a:pPr algn="l"/>
            <a:r>
              <a:rPr lang="en-US" sz="1200" b="1" i="0" u="none" strike="noStrike" baseline="0" dirty="0">
                <a:solidFill>
                  <a:schemeClr val="tx1"/>
                </a:solidFill>
                <a:latin typeface="HCLTech Roobert" panose="020B0504030202060203" pitchFamily="34" charset="0"/>
                <a:cs typeface="HCLTech Roobert" panose="020B0504030202060203" pitchFamily="34" charset="0"/>
              </a:rPr>
              <a:t>Use story 5 – Fund Transfer</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As a “My Bank” customer, I should be able to transfer funds to my beneficiary account. User should confirm the transfer through using third party API. Validate the OTP and complete the transaction only if the OTP is matching with the transaction. (please refer below Third Party API section)</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Input fields:</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a. Beneficiary details</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b. Amount</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c. Comments / Remarks</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On successful transfer, Beneficiary should be able to see the updated amount. On failure send</a:t>
            </a:r>
          </a:p>
          <a:p>
            <a:pPr algn="l"/>
            <a:r>
              <a:rPr lang="en-US" sz="1200" b="0" i="0" u="none" strike="noStrike" baseline="0" dirty="0">
                <a:solidFill>
                  <a:srgbClr val="000000"/>
                </a:solidFill>
                <a:latin typeface="HCLTech Roobert" panose="020B0504030202060203" pitchFamily="34" charset="0"/>
                <a:cs typeface="HCLTech Roobert" panose="020B0504030202060203" pitchFamily="34" charset="0"/>
              </a:rPr>
              <a:t>appropriate error message</a:t>
            </a:r>
            <a:endParaRPr lang="en-US" sz="1200" dirty="0">
              <a:latin typeface="HCLTech Roobert" panose="020B0504030202060203" pitchFamily="34" charset="0"/>
              <a:cs typeface="HCLTech Roobert" panose="020B0504030202060203" pitchFamily="34" charset="0"/>
            </a:endParaRPr>
          </a:p>
        </p:txBody>
      </p:sp>
    </p:spTree>
    <p:extLst>
      <p:ext uri="{BB962C8B-B14F-4D97-AF65-F5344CB8AC3E}">
        <p14:creationId xmlns:p14="http://schemas.microsoft.com/office/powerpoint/2010/main" val="385304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464</Words>
  <Application>Microsoft Macintosh PowerPoint</Application>
  <PresentationFormat>Widescreen</PresentationFormat>
  <Paragraphs>54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HCLTech Roobert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NavaneethaKrishnan B</dc:creator>
  <cp:lastModifiedBy>NavaneethaKrishnan B</cp:lastModifiedBy>
  <cp:revision>1</cp:revision>
  <dcterms:created xsi:type="dcterms:W3CDTF">2024-05-10T12:24:56Z</dcterms:created>
  <dcterms:modified xsi:type="dcterms:W3CDTF">2024-05-10T12:26:00Z</dcterms:modified>
</cp:coreProperties>
</file>