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</p:sldMasterIdLst>
  <p:notesMasterIdLst>
    <p:notesMasterId r:id="rId14"/>
  </p:notesMasterIdLst>
  <p:handoutMasterIdLst>
    <p:handoutMasterId r:id="rId15"/>
  </p:handoutMasterIdLst>
  <p:sldIdLst>
    <p:sldId id="289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8">
          <p15:clr>
            <a:srgbClr val="A4A3A4"/>
          </p15:clr>
        </p15:guide>
        <p15:guide id="2" pos="1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44E6"/>
    <a:srgbClr val="00A1E4"/>
    <a:srgbClr val="E6E8F2"/>
    <a:srgbClr val="D0D4E8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10" autoAdjust="0"/>
  </p:normalViewPr>
  <p:slideViewPr>
    <p:cSldViewPr>
      <p:cViewPr varScale="1">
        <p:scale>
          <a:sx n="74" d="100"/>
          <a:sy n="74" d="100"/>
        </p:scale>
        <p:origin x="41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80" d="100"/>
          <a:sy n="80" d="100"/>
        </p:scale>
        <p:origin x="-1848" y="-72"/>
      </p:cViewPr>
      <p:guideLst>
        <p:guide orient="horz" pos="2738"/>
        <p:guide pos="1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F45B8CD-F359-4D94-8AD1-923710D8C70B}" type="datetimeFigureOut">
              <a:rPr lang="en-US" smtClean="0"/>
              <a:pPr/>
              <a:t>2/11/2019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135FA1E-2594-4534-BDDE-F96DBDDC82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7084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44663" y="449263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737361" y="4347210"/>
            <a:ext cx="4815860" cy="4278895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228576" y="74977"/>
            <a:ext cx="6934201" cy="32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Core Java 8  and Development Tools		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0791" y="8639633"/>
            <a:ext cx="2946699" cy="31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		Page 00-</a:t>
            </a:r>
            <a:fld id="{BD9FB300-F9DC-4669-88F4-967ABA23CC04}" type="slidenum">
              <a:rPr lang="en-US" sz="1100" smtClean="0">
                <a:latin typeface="Arial" pitchFamily="34" charset="0"/>
                <a:cs typeface="Arial" pitchFamily="34" charset="0"/>
              </a:rPr>
              <a:pPr marL="0" marR="0" indent="0" algn="l" defTabSz="9666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506961" y="375016"/>
            <a:ext cx="0" cy="840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587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624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91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182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716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174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418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744663" y="449263"/>
            <a:ext cx="4800600" cy="36004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16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5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xmlns="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49880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8567D75B-5423-48DB-8633-03391840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00601" y="1"/>
            <a:ext cx="43433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:a16="http://schemas.microsoft.com/office/drawing/2014/main" xmlns="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3515" y="-1"/>
            <a:ext cx="4430485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194" y="1430234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3194" y="3253616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3194" y="5076998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24438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5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21756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6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58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000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BED4D731-14A5-4158-B245-8DDD87FF6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0880" b="21349"/>
          <a:stretch/>
        </p:blipFill>
        <p:spPr>
          <a:xfrm flipH="1">
            <a:off x="3676014" y="838200"/>
            <a:ext cx="5467986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4078" y="2946391"/>
            <a:ext cx="3563932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xmlns="" id="{F75B031B-5C69-4C3C-AB8F-4121747DCE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49911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60255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3302093097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57017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108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006867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24874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168016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8596648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2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0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ts val="105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5991" y="2276873"/>
            <a:ext cx="5778177" cy="1512814"/>
          </a:xfrm>
        </p:spPr>
        <p:txBody>
          <a:bodyPr/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JDBC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2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200" dirty="0">
                <a:solidFill>
                  <a:schemeClr val="tx2">
                    <a:lumMod val="75000"/>
                  </a:schemeClr>
                </a:solidFill>
              </a:rPr>
            </a:b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 History</a:t>
            </a:r>
            <a:endParaRPr lang="en-US" sz="2400" dirty="0"/>
          </a:p>
        </p:txBody>
      </p:sp>
      <p:graphicFrame>
        <p:nvGraphicFramePr>
          <p:cNvPr id="5" name="Group 5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503749"/>
              </p:ext>
            </p:extLst>
          </p:nvPr>
        </p:nvGraphicFramePr>
        <p:xfrm>
          <a:off x="309800" y="980729"/>
          <a:ext cx="8312649" cy="4608511"/>
        </p:xfrm>
        <a:graphic>
          <a:graphicData uri="http://schemas.openxmlformats.org/drawingml/2006/table">
            <a:tbl>
              <a:tblPr/>
              <a:tblGrid>
                <a:gridCol w="731655"/>
                <a:gridCol w="1056835"/>
                <a:gridCol w="1246522"/>
                <a:gridCol w="1059382"/>
                <a:gridCol w="1381313"/>
                <a:gridCol w="1136283"/>
                <a:gridCol w="1700659"/>
              </a:tblGrid>
              <a:tr h="324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Date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Course Version No.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Software Version No.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Developer / SME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Reviewer(s)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Approver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 Record Remarks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4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12-Oct–2009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2.0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1.5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Anitha, Habib &amp; Mahima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Revamped from J2SE 1.4 to J2SE 1.5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27-Oct-2009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3.0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1.5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CLS Team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Review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4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 Jul 2011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4.0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1.5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Shrilata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T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Changes in material made based on integration process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3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 Mar 2015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5.0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1.8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Vinod Satpute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Changes made to include new features of Java version 6,7 and 8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35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25-May-2016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6.0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1.8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Tanmaya Acharya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Uma Ponniamman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Nischal Topno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Manisha Surve </a:t>
                      </a: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Krishnanand</a:t>
                      </a:r>
                      <a:r>
                        <a:rPr lang="en-US" sz="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Diwekar</a:t>
                      </a:r>
                      <a:endParaRPr lang="en-US" sz="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Yeldo Varghese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Shefali Kunder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Sagar Kulkarni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Avdhut Shedge 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Ashish Minocha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Balasubrahmanyam Poluri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Nitin Ghate 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Ashish </a:t>
                      </a:r>
                      <a:r>
                        <a:rPr 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Minocha</a:t>
                      </a: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Mahima Sharma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Changes made as per the ELT integrated TOC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99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8- Jan-2019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7.0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1.8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Yogini Naik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Changes made as per the new TOC </a:t>
                      </a:r>
                    </a:p>
                  </a:txBody>
                  <a:tcPr marL="98283" marR="98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Course Goals and Non Goals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Course Goals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171450" lvl="2" indent="0">
              <a:buNone/>
            </a:pPr>
            <a:r>
              <a:rPr lang="en-US" dirty="0"/>
              <a:t>Use of Core JDK 1.8 API including JDBC 4.0</a:t>
            </a:r>
          </a:p>
          <a:p>
            <a:pPr marL="171450" lvl="2" indent="0">
              <a:buNone/>
            </a:pPr>
            <a:endParaRPr lang="en-US" dirty="0"/>
          </a:p>
          <a:p>
            <a:pPr lvl="2"/>
            <a:endParaRPr lang="en-US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Course Non Goals </a:t>
            </a:r>
          </a:p>
          <a:p>
            <a:pPr lvl="2"/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Developing GUI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Pre-requisites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Core Java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DBMS SQL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Intended Audience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Developers new to Java technology </a:t>
            </a:r>
          </a:p>
          <a:p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219200"/>
            <a:ext cx="1000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Day Wise Schedule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9801" y="1052736"/>
            <a:ext cx="8845484" cy="489654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Day 1:</a:t>
            </a:r>
            <a:endParaRPr lang="en-US" sz="1800" dirty="0" smtClean="0"/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Lesson </a:t>
            </a:r>
            <a:r>
              <a:rPr lang="en-US" sz="1400" dirty="0"/>
              <a:t>1: </a:t>
            </a:r>
            <a:r>
              <a:rPr lang="en-US" sz="1400" dirty="0" smtClean="0"/>
              <a:t>Introduction to JDBC</a:t>
            </a:r>
            <a:endParaRPr lang="en-US" sz="1400" dirty="0"/>
          </a:p>
          <a:p>
            <a:pPr lvl="1">
              <a:lnSpc>
                <a:spcPct val="150000"/>
              </a:lnSpc>
            </a:pPr>
            <a:r>
              <a:rPr lang="en-US" sz="1400" dirty="0"/>
              <a:t>Lesson 2</a:t>
            </a:r>
            <a:r>
              <a:rPr lang="en-US" sz="1400" dirty="0" smtClean="0"/>
              <a:t>: Getting Started With JDBC</a:t>
            </a:r>
            <a:endParaRPr lang="en-US" sz="1400" dirty="0"/>
          </a:p>
          <a:p>
            <a:pPr lvl="1">
              <a:lnSpc>
                <a:spcPct val="150000"/>
              </a:lnSpc>
            </a:pPr>
            <a:r>
              <a:rPr lang="en-US" sz="1400" dirty="0"/>
              <a:t>Lesson 3: </a:t>
            </a:r>
            <a:r>
              <a:rPr lang="en-US" sz="1400" dirty="0" smtClean="0"/>
              <a:t>Performing Basic CRUD Operations using JDBC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Table of Contents 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980728"/>
            <a:ext cx="8845484" cy="5760640"/>
          </a:xfrm>
        </p:spPr>
        <p:txBody>
          <a:bodyPr>
            <a:normAutofit/>
          </a:bodyPr>
          <a:lstStyle/>
          <a:p>
            <a:pPr marL="3572" lvl="1" indent="0">
              <a:buNone/>
            </a:pPr>
            <a:r>
              <a:rPr lang="en-US" dirty="0"/>
              <a:t>Lesson 1: Introduction to </a:t>
            </a:r>
            <a:r>
              <a:rPr lang="en-US" dirty="0" smtClean="0"/>
              <a:t>JDBC</a:t>
            </a:r>
          </a:p>
          <a:p>
            <a:pPr marL="3572" lvl="1" indent="0">
              <a:buNone/>
            </a:pPr>
            <a:endParaRPr lang="en-US" dirty="0"/>
          </a:p>
          <a:p>
            <a:pPr lvl="3"/>
            <a:r>
              <a:rPr lang="en-US" dirty="0" smtClean="0"/>
              <a:t>Introduction to JDBC </a:t>
            </a:r>
          </a:p>
          <a:p>
            <a:pPr lvl="3"/>
            <a:r>
              <a:rPr lang="en-US" dirty="0"/>
              <a:t>Architecture of JDBC</a:t>
            </a:r>
            <a:endParaRPr lang="en-US" sz="1600" dirty="0"/>
          </a:p>
          <a:p>
            <a:pPr lvl="3"/>
            <a:r>
              <a:rPr lang="en-US" dirty="0"/>
              <a:t>Role of Driver Manager</a:t>
            </a:r>
            <a:endParaRPr lang="en-US" sz="1600" dirty="0"/>
          </a:p>
          <a:p>
            <a:pPr lvl="3"/>
            <a:r>
              <a:rPr lang="en-US" dirty="0" smtClean="0"/>
              <a:t>Understanding JDBC Driver Types</a:t>
            </a:r>
            <a:endParaRPr lang="en-US" sz="1600" dirty="0" smtClean="0"/>
          </a:p>
          <a:p>
            <a:pPr marL="342900" lvl="3" indent="0">
              <a:buNone/>
            </a:pPr>
            <a:endParaRPr lang="en-US" sz="1600" dirty="0" smtClean="0"/>
          </a:p>
          <a:p>
            <a:pPr marL="3572" lvl="1" indent="0">
              <a:buNone/>
            </a:pPr>
            <a:r>
              <a:rPr lang="en-US" dirty="0" smtClean="0"/>
              <a:t>Lesson 2  : Getting Started with JDBC </a:t>
            </a:r>
          </a:p>
          <a:p>
            <a:pPr marL="3572" lvl="1" indent="0">
              <a:buNone/>
            </a:pPr>
            <a:endParaRPr lang="en-US" dirty="0" smtClean="0"/>
          </a:p>
          <a:p>
            <a:pPr lvl="3"/>
            <a:r>
              <a:rPr lang="en-US" dirty="0"/>
              <a:t>Connecting to Database using JDBC</a:t>
            </a:r>
          </a:p>
          <a:p>
            <a:pPr lvl="3"/>
            <a:r>
              <a:rPr lang="en-US" dirty="0"/>
              <a:t>Managing Database resources</a:t>
            </a:r>
          </a:p>
          <a:p>
            <a:pPr lvl="3"/>
            <a:r>
              <a:rPr lang="en-US" dirty="0"/>
              <a:t>Handling JDBC </a:t>
            </a:r>
            <a:r>
              <a:rPr lang="en-US" dirty="0" smtClean="0"/>
              <a:t>Exceptions</a:t>
            </a:r>
          </a:p>
          <a:p>
            <a:pPr lvl="3"/>
            <a:endParaRPr lang="en-US" dirty="0"/>
          </a:p>
          <a:p>
            <a:pPr marL="3572" lvl="1" indent="0">
              <a:buNone/>
            </a:pPr>
            <a:r>
              <a:rPr lang="en-US" dirty="0"/>
              <a:t>Lesson 3  :Performing Basic CRUD Operations using JDBC </a:t>
            </a:r>
            <a:endParaRPr lang="en-US" dirty="0" smtClean="0"/>
          </a:p>
          <a:p>
            <a:pPr marL="3572" lvl="1" indent="0">
              <a:buNone/>
            </a:pPr>
            <a:endParaRPr lang="en-US" dirty="0"/>
          </a:p>
          <a:p>
            <a:pPr lvl="3"/>
            <a:r>
              <a:rPr lang="en-US" dirty="0"/>
              <a:t>Executing Static SQL Statements</a:t>
            </a:r>
            <a:endParaRPr lang="en-US" sz="1600" dirty="0"/>
          </a:p>
          <a:p>
            <a:pPr lvl="3"/>
            <a:r>
              <a:rPr lang="en-US" dirty="0"/>
              <a:t>Iterating Through </a:t>
            </a:r>
            <a:r>
              <a:rPr lang="en-US" dirty="0" smtClean="0"/>
              <a:t>ResultSets</a:t>
            </a:r>
            <a:endParaRPr lang="en-US" sz="1600" dirty="0"/>
          </a:p>
          <a:p>
            <a:pPr lvl="3"/>
            <a:r>
              <a:rPr lang="en-US" dirty="0"/>
              <a:t>Understanding Scrollable ResultSets</a:t>
            </a:r>
            <a:endParaRPr lang="en-US" sz="1600" dirty="0"/>
          </a:p>
          <a:p>
            <a:pPr lvl="3"/>
            <a:r>
              <a:rPr lang="en-US" dirty="0"/>
              <a:t>Understanding Updatable ResultSets</a:t>
            </a:r>
            <a:endParaRPr lang="en-US" sz="1600" dirty="0"/>
          </a:p>
          <a:p>
            <a:pPr lvl="3"/>
            <a:r>
              <a:rPr lang="en-US" dirty="0"/>
              <a:t>Understanding PreparedStatement</a:t>
            </a:r>
            <a:endParaRPr lang="en-US" sz="1600" dirty="0"/>
          </a:p>
          <a:p>
            <a:pPr lvl="3"/>
            <a:r>
              <a:rPr lang="en-US" dirty="0"/>
              <a:t>Retrieving Data Using PreparedStatement</a:t>
            </a:r>
            <a:endParaRPr lang="en-US" sz="1600" dirty="0"/>
          </a:p>
          <a:p>
            <a:pPr lvl="3"/>
            <a:r>
              <a:rPr lang="en-US" dirty="0"/>
              <a:t>Inserting the Record</a:t>
            </a:r>
            <a:endParaRPr lang="en-US" sz="1600" dirty="0"/>
          </a:p>
          <a:p>
            <a:pPr lvl="3"/>
            <a:r>
              <a:rPr lang="en-US" dirty="0"/>
              <a:t>Updating the Record</a:t>
            </a:r>
          </a:p>
          <a:p>
            <a:pPr lvl="3"/>
            <a:r>
              <a:rPr lang="en-US" dirty="0"/>
              <a:t>Removing the Record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Books: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Java, The Complete Reference; by Herbert </a:t>
            </a:r>
            <a:r>
              <a:rPr lang="en-US" dirty="0" err="1"/>
              <a:t>Schildt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Thinking in Java; by Bruce </a:t>
            </a:r>
            <a:r>
              <a:rPr lang="en-US" dirty="0" err="1"/>
              <a:t>Eckel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Beginning Java 8 Fundamentals by </a:t>
            </a:r>
            <a:r>
              <a:rPr lang="en-US" dirty="0" err="1"/>
              <a:t>Kishori</a:t>
            </a:r>
            <a:r>
              <a:rPr lang="en-US" dirty="0"/>
              <a:t> </a:t>
            </a:r>
            <a:r>
              <a:rPr lang="en-US" dirty="0" err="1"/>
              <a:t>Sharan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Websites: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Java home page: http://java.sun.com/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JDK 1.8 documentation: http://docs.oracle.com/javase/8/docs/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Step Courses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Hibernate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format [Read-Only]" id="{3F39FC77-78A4-42E0-8877-CB89A3A885F5}" vid="{863634A9-CC01-474D-9CF3-F3EB4EAFFF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f9b258c7-9c72-463b-80f6-91d061ebb25d">Class book</Material_x0020_Type>
    <Category xmlns="f9b258c7-9c72-463b-80f6-91d061ebb25d">Module Artifact</Category>
    <_Version xmlns="http://schemas.microsoft.com/sharepoint/v3/fields" xsi:nil="true"/>
    <_DCDateModified xmlns="http://schemas.microsoft.com/sharepoint/v3/fields" xsi:nil="true"/>
    <Level xmlns="f9b258c7-9c72-463b-80f6-91d061ebb25d">L1</Leve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AE62D972F90F4BABD1137CCFB20CA1" ma:contentTypeVersion="6" ma:contentTypeDescription="Create a new document." ma:contentTypeScope="" ma:versionID="2bbef86511ba2588bc91d47363499510">
  <xsd:schema xmlns:xsd="http://www.w3.org/2001/XMLSchema" xmlns:xs="http://www.w3.org/2001/XMLSchema" xmlns:p="http://schemas.microsoft.com/office/2006/metadata/properties" xmlns:ns1="f9b258c7-9c72-463b-80f6-91d061ebb25d" xmlns:ns3="http://schemas.microsoft.com/sharepoint/v3/fields" targetNamespace="http://schemas.microsoft.com/office/2006/metadata/properties" ma:root="true" ma:fieldsID="eb827f4a88cabd8c5609f4e55a7167a7" ns1:_="" ns3:_="">
    <xsd:import namespace="f9b258c7-9c72-463b-80f6-91d061ebb25d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Level"/>
                <xsd:element ref="ns1:Category"/>
                <xsd:element ref="ns1:Material_x0020_Type"/>
                <xsd:element ref="ns3:_DCDateModified" minOccurs="0"/>
                <xsd:element ref="ns3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b258c7-9c72-463b-80f6-91d061ebb25d" elementFormDefault="qualified">
    <xsd:import namespace="http://schemas.microsoft.com/office/2006/documentManagement/types"/>
    <xsd:import namespace="http://schemas.microsoft.com/office/infopath/2007/PartnerControls"/>
    <xsd:element name="Level" ma:index="0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DCDateModified" ma:index="5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  <xsd:element name="_Version" ma:index="6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D7665F-8C87-49F1-94B0-6D13FB5E12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3433B7-998A-4D4C-91CD-BC966B06FCAD}">
  <ds:schemaRefs>
    <ds:schemaRef ds:uri="http://schemas.microsoft.com/office/2006/metadata/properties"/>
    <ds:schemaRef ds:uri="http://schemas.microsoft.com/office/infopath/2007/PartnerControls"/>
    <ds:schemaRef ds:uri="f9b258c7-9c72-463b-80f6-91d061ebb25d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FF2141E1-E099-4042-859B-D2C957605C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b258c7-9c72-463b-80f6-91d061ebb25d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6266</TotalTime>
  <Words>318</Words>
  <Application>Microsoft Office PowerPoint</Application>
  <PresentationFormat>On-screen Show (4:3)</PresentationFormat>
  <Paragraphs>106</Paragraphs>
  <Slides>9</Slides>
  <Notes>8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Verdana</vt:lpstr>
      <vt:lpstr>Wingdings</vt:lpstr>
      <vt:lpstr>Section slides</vt:lpstr>
      <vt:lpstr>think-cell Slide</vt:lpstr>
      <vt:lpstr>JDBC    </vt:lpstr>
      <vt:lpstr>Document History</vt:lpstr>
      <vt:lpstr>Course Goals and Non Goals</vt:lpstr>
      <vt:lpstr>Pre-requisites</vt:lpstr>
      <vt:lpstr>Intended Audience</vt:lpstr>
      <vt:lpstr>Day Wise Schedule</vt:lpstr>
      <vt:lpstr>Table of Contents </vt:lpstr>
      <vt:lpstr>References</vt:lpstr>
      <vt:lpstr>Next Step Courses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ClassBook-Lesson0-Template IGATE</dc:title>
  <dc:creator>vs823751</dc:creator>
  <cp:lastModifiedBy>Naik, Yogini</cp:lastModifiedBy>
  <cp:revision>217</cp:revision>
  <cp:lastPrinted>2016-07-11T08:01:24Z</cp:lastPrinted>
  <dcterms:created xsi:type="dcterms:W3CDTF">2014-04-28T11:21:39Z</dcterms:created>
  <dcterms:modified xsi:type="dcterms:W3CDTF">2019-02-11T08:53:32Z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0x010100A0AE62D972F90F4BABD1137CCFB20CA1</vt:lpwstr>
  </property>
</Properties>
</file>