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18"/>
  </p:notesMasterIdLst>
  <p:handoutMasterIdLst>
    <p:handoutMasterId r:id="rId19"/>
  </p:handoutMasterIdLst>
  <p:sldIdLst>
    <p:sldId id="307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98" r:id="rId16"/>
    <p:sldId id="299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2">
          <p15:clr>
            <a:srgbClr val="A4A3A4"/>
          </p15:clr>
        </p15:guide>
        <p15:guide id="2" pos="1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31B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6424" autoAdjust="0"/>
  </p:normalViewPr>
  <p:slideViewPr>
    <p:cSldViewPr snapToGrid="0" showGuides="1">
      <p:cViewPr varScale="1">
        <p:scale>
          <a:sx n="64" d="100"/>
          <a:sy n="64" d="100"/>
        </p:scale>
        <p:origin x="1518" y="7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2088" y="-276"/>
      </p:cViewPr>
      <p:guideLst>
        <p:guide orient="horz" pos="2782"/>
        <p:guide pos="1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9763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924050" y="4432299"/>
            <a:ext cx="4790649" cy="4315855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645920" y="600075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Core Java 8 and Development Tools                      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Java Database Connectivity (JDBC 4.0)		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762947" y="8770470"/>
            <a:ext cx="2946699" cy="23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18-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8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JDBC APIs:</a:t>
            </a:r>
          </a:p>
          <a:p>
            <a:r>
              <a:rPr lang="en-US" dirty="0" smtClean="0"/>
              <a:t>	The JDBC API provides universal data access from the Java programming language. </a:t>
            </a:r>
          </a:p>
          <a:p>
            <a:r>
              <a:rPr lang="en-US" dirty="0" smtClean="0"/>
              <a:t>	Using the JDBC 3.0 API, you can access virtually any data source, from relational databases to spreadsheets and flat files. </a:t>
            </a:r>
          </a:p>
          <a:p>
            <a:r>
              <a:rPr lang="en-US" dirty="0" smtClean="0"/>
              <a:t>	JDBC technology also provides a common base on which tools and alternate interfaces can be built. </a:t>
            </a:r>
          </a:p>
          <a:p>
            <a:r>
              <a:rPr lang="en-US" dirty="0" smtClean="0"/>
              <a:t>	The JDBC 3.0 API comprises of two packages: </a:t>
            </a:r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java.sql</a:t>
            </a:r>
            <a:r>
              <a:rPr lang="en-US" dirty="0" smtClean="0"/>
              <a:t> package 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javax.sql</a:t>
            </a:r>
            <a:r>
              <a:rPr lang="en-US" dirty="0" smtClean="0"/>
              <a:t> package  </a:t>
            </a:r>
          </a:p>
          <a:p>
            <a:r>
              <a:rPr lang="en-US" dirty="0" smtClean="0"/>
              <a:t>	You automatically get both packages when you download the Java 2 Platform Standard Edition 5.0. 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2719685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24050" y="655638"/>
            <a:ext cx="4905375" cy="3679825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4050" y="4432300"/>
            <a:ext cx="4959206" cy="4162187"/>
          </a:xfrm>
        </p:spPr>
        <p:txBody>
          <a:bodyPr/>
          <a:lstStyle/>
          <a:p>
            <a:pPr marL="241630" indent="-241630"/>
            <a:r>
              <a:rPr lang="en-US" b="1" u="sng" dirty="0"/>
              <a:t>Java.sql package:</a:t>
            </a:r>
          </a:p>
          <a:p>
            <a:pPr marL="241630" indent="-241630"/>
            <a:r>
              <a:rPr lang="en-US" dirty="0"/>
              <a:t>	The </a:t>
            </a:r>
            <a:r>
              <a:rPr lang="en-US" b="1" dirty="0"/>
              <a:t>java.sql package </a:t>
            </a:r>
            <a:r>
              <a:rPr lang="en-US" dirty="0"/>
              <a:t>provides the API for accessing and processing data stored in a data source (usually a relational database) using the Java programming language. </a:t>
            </a:r>
          </a:p>
          <a:p>
            <a:pPr marL="241630" indent="-241630"/>
            <a:r>
              <a:rPr lang="en-US" dirty="0"/>
              <a:t>	This API includes a framework whereby different drivers can be installed dynamically to access different data sources. </a:t>
            </a:r>
          </a:p>
          <a:p>
            <a:pPr marL="241630" indent="-241630"/>
            <a:r>
              <a:rPr lang="en-US" dirty="0"/>
              <a:t>	Although the JDBC API is mainly geared to passing SQL statements to a database, it provides for reading and writing data from any data source with a tabular format. </a:t>
            </a:r>
          </a:p>
          <a:p>
            <a:pPr marL="241630" indent="-241630"/>
            <a:r>
              <a:rPr lang="en-US" dirty="0"/>
              <a:t>	The </a:t>
            </a:r>
            <a:r>
              <a:rPr lang="en-US" b="1" dirty="0"/>
              <a:t>reader/writer</a:t>
            </a:r>
            <a:r>
              <a:rPr lang="en-US" dirty="0"/>
              <a:t> facility, available through the </a:t>
            </a:r>
            <a:r>
              <a:rPr lang="en-US" b="1" dirty="0" err="1"/>
              <a:t>javax.sql.RowSet</a:t>
            </a:r>
            <a:r>
              <a:rPr lang="en-US" dirty="0"/>
              <a:t> group of interfaces, can be customized to use and update data from a spread sheet, flat file, or any other tabular data source. </a:t>
            </a:r>
            <a:endParaRPr lang="en-US" dirty="0" smtClean="0"/>
          </a:p>
          <a:p>
            <a:pPr marL="241630" indent="-241630"/>
            <a:endParaRPr lang="en-US" dirty="0" smtClean="0"/>
          </a:p>
          <a:p>
            <a:pPr marL="241630" indent="-241630"/>
            <a:r>
              <a:rPr lang="en-US" dirty="0" smtClean="0"/>
              <a:t>Please note: Here we are not discussing about javax.sql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94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lesson covers JDBC API, used to work with database.</a:t>
            </a:r>
          </a:p>
          <a:p>
            <a:endParaRPr lang="en-US" dirty="0" smtClean="0"/>
          </a:p>
          <a:p>
            <a:r>
              <a:rPr lang="en-US" dirty="0" smtClean="0"/>
              <a:t>Lesson outline: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1.1: Java Database Connectivity - Introduction</a:t>
            </a:r>
          </a:p>
          <a:p>
            <a:pPr lvl="1"/>
            <a:r>
              <a:rPr lang="en-US" dirty="0" smtClean="0"/>
              <a:t>1.2: Database Connectivity Architecture             </a:t>
            </a:r>
          </a:p>
          <a:p>
            <a:pPr lvl="1"/>
            <a:r>
              <a:rPr lang="en-US" dirty="0" smtClean="0"/>
              <a:t>1.3: JDBC APIs </a:t>
            </a:r>
          </a:p>
          <a:p>
            <a:pPr lvl="1"/>
            <a:r>
              <a:rPr lang="en-US" dirty="0" smtClean="0"/>
              <a:t>1.4: Database Access Steps</a:t>
            </a:r>
          </a:p>
          <a:p>
            <a:pPr lvl="1"/>
            <a:r>
              <a:rPr lang="en-US" dirty="0" smtClean="0"/>
              <a:t>1.5: Calling database procedures/functions</a:t>
            </a:r>
          </a:p>
          <a:p>
            <a:pPr lvl="1"/>
            <a:r>
              <a:rPr lang="en-US" dirty="0" smtClean="0"/>
              <a:t>1.6: Using Transaction</a:t>
            </a:r>
          </a:p>
          <a:p>
            <a:pPr lvl="1"/>
            <a:r>
              <a:rPr lang="en-US" dirty="0" smtClean="0"/>
              <a:t>1.7: Best Practices</a:t>
            </a:r>
          </a:p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271982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JDBC?</a:t>
            </a:r>
          </a:p>
          <a:p>
            <a:r>
              <a:rPr lang="en-US" dirty="0" smtClean="0"/>
              <a:t>JDBC is used to allow Java applications to connect to the database and perform different data manipulation operations such as insertion, modification, deletion, and so on.  </a:t>
            </a:r>
          </a:p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116205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JDBC?</a:t>
            </a:r>
          </a:p>
          <a:p>
            <a:r>
              <a:rPr lang="en-US" dirty="0" smtClean="0"/>
              <a:t>JDBC Features:</a:t>
            </a:r>
          </a:p>
          <a:p>
            <a:r>
              <a:rPr lang="en-US" dirty="0" smtClean="0"/>
              <a:t>	With JDBC technology, businesses are not locked in any proprietary architecture, and can continue to use their installed databases and access information easily – even if it is stored on different database management systems.</a:t>
            </a:r>
          </a:p>
          <a:p>
            <a:r>
              <a:rPr lang="en-US" dirty="0" smtClean="0"/>
              <a:t>	The combination of the Java API and the JDBC API makes application development easy and economical. </a:t>
            </a:r>
          </a:p>
          <a:p>
            <a:r>
              <a:rPr lang="en-US" dirty="0" smtClean="0"/>
              <a:t>	JDBC hides the complexity of many data access tasks, doing most of the “heavy lifting” for the programmer behind the scenes. </a:t>
            </a:r>
          </a:p>
          <a:p>
            <a:r>
              <a:rPr lang="en-US" dirty="0" smtClean="0"/>
              <a:t>	The JDBC API is simple to learn, easy to deploy, and inexpensive to maintain. </a:t>
            </a:r>
          </a:p>
          <a:p>
            <a:r>
              <a:rPr lang="en-US" dirty="0" smtClean="0"/>
              <a:t>	With the JDBC API, no configuration is required on the client side. </a:t>
            </a:r>
          </a:p>
          <a:p>
            <a:r>
              <a:rPr lang="en-US" dirty="0" smtClean="0"/>
              <a:t>	With a driver written in the Java programming language, all the information needed to make a connection is completely defined by the JDBC URL or by a </a:t>
            </a:r>
            <a:r>
              <a:rPr lang="en-US" dirty="0" err="1" smtClean="0"/>
              <a:t>DataSource</a:t>
            </a:r>
            <a:r>
              <a:rPr lang="en-US" dirty="0" smtClean="0"/>
              <a:t> object registered with a Java Naming and Directory Interface (JNDI) naming service. </a:t>
            </a:r>
          </a:p>
          <a:p>
            <a:r>
              <a:rPr lang="en-US" dirty="0" smtClean="0"/>
              <a:t>	Zero configuration for clients supports the network computing paradigm and centralizes software maintenance. 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307547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JDBC Architecture:</a:t>
            </a:r>
          </a:p>
          <a:p>
            <a:r>
              <a:rPr lang="en-US" dirty="0" smtClean="0"/>
              <a:t>	The JDBC Architecture can be classified as follows:</a:t>
            </a:r>
          </a:p>
          <a:p>
            <a:pPr lvl="1"/>
            <a:r>
              <a:rPr lang="en-US" dirty="0" smtClean="0"/>
              <a:t>1. Type 1 – JDBC-ODBC Bridge </a:t>
            </a:r>
          </a:p>
          <a:p>
            <a:pPr lvl="1"/>
            <a:r>
              <a:rPr lang="en-US" dirty="0" smtClean="0"/>
              <a:t>2. Type 2 – Java Native API</a:t>
            </a:r>
          </a:p>
          <a:p>
            <a:pPr lvl="1"/>
            <a:r>
              <a:rPr lang="en-US" dirty="0" smtClean="0"/>
              <a:t>3. Type 3 – Java to Network Protocol</a:t>
            </a:r>
          </a:p>
          <a:p>
            <a:pPr lvl="1"/>
            <a:r>
              <a:rPr lang="en-US" dirty="0" smtClean="0"/>
              <a:t>4. Type 4 – Java to Database Protocol</a:t>
            </a:r>
          </a:p>
          <a:p>
            <a:endParaRPr lang="en-US" dirty="0" smtClean="0"/>
          </a:p>
          <a:p>
            <a:r>
              <a:rPr lang="en-US" dirty="0" smtClean="0"/>
              <a:t>	A JDBC driver translates standard JDBC calls into a network or database protocol or into a database library API call that facilitates communication with the database. </a:t>
            </a:r>
          </a:p>
          <a:p>
            <a:r>
              <a:rPr lang="en-US" dirty="0" smtClean="0"/>
              <a:t>	This translation layer provides JDBC applications with database independence. </a:t>
            </a:r>
          </a:p>
          <a:p>
            <a:r>
              <a:rPr lang="en-US" dirty="0" smtClean="0"/>
              <a:t>	If the back-end database changes, then only the JDBC driver needs to be replaced with few code modifications required. There are four distinct types of JDBC drivers.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613865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1 JDBC-ODBC Bridge:</a:t>
            </a:r>
          </a:p>
          <a:p>
            <a:r>
              <a:rPr lang="en-US" dirty="0" smtClean="0"/>
              <a:t>	Type 1 drivers act as a "bridge" between JDBC and another database connectivity mechanism such as ODBC. </a:t>
            </a:r>
          </a:p>
          <a:p>
            <a:r>
              <a:rPr lang="en-US" dirty="0" smtClean="0"/>
              <a:t>	The JDBC- ODBC bridge provides JDBC access using most standard ODBC drivers. </a:t>
            </a:r>
          </a:p>
          <a:p>
            <a:r>
              <a:rPr lang="en-US" dirty="0" smtClean="0"/>
              <a:t>	This driver is included in the Java 2 SDK within the </a:t>
            </a:r>
            <a:r>
              <a:rPr lang="en-US" dirty="0" err="1" smtClean="0"/>
              <a:t>sun.jdbc.odbc</a:t>
            </a:r>
            <a:r>
              <a:rPr lang="en-US" dirty="0" smtClean="0"/>
              <a:t> package. In this driver the Java statements are converted to a JDBC statements. </a:t>
            </a:r>
          </a:p>
          <a:p>
            <a:r>
              <a:rPr lang="en-US" dirty="0" smtClean="0"/>
              <a:t>	JDBC statements call the ODBC by using the JDBC-ODBC Bridge. And finally the query is executed by the database. This driver has serious limitation for many applications.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276399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2 Java to Native API:</a:t>
            </a:r>
          </a:p>
          <a:p>
            <a:r>
              <a:rPr lang="en-US" dirty="0" smtClean="0"/>
              <a:t>	Type 2 drivers use the Java Native Interface (JNI) to make calls to a local database library API.  </a:t>
            </a:r>
          </a:p>
          <a:p>
            <a:r>
              <a:rPr lang="en-US" dirty="0" smtClean="0"/>
              <a:t>	This driver converts the JDBC calls into a database specific call for databases such as SQL, ORACLE, and so on. This driver communicates directly with the database server. </a:t>
            </a:r>
          </a:p>
          <a:p>
            <a:r>
              <a:rPr lang="en-US" dirty="0" smtClean="0"/>
              <a:t>	It requires some native code to connect to the database. Type 2 drivers are usually faster than Type 1 drivers. </a:t>
            </a:r>
          </a:p>
          <a:p>
            <a:r>
              <a:rPr lang="en-US" dirty="0" smtClean="0"/>
              <a:t>	Like Type 1 drivers, Type 2 drivers require native database client libraries to be installed and configured on the client machine. 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5174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3 Java to Network Protocol Or All- Java Driver:</a:t>
            </a:r>
          </a:p>
          <a:p>
            <a:r>
              <a:rPr lang="en-US" dirty="0" smtClean="0"/>
              <a:t>	Type 3 drivers are pure Java drivers that use a proprietary network protocol to communicate with JDBC middleware on the server. </a:t>
            </a:r>
          </a:p>
          <a:p>
            <a:r>
              <a:rPr lang="en-US" dirty="0" smtClean="0"/>
              <a:t>	The middleware then translates the network protocol to database-specific function calls. </a:t>
            </a:r>
          </a:p>
          <a:p>
            <a:r>
              <a:rPr lang="en-US" dirty="0" smtClean="0"/>
              <a:t>	Type 3 drivers are the most flexible JDBC solution because they do not require native database libraries on the client and can connect to many different databases on the back end. </a:t>
            </a:r>
          </a:p>
          <a:p>
            <a:r>
              <a:rPr lang="en-US" dirty="0" smtClean="0"/>
              <a:t>	Type 3 drivers can be deployed over the Internet without client installation. 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373520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4 Java to Database Protocol:</a:t>
            </a:r>
          </a:p>
          <a:p>
            <a:r>
              <a:rPr lang="en-US" dirty="0" smtClean="0"/>
              <a:t>	Type 4 drivers are pure Java drivers that implement a proprietary database protocol to communicate directly with the database. </a:t>
            </a:r>
          </a:p>
          <a:p>
            <a:r>
              <a:rPr lang="en-US" dirty="0" smtClean="0"/>
              <a:t>	Like Type 3 drivers, they do not require native database libraries and can be deployed over the Internet without client installation. </a:t>
            </a:r>
          </a:p>
          <a:p>
            <a:r>
              <a:rPr lang="en-US" dirty="0" smtClean="0"/>
              <a:t>	One drawback to Type 4 drivers is that they are database specific. Unlike Type 3 drivers, if your back-end database changes, you may save to purchase and deploy a new Type 4 driver (some Type 4 drivers are available free of charge from the database manufacturer). </a:t>
            </a:r>
          </a:p>
          <a:p>
            <a:r>
              <a:rPr lang="en-US" dirty="0" smtClean="0"/>
              <a:t>	However, since Type 4 drivers communicate directly with the database engine rather than through middleware or a native library, they are usually the fastest JDBC drivers available. </a:t>
            </a:r>
          </a:p>
          <a:p>
            <a:r>
              <a:rPr lang="en-US" dirty="0" smtClean="0"/>
              <a:t>	This driver directly converts the Java statements to SQL statements.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11350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428113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5000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73694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lnSpc>
                <a:spcPct val="150000"/>
              </a:lnSpc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150000"/>
              </a:lnSpc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ct val="15000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ct val="1500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ct val="15000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ct val="15000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ct val="1500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ct val="15000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ct val="15000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ct val="1500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ct val="15000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6" y="6555758"/>
            <a:ext cx="3177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>
                <a:lnSpc>
                  <a:spcPct val="150000"/>
                </a:lnSpc>
              </a:p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150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9713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6403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5000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2162576952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7328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428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14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95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79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6" y="6555758"/>
            <a:ext cx="3177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>
                <a:lnSpc>
                  <a:spcPct val="150000"/>
                </a:lnSpc>
              </a:p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150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671506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sldNum="0" hdr="0" dt="0"/>
  <p:txStyles>
    <p:titleStyle>
      <a:lvl1pPr algn="l" defTabSz="685800" rtl="0" eaLnBrk="1" latinLnBrk="0" hangingPunct="1">
        <a:lnSpc>
          <a:spcPct val="15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05991" y="3068961"/>
            <a:ext cx="4484670" cy="720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JDBC</a:t>
            </a:r>
            <a:endParaRPr lang="en-US" sz="28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05991" y="4141282"/>
            <a:ext cx="6679271" cy="122396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0070C0"/>
                </a:solidFill>
              </a:rPr>
              <a:t>Lesson 1 : Introduction 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Packages</a:t>
            </a:r>
          </a:p>
        </p:txBody>
      </p:sp>
      <p:sp>
        <p:nvSpPr>
          <p:cNvPr id="2478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JDBC packages: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java.sql.*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javax.sql.*</a:t>
            </a:r>
          </a:p>
          <a:p>
            <a:pPr lvl="2">
              <a:buFont typeface="Arial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API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64020" y="1597512"/>
            <a:ext cx="7463980" cy="4572000"/>
            <a:chOff x="664020" y="983352"/>
            <a:chExt cx="8839200" cy="4572000"/>
          </a:xfrm>
        </p:grpSpPr>
        <p:sp>
          <p:nvSpPr>
            <p:cNvPr id="249879" name="AutoShape 23"/>
            <p:cNvSpPr>
              <a:spLocks noChangeArrowheads="1"/>
            </p:cNvSpPr>
            <p:nvPr/>
          </p:nvSpPr>
          <p:spPr bwMode="auto">
            <a:xfrm>
              <a:off x="664020" y="4793352"/>
              <a:ext cx="1905000" cy="685800"/>
            </a:xfrm>
            <a:prstGeom prst="flowChartAlternateProcess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249880" name="AutoShape 24"/>
            <p:cNvSpPr>
              <a:spLocks noChangeArrowheads="1"/>
            </p:cNvSpPr>
            <p:nvPr/>
          </p:nvSpPr>
          <p:spPr bwMode="auto">
            <a:xfrm>
              <a:off x="1349820" y="2050152"/>
              <a:ext cx="1828800" cy="685800"/>
            </a:xfrm>
            <a:prstGeom prst="flowChartAlternateProcess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19812" dir="192032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>
                <a:latin typeface="+mj-lt"/>
                <a:cs typeface="Arial" pitchFamily="34" charset="0"/>
              </a:endParaRPr>
            </a:p>
          </p:txBody>
        </p:sp>
        <p:sp>
          <p:nvSpPr>
            <p:cNvPr id="249881" name="AutoShape 25"/>
            <p:cNvSpPr>
              <a:spLocks noChangeArrowheads="1"/>
            </p:cNvSpPr>
            <p:nvPr/>
          </p:nvSpPr>
          <p:spPr bwMode="auto">
            <a:xfrm>
              <a:off x="6760020" y="4793352"/>
              <a:ext cx="2667000" cy="685800"/>
            </a:xfrm>
            <a:prstGeom prst="flowChartAlternateProcess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99190" dir="301166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>
                <a:latin typeface="+mj-lt"/>
                <a:cs typeface="Arial" pitchFamily="34" charset="0"/>
              </a:endParaRPr>
            </a:p>
          </p:txBody>
        </p:sp>
        <p:sp>
          <p:nvSpPr>
            <p:cNvPr id="249882" name="AutoShape 26"/>
            <p:cNvSpPr>
              <a:spLocks noChangeArrowheads="1"/>
            </p:cNvSpPr>
            <p:nvPr/>
          </p:nvSpPr>
          <p:spPr bwMode="auto">
            <a:xfrm>
              <a:off x="740220" y="3421752"/>
              <a:ext cx="3200400" cy="685800"/>
            </a:xfrm>
            <a:prstGeom prst="flowChartAlternateProcess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19812" dir="347967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>
                <a:latin typeface="+mj-lt"/>
                <a:cs typeface="Arial" pitchFamily="34" charset="0"/>
              </a:endParaRPr>
            </a:p>
          </p:txBody>
        </p:sp>
        <p:sp>
          <p:nvSpPr>
            <p:cNvPr id="249883" name="Text Box 27"/>
            <p:cNvSpPr txBox="1">
              <a:spLocks noChangeArrowheads="1"/>
            </p:cNvSpPr>
            <p:nvPr/>
          </p:nvSpPr>
          <p:spPr bwMode="auto">
            <a:xfrm>
              <a:off x="740220" y="4869552"/>
              <a:ext cx="1828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+mj-lt"/>
                  <a:cs typeface="Arial" pitchFamily="34" charset="0"/>
                </a:rPr>
                <a:t>Statement</a:t>
              </a:r>
            </a:p>
          </p:txBody>
        </p:sp>
        <p:sp>
          <p:nvSpPr>
            <p:cNvPr id="249884" name="AutoShape 28"/>
            <p:cNvSpPr>
              <a:spLocks noChangeArrowheads="1"/>
            </p:cNvSpPr>
            <p:nvPr/>
          </p:nvSpPr>
          <p:spPr bwMode="auto">
            <a:xfrm>
              <a:off x="6546798" y="3574152"/>
              <a:ext cx="2880223" cy="685800"/>
            </a:xfrm>
            <a:prstGeom prst="flowChartAlternateProcess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7000" dir="318780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>
                <a:latin typeface="+mj-lt"/>
                <a:cs typeface="Arial" pitchFamily="34" charset="0"/>
              </a:endParaRPr>
            </a:p>
          </p:txBody>
        </p:sp>
        <p:sp>
          <p:nvSpPr>
            <p:cNvPr id="249885" name="AutoShape 29"/>
            <p:cNvSpPr>
              <a:spLocks noChangeArrowheads="1"/>
            </p:cNvSpPr>
            <p:nvPr/>
          </p:nvSpPr>
          <p:spPr bwMode="auto">
            <a:xfrm>
              <a:off x="3331020" y="4869552"/>
              <a:ext cx="2819400" cy="685800"/>
            </a:xfrm>
            <a:prstGeom prst="flowChartAlternateProcess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99190" dir="301166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>
                <a:latin typeface="+mj-lt"/>
                <a:cs typeface="Arial" pitchFamily="34" charset="0"/>
              </a:endParaRPr>
            </a:p>
          </p:txBody>
        </p:sp>
        <p:sp>
          <p:nvSpPr>
            <p:cNvPr id="249886" name="AutoShape 30"/>
            <p:cNvSpPr>
              <a:spLocks noChangeArrowheads="1"/>
            </p:cNvSpPr>
            <p:nvPr/>
          </p:nvSpPr>
          <p:spPr bwMode="auto">
            <a:xfrm>
              <a:off x="4245420" y="983352"/>
              <a:ext cx="1600200" cy="609600"/>
            </a:xfrm>
            <a:prstGeom prst="flowChartAlternateProcess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>
                <a:latin typeface="+mj-lt"/>
                <a:cs typeface="Arial" pitchFamily="34" charset="0"/>
              </a:endParaRPr>
            </a:p>
          </p:txBody>
        </p:sp>
        <p:sp>
          <p:nvSpPr>
            <p:cNvPr id="249887" name="AutoShape 31"/>
            <p:cNvSpPr>
              <a:spLocks noChangeArrowheads="1"/>
            </p:cNvSpPr>
            <p:nvPr/>
          </p:nvSpPr>
          <p:spPr bwMode="auto">
            <a:xfrm>
              <a:off x="7102216" y="2022856"/>
              <a:ext cx="1742916" cy="685800"/>
            </a:xfrm>
            <a:prstGeom prst="flowChartAlternateProcess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7000" dir="221219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IN">
                <a:latin typeface="+mj-lt"/>
                <a:cs typeface="Arial" pitchFamily="34" charset="0"/>
              </a:endParaRPr>
            </a:p>
          </p:txBody>
        </p:sp>
        <p:sp>
          <p:nvSpPr>
            <p:cNvPr id="249888" name="Text Box 32"/>
            <p:cNvSpPr txBox="1">
              <a:spLocks noChangeArrowheads="1"/>
            </p:cNvSpPr>
            <p:nvPr/>
          </p:nvSpPr>
          <p:spPr bwMode="auto">
            <a:xfrm>
              <a:off x="3266370" y="4945752"/>
              <a:ext cx="2971801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err="1">
                  <a:latin typeface="+mj-lt"/>
                  <a:cs typeface="Arial" pitchFamily="34" charset="0"/>
                </a:rPr>
                <a:t>PreparedStatement</a:t>
              </a:r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49889" name="Text Box 33"/>
            <p:cNvSpPr txBox="1">
              <a:spLocks noChangeArrowheads="1"/>
            </p:cNvSpPr>
            <p:nvPr/>
          </p:nvSpPr>
          <p:spPr bwMode="auto">
            <a:xfrm>
              <a:off x="6760020" y="4929877"/>
              <a:ext cx="2743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+mj-lt"/>
                  <a:cs typeface="Arial" pitchFamily="34" charset="0"/>
                </a:rPr>
                <a:t>CallableStatement</a:t>
              </a:r>
            </a:p>
          </p:txBody>
        </p:sp>
        <p:sp>
          <p:nvSpPr>
            <p:cNvPr id="249890" name="Line 34"/>
            <p:cNvSpPr>
              <a:spLocks noChangeShapeType="1"/>
            </p:cNvSpPr>
            <p:nvPr/>
          </p:nvSpPr>
          <p:spPr bwMode="auto">
            <a:xfrm>
              <a:off x="2569020" y="5098152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>
                <a:latin typeface="+mj-lt"/>
                <a:cs typeface="Arial" pitchFamily="34" charset="0"/>
              </a:endParaRPr>
            </a:p>
          </p:txBody>
        </p:sp>
        <p:sp>
          <p:nvSpPr>
            <p:cNvPr id="249891" name="Line 35"/>
            <p:cNvSpPr>
              <a:spLocks noChangeShapeType="1"/>
            </p:cNvSpPr>
            <p:nvPr/>
          </p:nvSpPr>
          <p:spPr bwMode="auto">
            <a:xfrm>
              <a:off x="6150420" y="5098152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>
                <a:latin typeface="+mj-lt"/>
                <a:cs typeface="Arial" pitchFamily="34" charset="0"/>
              </a:endParaRPr>
            </a:p>
          </p:txBody>
        </p:sp>
        <p:sp>
          <p:nvSpPr>
            <p:cNvPr id="249892" name="Text Box 36"/>
            <p:cNvSpPr txBox="1">
              <a:spLocks noChangeArrowheads="1"/>
            </p:cNvSpPr>
            <p:nvPr/>
          </p:nvSpPr>
          <p:spPr bwMode="auto">
            <a:xfrm>
              <a:off x="1349820" y="2202552"/>
              <a:ext cx="18287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j-lt"/>
                  <a:cs typeface="Arial" pitchFamily="34" charset="0"/>
                </a:rPr>
                <a:t>Connection</a:t>
              </a:r>
            </a:p>
          </p:txBody>
        </p:sp>
        <p:sp>
          <p:nvSpPr>
            <p:cNvPr id="249893" name="Text Box 37"/>
            <p:cNvSpPr txBox="1">
              <a:spLocks noChangeArrowheads="1"/>
            </p:cNvSpPr>
            <p:nvPr/>
          </p:nvSpPr>
          <p:spPr bwMode="auto">
            <a:xfrm>
              <a:off x="4474020" y="1059552"/>
              <a:ext cx="1219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j-lt"/>
                  <a:cs typeface="Arial" pitchFamily="34" charset="0"/>
                </a:rPr>
                <a:t>Driver</a:t>
              </a:r>
            </a:p>
          </p:txBody>
        </p:sp>
        <p:sp>
          <p:nvSpPr>
            <p:cNvPr id="249894" name="Text Box 38"/>
            <p:cNvSpPr txBox="1">
              <a:spLocks noChangeArrowheads="1"/>
            </p:cNvSpPr>
            <p:nvPr/>
          </p:nvSpPr>
          <p:spPr bwMode="auto">
            <a:xfrm>
              <a:off x="7150704" y="2126352"/>
              <a:ext cx="17429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latin typeface="+mj-lt"/>
                  <a:cs typeface="Arial" pitchFamily="34" charset="0"/>
                </a:rPr>
                <a:t>ResultSet</a:t>
              </a:r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49895" name="Text Box 39"/>
            <p:cNvSpPr txBox="1">
              <a:spLocks noChangeArrowheads="1"/>
            </p:cNvSpPr>
            <p:nvPr/>
          </p:nvSpPr>
          <p:spPr bwMode="auto">
            <a:xfrm>
              <a:off x="892620" y="3497952"/>
              <a:ext cx="304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+mj-lt"/>
                  <a:cs typeface="Arial" pitchFamily="34" charset="0"/>
                </a:rPr>
                <a:t>DatabaseMetaData</a:t>
              </a:r>
            </a:p>
          </p:txBody>
        </p:sp>
        <p:sp>
          <p:nvSpPr>
            <p:cNvPr id="249896" name="Text Box 40"/>
            <p:cNvSpPr txBox="1">
              <a:spLocks noChangeArrowheads="1"/>
            </p:cNvSpPr>
            <p:nvPr/>
          </p:nvSpPr>
          <p:spPr bwMode="auto">
            <a:xfrm>
              <a:off x="6581173" y="3650352"/>
              <a:ext cx="2845846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latin typeface="+mj-lt"/>
                  <a:cs typeface="Arial" pitchFamily="34" charset="0"/>
                </a:rPr>
                <a:t>ResultSetMetaData</a:t>
              </a:r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49897" name="Text Box 41"/>
            <p:cNvSpPr txBox="1">
              <a:spLocks noChangeArrowheads="1"/>
            </p:cNvSpPr>
            <p:nvPr/>
          </p:nvSpPr>
          <p:spPr bwMode="auto">
            <a:xfrm>
              <a:off x="3940620" y="2812152"/>
              <a:ext cx="3352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+mj-lt"/>
                  <a:cs typeface="Arial" pitchFamily="34" charset="0"/>
                </a:rPr>
                <a:t>Interfaces in  java.sql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2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5" name="Rectang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17096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this lesson, you have learnt: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JDBC architecture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Role of Driver Manager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Types of JDBC Drivers</a:t>
            </a:r>
          </a:p>
        </p:txBody>
      </p:sp>
    </p:spTree>
    <p:extLst>
      <p:ext uri="{BB962C8B-B14F-4D97-AF65-F5344CB8AC3E}">
        <p14:creationId xmlns:p14="http://schemas.microsoft.com/office/powerpoint/2010/main" val="40719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3" name="Rectang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219144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completing this lesson, participants will be able to </a:t>
            </a:r>
          </a:p>
          <a:p>
            <a:pPr lvl="1"/>
            <a:r>
              <a:rPr lang="en-US" dirty="0"/>
              <a:t>Understand concept database connectivity architecture </a:t>
            </a:r>
          </a:p>
          <a:p>
            <a:pPr lvl="1"/>
            <a:r>
              <a:rPr lang="en-US" dirty="0"/>
              <a:t>Work with JDBC API 4.0</a:t>
            </a:r>
          </a:p>
          <a:p>
            <a:pPr lvl="1"/>
            <a:r>
              <a:rPr lang="en-US" dirty="0"/>
              <a:t>Access database through Java programs </a:t>
            </a:r>
          </a:p>
          <a:p>
            <a:pPr lvl="1"/>
            <a:r>
              <a:rPr lang="en-US" dirty="0"/>
              <a:t>Understand advance features of JDBC API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– an introduction</a:t>
            </a:r>
          </a:p>
        </p:txBody>
      </p:sp>
      <p:sp>
        <p:nvSpPr>
          <p:cNvPr id="22733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 Database Connectivity (JDBC)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standard SQL database access interface, providing uniform access to a wide range of relational databases.</a:t>
            </a:r>
          </a:p>
          <a:p>
            <a:r>
              <a:rPr lang="en-US" dirty="0">
                <a:solidFill>
                  <a:schemeClr val="tx1"/>
                </a:solidFill>
              </a:rPr>
              <a:t>JDBC allows us to construct SQL statements and embed them inside Java API calls.</a:t>
            </a:r>
          </a:p>
          <a:p>
            <a:r>
              <a:rPr lang="en-US" dirty="0">
                <a:solidFill>
                  <a:schemeClr val="tx1"/>
                </a:solidFill>
              </a:rPr>
              <a:t>JDBC  provides different set of APIs to perform operations related to database; allows us to: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Establish a connection with a database.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Send SQL statements.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Process the results</a:t>
            </a:r>
          </a:p>
        </p:txBody>
      </p:sp>
    </p:spTree>
    <p:extLst>
      <p:ext uri="{BB962C8B-B14F-4D97-AF65-F5344CB8AC3E}">
        <p14:creationId xmlns:p14="http://schemas.microsoft.com/office/powerpoint/2010/main" val="1071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Features</a:t>
            </a:r>
          </a:p>
        </p:txBody>
      </p:sp>
      <p:sp>
        <p:nvSpPr>
          <p:cNvPr id="23142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JDBC exhibits the following features: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Java is a write once, run anywhere language.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Java based clients are thin clients.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is suited for network centric models.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provides a clean, simple, uniform vendor independent interface.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JDBC supports all the advanced features of latest SQL version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JDBC API provides a rich set of methods.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Architecture</a:t>
            </a:r>
          </a:p>
        </p:txBody>
      </p:sp>
      <p:sp>
        <p:nvSpPr>
          <p:cNvPr id="2334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Layers of JDBC Architecture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3520" name="Picture 48" descr="unders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762" y="1929504"/>
            <a:ext cx="4922838" cy="3692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85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Driver </a:t>
            </a:r>
          </a:p>
        </p:txBody>
      </p:sp>
      <p:sp>
        <p:nvSpPr>
          <p:cNvPr id="23961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 1 – JDBC-ODBC Bridge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9622" name="Picture 6" descr="unders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765" y="2162947"/>
            <a:ext cx="5257800" cy="247015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82" y="3603807"/>
            <a:ext cx="1453923" cy="78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4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Driver </a:t>
            </a:r>
          </a:p>
        </p:txBody>
      </p:sp>
      <p:sp>
        <p:nvSpPr>
          <p:cNvPr id="2416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 2 – Java Native API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1670" name="Picture 6" descr="unders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450" y="2846692"/>
            <a:ext cx="4824413" cy="2536825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34" y="2108386"/>
            <a:ext cx="1468437" cy="78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72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Driver </a:t>
            </a:r>
          </a:p>
        </p:txBody>
      </p:sp>
      <p:sp>
        <p:nvSpPr>
          <p:cNvPr id="24371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 3 – Java to Network Protocol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96057" y="2024644"/>
            <a:ext cx="2636838" cy="4089557"/>
            <a:chOff x="1096057" y="1792628"/>
            <a:chExt cx="2636838" cy="5048250"/>
          </a:xfrm>
        </p:grpSpPr>
        <p:pic>
          <p:nvPicPr>
            <p:cNvPr id="243718" name="Picture 6" descr="unders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6057" y="2497478"/>
              <a:ext cx="2636838" cy="4343400"/>
            </a:xfrm>
            <a:prstGeom prst="rect">
              <a:avLst/>
            </a:prstGeom>
            <a:noFill/>
          </p:spPr>
        </p:pic>
        <p:sp>
          <p:nvSpPr>
            <p:cNvPr id="2" name="Rounded Rectangle 1"/>
            <p:cNvSpPr/>
            <p:nvPr/>
          </p:nvSpPr>
          <p:spPr>
            <a:xfrm>
              <a:off x="1419907" y="1792628"/>
              <a:ext cx="1640114" cy="661964"/>
            </a:xfrm>
            <a:prstGeom prst="roundRect">
              <a:avLst>
                <a:gd name="adj" fmla="val 50000"/>
              </a:avLst>
            </a:prstGeom>
            <a:solidFill>
              <a:srgbClr val="F1C3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Application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9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/>
              <a:t>Driver </a:t>
            </a:r>
          </a:p>
        </p:txBody>
      </p:sp>
      <p:sp>
        <p:nvSpPr>
          <p:cNvPr id="24576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 4 – Java to Database Protocol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5766" name="Picture 6" descr="unders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3971" y="2996628"/>
            <a:ext cx="5129213" cy="1411288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27" y="2072307"/>
            <a:ext cx="1692520" cy="90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4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Class book</Material_x0020_Type>
    <Category xmlns="f9b258c7-9c72-463b-80f6-91d061ebb25d">Module Artifact</Category>
    <_Version xmlns="http://schemas.microsoft.com/sharepoint/v3/fields" xsi:nil="true"/>
    <_DCDateModified xmlns="http://schemas.microsoft.com/sharepoint/v3/fields" xsi:nil="true"/>
    <Level xmlns="f9b258c7-9c72-463b-80f6-91d061ebb25d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9ECBBC-7CBB-471F-B0D4-B00346277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258c7-9c72-463b-80f6-91d061ebb25d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389</Words>
  <Application>Microsoft Office PowerPoint</Application>
  <PresentationFormat>On-screen Show (4:3)</PresentationFormat>
  <Paragraphs>122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Section slides</vt:lpstr>
      <vt:lpstr>think-cell Slide</vt:lpstr>
      <vt:lpstr>JDBC</vt:lpstr>
      <vt:lpstr>Lesson Objectives</vt:lpstr>
      <vt:lpstr>JDBC – an introduction</vt:lpstr>
      <vt:lpstr>JDBC Features</vt:lpstr>
      <vt:lpstr>JDBC Architecture</vt:lpstr>
      <vt:lpstr>JDBC Driver </vt:lpstr>
      <vt:lpstr>JDBC Driver </vt:lpstr>
      <vt:lpstr>JDBC Driver </vt:lpstr>
      <vt:lpstr>JDBC Driver </vt:lpstr>
      <vt:lpstr>JDBC Packages</vt:lpstr>
      <vt:lpstr>JDBC API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Naik, Yogini</cp:lastModifiedBy>
  <cp:revision>309</cp:revision>
  <cp:lastPrinted>2016-07-13T13:14:13Z</cp:lastPrinted>
  <dcterms:created xsi:type="dcterms:W3CDTF">2012-05-18T02:59:15Z</dcterms:created>
  <dcterms:modified xsi:type="dcterms:W3CDTF">2019-02-01T05:04:34Z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0x010100A0AE62D972F90F4BABD1137CCFB20CA1</vt:lpwstr>
  </property>
  <property fmtid="{D5CDD505-2E9C-101B-9397-08002B2CF9AE}" pid="4" name="_SourceUrl">
    <vt:lpwstr/>
  </property>
</Properties>
</file>