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20"/>
  </p:notesMasterIdLst>
  <p:handoutMasterIdLst>
    <p:handoutMasterId r:id="rId21"/>
  </p:handoutMasterIdLst>
  <p:sldIdLst>
    <p:sldId id="307" r:id="rId5"/>
    <p:sldId id="259" r:id="rId6"/>
    <p:sldId id="275" r:id="rId7"/>
    <p:sldId id="276" r:id="rId8"/>
    <p:sldId id="277" r:id="rId9"/>
    <p:sldId id="278" r:id="rId10"/>
    <p:sldId id="304" r:id="rId11"/>
    <p:sldId id="308" r:id="rId12"/>
    <p:sldId id="309" r:id="rId13"/>
    <p:sldId id="310" r:id="rId14"/>
    <p:sldId id="295" r:id="rId15"/>
    <p:sldId id="296" r:id="rId16"/>
    <p:sldId id="297" r:id="rId17"/>
    <p:sldId id="298" r:id="rId18"/>
    <p:sldId id="299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2">
          <p15:clr>
            <a:srgbClr val="A4A3A4"/>
          </p15:clr>
        </p15:guide>
        <p15:guide id="2" pos="1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31B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86424" autoAdjust="0"/>
  </p:normalViewPr>
  <p:slideViewPr>
    <p:cSldViewPr snapToGrid="0" showGuides="1">
      <p:cViewPr varScale="1">
        <p:scale>
          <a:sx n="64" d="100"/>
          <a:sy n="64" d="100"/>
        </p:scale>
        <p:origin x="1518" y="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2088" y="-276"/>
      </p:cViewPr>
      <p:guideLst>
        <p:guide orient="horz" pos="2782"/>
        <p:guide pos="1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9763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24050" y="4432299"/>
            <a:ext cx="4790649" cy="4315855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45920" y="600075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Core Java 8 and Development Tools                      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Java Database Connectivity (JDBC 4.0)		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762947" y="8770470"/>
            <a:ext cx="2946699" cy="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18-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4050" y="680085"/>
            <a:ext cx="4862830" cy="7992666"/>
          </a:xfrm>
        </p:spPr>
        <p:txBody>
          <a:bodyPr/>
          <a:lstStyle/>
          <a:p>
            <a:r>
              <a:rPr lang="en-US" b="1" u="sng" dirty="0" smtClean="0">
                <a:solidFill>
                  <a:srgbClr val="333333"/>
                </a:solidFill>
                <a:cs typeface="Times New Roman" pitchFamily="18" charset="0"/>
              </a:rPr>
              <a:t>JDBC Best Practices</a:t>
            </a:r>
            <a:r>
              <a:rPr lang="en-US" b="1" dirty="0" smtClean="0">
                <a:solidFill>
                  <a:srgbClr val="333333"/>
                </a:solidFill>
                <a:cs typeface="Times New Roman" pitchFamily="18" charset="0"/>
              </a:rPr>
              <a:t>:</a:t>
            </a:r>
          </a:p>
          <a:p>
            <a:r>
              <a:rPr lang="en-US" b="1" dirty="0" smtClean="0"/>
              <a:t>4. Business identifiers as a String instead of number</a:t>
            </a:r>
          </a:p>
          <a:p>
            <a:r>
              <a:rPr lang="en-US" dirty="0" smtClean="0"/>
              <a:t>Many problem domains use numbers as business identifiers. Credit card numbers, bank account numbers, and the like, are often simply that - numbers. </a:t>
            </a:r>
            <a:r>
              <a:rPr lang="en-US" i="1" dirty="0" smtClean="0"/>
              <a:t>It should always be kept in mind, however, that such items are primarily identifiers, and their numeric character is usually completely secondary</a:t>
            </a:r>
            <a:r>
              <a:rPr lang="en-US" dirty="0" smtClean="0"/>
              <a:t>. Their primary function is to identify items in the problem domain, not to represent quantities of any sort. </a:t>
            </a:r>
          </a:p>
          <a:p>
            <a:r>
              <a:rPr lang="en-US" b="1" dirty="0" smtClean="0"/>
              <a:t>For example: </a:t>
            </a:r>
            <a:r>
              <a:rPr lang="en-US" dirty="0" smtClean="0"/>
              <a:t>It almost never makes sense to operate on numeric business identifiers as true numbers - adding two account numbers, or multiplying an account number by -1, are meaningless operations. That is, one can strongly argue that modeling an account number as a Integer is inappropriate, simply because it does not behave as an Integer. </a:t>
            </a:r>
          </a:p>
          <a:p>
            <a:r>
              <a:rPr lang="en-US" dirty="0" smtClean="0"/>
              <a:t>Furthermore, new business rules can occasionally force numeric business identifiers to be abandoned in favor of alphanumeric ones. It seems prudent to treat the content of such a business identifier as a business rule, subject to change. As usual, a program should minimize the ripple effects of such changes. </a:t>
            </a:r>
          </a:p>
          <a:p>
            <a:r>
              <a:rPr lang="en-US" dirty="0" smtClean="0"/>
              <a:t>In addition, Strings can contain leading zeros, while numeric fields will remove them. </a:t>
            </a:r>
          </a:p>
          <a:p>
            <a:r>
              <a:rPr lang="en-US" b="1" dirty="0" smtClean="0"/>
              <a:t>5. Do not perform database tasks in code</a:t>
            </a:r>
            <a:r>
              <a:rPr lang="en-US" dirty="0" smtClean="0"/>
              <a:t> </a:t>
            </a:r>
          </a:p>
          <a:p>
            <a:pPr marL="120815" lvl="1"/>
            <a:r>
              <a:rPr lang="en-US" dirty="0" smtClean="0"/>
              <a:t>Databases are a mature technology, and they should be used to do as much work as possible. Do not do the following in code, if it can be done in SQL instead: </a:t>
            </a:r>
          </a:p>
          <a:p>
            <a:pPr marL="241630" lvl="2"/>
            <a:r>
              <a:rPr lang="en-US" dirty="0" smtClean="0"/>
              <a:t>ordering (ORDER BY) </a:t>
            </a:r>
          </a:p>
          <a:p>
            <a:pPr marL="241630" lvl="2"/>
            <a:r>
              <a:rPr lang="en-US" dirty="0" smtClean="0"/>
              <a:t>filtering based on criteria (WHERE) </a:t>
            </a:r>
          </a:p>
          <a:p>
            <a:pPr marL="241630" lvl="2"/>
            <a:r>
              <a:rPr lang="en-US" dirty="0" smtClean="0"/>
              <a:t>joining tables (WHERE, JOIN) </a:t>
            </a:r>
          </a:p>
          <a:p>
            <a:pPr marL="241630" lvl="2"/>
            <a:r>
              <a:rPr lang="en-US" dirty="0" smtClean="0"/>
              <a:t>summarizing (GROUP BY, COUNT, AVG, STDDEV) </a:t>
            </a:r>
          </a:p>
          <a:p>
            <a:pPr marL="120815" lvl="1"/>
            <a:r>
              <a:rPr lang="en-US" dirty="0" smtClean="0"/>
              <a:t>   Any corresponding task implemented entirely in code would very likely: </a:t>
            </a:r>
          </a:p>
          <a:p>
            <a:pPr marL="241630" lvl="2"/>
            <a:r>
              <a:rPr lang="en-US" dirty="0" smtClean="0"/>
              <a:t>be </a:t>
            </a:r>
            <a:r>
              <a:rPr lang="en-US" i="1" dirty="0" smtClean="0"/>
              <a:t>much</a:t>
            </a:r>
            <a:r>
              <a:rPr lang="en-US" dirty="0" smtClean="0"/>
              <a:t> less robust and efficient </a:t>
            </a:r>
          </a:p>
          <a:p>
            <a:pPr marL="241630" lvl="2"/>
            <a:r>
              <a:rPr lang="en-US" dirty="0" smtClean="0"/>
              <a:t>take longer to implement </a:t>
            </a:r>
          </a:p>
          <a:p>
            <a:pPr marL="241630" lvl="2"/>
            <a:r>
              <a:rPr lang="en-US" dirty="0" smtClean="0"/>
              <a:t>require more maintenance effort </a:t>
            </a:r>
          </a:p>
          <a:p>
            <a:endParaRPr lang="en-US" dirty="0" smtClean="0"/>
          </a:p>
          <a:p>
            <a:r>
              <a:rPr lang="en-US" b="1" dirty="0" smtClean="0"/>
              <a:t>6. Use JDBC’s </a:t>
            </a:r>
            <a:r>
              <a:rPr lang="en-US" b="1" dirty="0" err="1" smtClean="0"/>
              <a:t>PreparedStatement</a:t>
            </a:r>
            <a:r>
              <a:rPr lang="en-US" b="1" dirty="0" smtClean="0"/>
              <a:t> instead of Statement when possible for the following reasons: </a:t>
            </a:r>
          </a:p>
          <a:p>
            <a:pPr marL="241630" lvl="2"/>
            <a:r>
              <a:rPr lang="en-US" dirty="0" smtClean="0"/>
              <a:t>It is in general more secure. When a Statement is constructed dynamically from user input, it is vulnerable to SQL injection attacks. </a:t>
            </a:r>
            <a:r>
              <a:rPr lang="en-US" dirty="0" err="1" smtClean="0"/>
              <a:t>PreparedStatement</a:t>
            </a:r>
            <a:r>
              <a:rPr lang="en-US" dirty="0" smtClean="0"/>
              <a:t> is not vulnerable in this way. </a:t>
            </a:r>
          </a:p>
          <a:p>
            <a:pPr marL="241630" lvl="2"/>
            <a:r>
              <a:rPr lang="en-US" dirty="0" smtClean="0"/>
              <a:t>There is usually no need to worry about escaping special characters if repeated compilation is avoided, its performance is usually better.</a:t>
            </a:r>
          </a:p>
          <a:p>
            <a:pPr marL="120815" lvl="1"/>
            <a:r>
              <a:rPr lang="en-US" dirty="0" smtClean="0"/>
              <a:t>In general, it seems safest to use a Statement only when the SQL is of fixed, known form, with no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57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7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271982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367748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Import Packages:</a:t>
            </a:r>
          </a:p>
          <a:p>
            <a:r>
              <a:rPr lang="en-US" smtClean="0"/>
              <a:t>The first step in accessing the data from database using JDBC APIs is importing the packages java.sql and javax.sql. </a:t>
            </a:r>
          </a:p>
          <a:p>
            <a:r>
              <a:rPr lang="en-US" smtClean="0"/>
              <a:t>These packages provides the set of APIs which are used in accessing the database like Connection, Statement, and so on.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8111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Register Driver:</a:t>
            </a:r>
          </a:p>
          <a:p>
            <a:r>
              <a:rPr lang="en-US" smtClean="0"/>
              <a:t>	The second step is to register/load the driver for the respective database. There are two ways of loading the driver: </a:t>
            </a:r>
          </a:p>
          <a:p>
            <a:pPr lvl="1"/>
            <a:r>
              <a:rPr lang="en-US" smtClean="0"/>
              <a:t>	By using Class.forName() method</a:t>
            </a:r>
          </a:p>
          <a:p>
            <a:pPr lvl="1"/>
            <a:r>
              <a:rPr lang="en-US" smtClean="0"/>
              <a:t>	By calling DriverManager’s registerDriver() method </a:t>
            </a:r>
          </a:p>
          <a:p>
            <a:r>
              <a:rPr lang="en-US" smtClean="0"/>
              <a:t>	Using Class.forName() you can load any class while DriverManger.registerDriver() is specific to JDBC driver class. </a:t>
            </a:r>
          </a:p>
          <a:p>
            <a:endParaRPr lang="en-US" smtClean="0"/>
          </a:p>
          <a:p>
            <a:r>
              <a:rPr lang="en-US" smtClean="0"/>
              <a:t>Note: In JDBC 4.0, we don't need the Class.forName() line. We can simply call getConnection() to get the database connection.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210833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Establish the Connection:</a:t>
            </a:r>
          </a:p>
          <a:p>
            <a:r>
              <a:rPr lang="en-US" smtClean="0"/>
              <a:t>	The third step is to establish a connection with the database. There is a method DriverManager.getConnection() which returns Connection object. </a:t>
            </a:r>
          </a:p>
          <a:p>
            <a:r>
              <a:rPr lang="en-US" smtClean="0"/>
              <a:t>	This method take three arguments,</a:t>
            </a:r>
          </a:p>
          <a:p>
            <a:pPr lvl="1"/>
            <a:r>
              <a:rPr lang="en-US" smtClean="0"/>
              <a:t>URL: This contains the information about host on which database server, database name, and the port used for communication.</a:t>
            </a:r>
          </a:p>
          <a:p>
            <a:pPr lvl="1"/>
            <a:r>
              <a:rPr lang="en-US" smtClean="0"/>
              <a:t>Username: database userid</a:t>
            </a:r>
          </a:p>
          <a:p>
            <a:pPr lvl="1"/>
            <a:r>
              <a:rPr lang="en-US" smtClean="0"/>
              <a:t>Password: database password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155543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Closing resources:</a:t>
            </a:r>
          </a:p>
          <a:p>
            <a:r>
              <a:rPr lang="en-US" smtClean="0"/>
              <a:t>The last step in database access is closing used resources in program. Closing statements and result sets is required in order to free the underlying processes and memory.</a:t>
            </a:r>
          </a:p>
          <a:p>
            <a:r>
              <a:rPr lang="en-US" smtClean="0"/>
              <a:t>Connection object is also required to be closed. Failure in closing connection object results in database server running out of connections. </a:t>
            </a:r>
          </a:p>
          <a:p>
            <a:r>
              <a:rPr lang="en-US" smtClean="0"/>
              <a:t>All of these interfaces provides close() method, which is used to close the respective resource.  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228281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2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JDBC Best Practices:</a:t>
            </a:r>
          </a:p>
          <a:p>
            <a:r>
              <a:rPr lang="en-US" dirty="0" smtClean="0"/>
              <a:t>Following are some of the best practices used in JDBC:</a:t>
            </a:r>
          </a:p>
          <a:p>
            <a:pPr lvl="1"/>
            <a:r>
              <a:rPr lang="en-US" dirty="0" smtClean="0"/>
              <a:t>Selection of Driver</a:t>
            </a:r>
            <a:br>
              <a:rPr lang="en-US" dirty="0" smtClean="0"/>
            </a:br>
            <a:r>
              <a:rPr lang="en-US" dirty="0" smtClean="0"/>
              <a:t>Select a certified, high performance type 2 (Thin) JDBC driver and use the latest drivers release.</a:t>
            </a:r>
          </a:p>
          <a:p>
            <a:pPr lvl="1"/>
            <a:r>
              <a:rPr lang="en-US" dirty="0" smtClean="0"/>
              <a:t>Close resources as soon as you are done with them (in finally)</a:t>
            </a:r>
            <a:br>
              <a:rPr lang="en-US" dirty="0" smtClean="0"/>
            </a:br>
            <a:r>
              <a:rPr lang="en-US" dirty="0" smtClean="0"/>
              <a:t>For example: Statements, Connections, </a:t>
            </a:r>
            <a:r>
              <a:rPr lang="en-US" dirty="0" err="1" smtClean="0"/>
              <a:t>Resultsets</a:t>
            </a:r>
            <a:r>
              <a:rPr lang="en-US" dirty="0" smtClean="0"/>
              <a:t>, and so on.</a:t>
            </a:r>
            <a:br>
              <a:rPr lang="en-US" dirty="0" smtClean="0"/>
            </a:br>
            <a:r>
              <a:rPr lang="en-US" dirty="0" smtClean="0"/>
              <a:t>Failure to do so will eventually cause the application to “hang”, and fail to respond to user actions. </a:t>
            </a:r>
          </a:p>
          <a:p>
            <a:pPr lvl="1"/>
            <a:r>
              <a:rPr lang="en-US" dirty="0" smtClean="0"/>
              <a:t>Turn-Off Auto-Commit</a:t>
            </a:r>
            <a:br>
              <a:rPr lang="en-US" dirty="0" smtClean="0"/>
            </a:br>
            <a:r>
              <a:rPr lang="en-US" dirty="0" smtClean="0"/>
              <a:t>It is best practice to execute the group of the statement together which are the part of the same transaction. It helps to avoid the overhead of data inconsistency.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406270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5000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7369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lnSpc>
                <a:spcPct val="150000"/>
              </a:lnSpc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50000"/>
              </a:lnSpc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ct val="15000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ct val="1500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ct val="15000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ct val="15000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ct val="1500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ct val="15000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ct val="15000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ct val="1500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ct val="15000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6" y="6555758"/>
            <a:ext cx="3177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50000"/>
                </a:lnSpc>
              </a:p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150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9713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59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0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403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5000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162576952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7328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42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4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95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79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6" y="6555758"/>
            <a:ext cx="3177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50000"/>
                </a:lnSpc>
              </a:p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150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671506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700" r:id="rId11"/>
    <p:sldLayoutId id="2147483702" r:id="rId12"/>
    <p:sldLayoutId id="2147483703" r:id="rId13"/>
  </p:sldLayoutIdLst>
  <p:hf sldNum="0" hdr="0" dt="0"/>
  <p:txStyles>
    <p:titleStyle>
      <a:lvl1pPr algn="l" defTabSz="685800" rtl="0" eaLnBrk="1" latinLnBrk="0" hangingPunct="1">
        <a:lnSpc>
          <a:spcPct val="15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05991" y="3068961"/>
            <a:ext cx="4484670" cy="72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JDBC</a:t>
            </a:r>
            <a:endParaRPr lang="en-US"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05991" y="4141282"/>
            <a:ext cx="6679271" cy="122396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70C0"/>
                </a:solidFill>
              </a:rPr>
              <a:t>Lesson 2 : Getting Started With JDBC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68" name="Rectang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19569" name="Rectangl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on Exception Handling in JDBC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8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/>
              <a:t>Practices</a:t>
            </a:r>
          </a:p>
        </p:txBody>
      </p:sp>
      <p:sp>
        <p:nvSpPr>
          <p:cNvPr id="307209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 of the best practices in JDBC: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Selection of Driver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Close </a:t>
            </a:r>
            <a:r>
              <a:rPr lang="en-US" dirty="0">
                <a:solidFill>
                  <a:schemeClr val="tx1"/>
                </a:solidFill>
              </a:rPr>
              <a:t>resources as soon as you’re done with them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Turn-Off Auto-Commit – group updates into a transaction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Business identifiers as a String instead of number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 not perform database tasks in </a:t>
            </a: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Best </a:t>
            </a:r>
            <a:r>
              <a:rPr lang="en-US" dirty="0"/>
              <a:t>Practices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9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: JDBC</a:t>
            </a:r>
          </a:p>
        </p:txBody>
      </p:sp>
      <p:sp>
        <p:nvSpPr>
          <p:cNvPr id="215050" name="Rectangle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JDBC </a:t>
            </a:r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34298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Rectang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17096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this lesson, you have learnt: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to establish connection with Database</a:t>
            </a:r>
          </a:p>
          <a:p>
            <a:pPr lvl="1"/>
            <a:r>
              <a:rPr lang="en-US" dirty="0" smtClean="0"/>
              <a:t>How to manage the database resources efficiently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Exception Handling in JDBC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3" name="Rectang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219144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this lesson, participants will be able to 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with JDBC API 4.0</a:t>
            </a:r>
          </a:p>
          <a:p>
            <a:pPr lvl="1"/>
            <a:r>
              <a:rPr lang="en-US" dirty="0"/>
              <a:t>Access database through Java programs </a:t>
            </a:r>
          </a:p>
          <a:p>
            <a:pPr lvl="1"/>
            <a:r>
              <a:rPr lang="en-US" dirty="0"/>
              <a:t>Understand advance features of JDBC API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Database Access </a:t>
            </a:r>
          </a:p>
        </p:txBody>
      </p:sp>
      <p:sp>
        <p:nvSpPr>
          <p:cNvPr id="2560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solidFill>
                  <a:schemeClr val="tx1"/>
                </a:solidFill>
              </a:rPr>
              <a:t>Database Access takes you through the following steps: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Import the packages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Register/load the </a:t>
            </a:r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en-US" baseline="30000" dirty="0">
              <a:solidFill>
                <a:schemeClr val="tx1"/>
              </a:solidFill>
            </a:endParaRP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Establish the connection	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Creating JDBC Statements	</a:t>
            </a:r>
          </a:p>
          <a:p>
            <a:pPr marL="838200" lvl="1" indent="-381000"/>
            <a:r>
              <a:rPr lang="en-US" dirty="0" smtClean="0">
                <a:solidFill>
                  <a:schemeClr val="tx1"/>
                </a:solidFill>
              </a:rPr>
              <a:t>Executing the query </a:t>
            </a:r>
          </a:p>
          <a:p>
            <a:pPr marL="838200" lvl="1" indent="-381000"/>
            <a:r>
              <a:rPr lang="en-US" dirty="0" smtClean="0">
                <a:solidFill>
                  <a:schemeClr val="tx1"/>
                </a:solidFill>
              </a:rPr>
              <a:t>Closing resources</a:t>
            </a:r>
            <a:endParaRPr lang="en-US" dirty="0">
              <a:solidFill>
                <a:schemeClr val="tx1"/>
              </a:solidFill>
            </a:endParaRPr>
          </a:p>
          <a:p>
            <a:pPr marL="838200" lvl="1" indent="-3810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Database Access: Step-1</a:t>
            </a:r>
          </a:p>
        </p:txBody>
      </p:sp>
      <p:sp>
        <p:nvSpPr>
          <p:cNvPr id="2580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1: </a:t>
            </a:r>
            <a:r>
              <a:rPr lang="en-US" b="0" dirty="0">
                <a:solidFill>
                  <a:schemeClr val="tx1"/>
                </a:solidFill>
              </a:rPr>
              <a:t>Import the java.sql and javax.sql packages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These packages provides the API for accessing and processing data stored in a data source.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They include: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import java.sql.*;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import javax.sql.*;</a:t>
            </a:r>
          </a:p>
        </p:txBody>
      </p:sp>
    </p:spTree>
    <p:extLst>
      <p:ext uri="{BB962C8B-B14F-4D97-AF65-F5344CB8AC3E}">
        <p14:creationId xmlns:p14="http://schemas.microsoft.com/office/powerpoint/2010/main" val="3286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Database Access: Step-2</a:t>
            </a:r>
          </a:p>
        </p:txBody>
      </p:sp>
      <p:sp>
        <p:nvSpPr>
          <p:cNvPr id="26009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2:</a:t>
            </a:r>
            <a:r>
              <a:rPr lang="en-US" b="0" dirty="0">
                <a:solidFill>
                  <a:schemeClr val="tx1"/>
                </a:solidFill>
              </a:rPr>
              <a:t> Register/load the driver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Class.forName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oracle.jdbc.driver.OracleDriver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pPr lvl="1"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</a:rPr>
              <a:t>	OR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DriverManager.registerDriver</a:t>
            </a:r>
            <a:r>
              <a:rPr lang="en-US" dirty="0">
                <a:solidFill>
                  <a:schemeClr val="tx1"/>
                </a:solidFill>
              </a:rPr>
              <a:t> (new </a:t>
            </a:r>
            <a:r>
              <a:rPr lang="en-US" dirty="0" err="1">
                <a:solidFill>
                  <a:schemeClr val="tx1"/>
                </a:solidFill>
              </a:rPr>
              <a:t>oracle.jdbc.driver.OracleDriver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DriverManager</a:t>
            </a:r>
            <a:r>
              <a:rPr lang="en-US" dirty="0" smtClean="0">
                <a:solidFill>
                  <a:schemeClr val="tx1"/>
                </a:solidFill>
              </a:rPr>
              <a:t> class is used to load and register appropriate database specific driver.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registerDriver</a:t>
            </a:r>
            <a:r>
              <a:rPr lang="en-US" dirty="0" smtClean="0">
                <a:solidFill>
                  <a:schemeClr val="tx1"/>
                </a:solidFill>
              </a:rPr>
              <a:t>() method is used to register driver with </a:t>
            </a:r>
            <a:r>
              <a:rPr lang="en-US" dirty="0" err="1" smtClean="0">
                <a:solidFill>
                  <a:schemeClr val="tx1"/>
                </a:solidFill>
              </a:rPr>
              <a:t>DriverManager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 JDBC 4.0, this step is not required, as when  </a:t>
            </a:r>
            <a:r>
              <a:rPr lang="en-US" dirty="0" err="1" smtClean="0">
                <a:solidFill>
                  <a:schemeClr val="tx1"/>
                </a:solidFill>
              </a:rPr>
              <a:t>getConnection</a:t>
            </a:r>
            <a:r>
              <a:rPr lang="en-US" dirty="0" smtClean="0">
                <a:solidFill>
                  <a:schemeClr val="tx1"/>
                </a:solidFill>
              </a:rPr>
              <a:t>() method is called, the </a:t>
            </a:r>
            <a:r>
              <a:rPr lang="en-US" dirty="0" err="1" smtClean="0">
                <a:solidFill>
                  <a:schemeClr val="tx1"/>
                </a:solidFill>
              </a:rPr>
              <a:t>DriverManager</a:t>
            </a:r>
            <a:r>
              <a:rPr lang="en-US" dirty="0" smtClean="0">
                <a:solidFill>
                  <a:schemeClr val="tx1"/>
                </a:solidFill>
              </a:rPr>
              <a:t> will attempt to locate a suitable driver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Database Access: Step-3</a:t>
            </a:r>
          </a:p>
        </p:txBody>
      </p:sp>
      <p:sp>
        <p:nvSpPr>
          <p:cNvPr id="2621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3:</a:t>
            </a:r>
            <a:r>
              <a:rPr lang="en-US" b="0" dirty="0">
                <a:solidFill>
                  <a:schemeClr val="tx1"/>
                </a:solidFill>
              </a:rPr>
              <a:t> Establish the connection with the database using registered driver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 = "</a:t>
            </a:r>
            <a:r>
              <a:rPr lang="en-US" dirty="0" err="1">
                <a:solidFill>
                  <a:schemeClr val="tx1"/>
                </a:solidFill>
              </a:rPr>
              <a:t>jdbc:oracle:thin</a:t>
            </a:r>
            <a:r>
              <a:rPr lang="en-US" dirty="0">
                <a:solidFill>
                  <a:schemeClr val="tx1"/>
                </a:solidFill>
              </a:rPr>
              <a:t>:@hostname:1521:database";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Connection </a:t>
            </a:r>
            <a:r>
              <a:rPr lang="en-US" dirty="0">
                <a:solidFill>
                  <a:schemeClr val="tx1"/>
                </a:solidFill>
              </a:rPr>
              <a:t>conn = </a:t>
            </a:r>
            <a:r>
              <a:rPr lang="en-US" dirty="0" err="1">
                <a:solidFill>
                  <a:schemeClr val="tx1"/>
                </a:solidFill>
              </a:rPr>
              <a:t>DriverManager.getConnection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, "</a:t>
            </a:r>
            <a:r>
              <a:rPr lang="en-US" dirty="0" err="1">
                <a:solidFill>
                  <a:schemeClr val="tx1"/>
                </a:solidFill>
              </a:rPr>
              <a:t>scott</a:t>
            </a:r>
            <a:r>
              <a:rPr lang="en-US" dirty="0">
                <a:solidFill>
                  <a:schemeClr val="tx1"/>
                </a:solidFill>
              </a:rPr>
              <a:t>", "tiger</a:t>
            </a:r>
            <a:r>
              <a:rPr lang="en-US" dirty="0" smtClean="0">
                <a:solidFill>
                  <a:schemeClr val="tx1"/>
                </a:solidFill>
              </a:rPr>
              <a:t>");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Once driver is loaded, Connection object is used to establish a connection with database.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Database Access: Step-6</a:t>
            </a:r>
          </a:p>
        </p:txBody>
      </p:sp>
      <p:sp>
        <p:nvSpPr>
          <p:cNvPr id="2580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</a:t>
            </a:r>
            <a:r>
              <a:rPr lang="en-US" dirty="0" smtClean="0">
                <a:solidFill>
                  <a:schemeClr val="tx1"/>
                </a:solidFill>
              </a:rPr>
              <a:t>6: </a:t>
            </a:r>
            <a:r>
              <a:rPr lang="en-US" b="0" dirty="0" smtClean="0">
                <a:solidFill>
                  <a:schemeClr val="tx1"/>
                </a:solidFill>
              </a:rPr>
              <a:t>Closing resources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Once done with data access following resources needs to be closed in order to free the underlying processes and release the memory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connection.close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Database 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251832"/>
            <a:ext cx="8845484" cy="464375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details required for connecting with Database are not provided in each and every program.</a:t>
            </a:r>
          </a:p>
          <a:p>
            <a:r>
              <a:rPr lang="en-US" sz="1600" dirty="0" smtClean="0"/>
              <a:t>We separate that code from remaining code for improving the efficiency of database resources..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197" t="20461" r="21966" b="13641"/>
          <a:stretch/>
        </p:blipFill>
        <p:spPr>
          <a:xfrm>
            <a:off x="1963711" y="2908092"/>
            <a:ext cx="6385810" cy="34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JDBC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1262998"/>
            <a:ext cx="8845484" cy="4643751"/>
          </a:xfrm>
        </p:spPr>
        <p:txBody>
          <a:bodyPr/>
          <a:lstStyle/>
          <a:p>
            <a:r>
              <a:rPr lang="en-US" dirty="0" smtClean="0"/>
              <a:t>JDBC Methods  throw SQLException </a:t>
            </a:r>
          </a:p>
          <a:p>
            <a:r>
              <a:rPr lang="en-US" dirty="0" smtClean="0"/>
              <a:t>SQLException extended from Exception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getMessage()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getLocalizedMessage()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getErrorCode() : return int value which tells you what went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getSQLState() : return the state value for exception</a:t>
            </a:r>
          </a:p>
        </p:txBody>
      </p:sp>
    </p:spTree>
    <p:extLst>
      <p:ext uri="{BB962C8B-B14F-4D97-AF65-F5344CB8AC3E}">
        <p14:creationId xmlns:p14="http://schemas.microsoft.com/office/powerpoint/2010/main" val="2650021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9ECBBC-7CBB-471F-B0D4-B00346277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921</Words>
  <Application>Microsoft Office PowerPoint</Application>
  <PresentationFormat>On-screen Show (4:3)</PresentationFormat>
  <Paragraphs>113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Wingdings</vt:lpstr>
      <vt:lpstr>Section slides</vt:lpstr>
      <vt:lpstr>think-cell Slide</vt:lpstr>
      <vt:lpstr>JDBC</vt:lpstr>
      <vt:lpstr>Lesson Objectives</vt:lpstr>
      <vt:lpstr>JDBC Database Access </vt:lpstr>
      <vt:lpstr>JDBC Database Access: Step-1</vt:lpstr>
      <vt:lpstr>JDBC Database Access: Step-2</vt:lpstr>
      <vt:lpstr>JDBC Database Access: Step-3</vt:lpstr>
      <vt:lpstr>JDBC Database Access: Step-6</vt:lpstr>
      <vt:lpstr>Managing Database Resources </vt:lpstr>
      <vt:lpstr>Handling JDBC Exceptions</vt:lpstr>
      <vt:lpstr>Demo</vt:lpstr>
      <vt:lpstr>Best Practices</vt:lpstr>
      <vt:lpstr>Best Practices</vt:lpstr>
      <vt:lpstr>Lab : JDBC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Naik, Yogini</cp:lastModifiedBy>
  <cp:revision>316</cp:revision>
  <cp:lastPrinted>2016-07-13T13:14:13Z</cp:lastPrinted>
  <dcterms:created xsi:type="dcterms:W3CDTF">2012-05-18T02:59:15Z</dcterms:created>
  <dcterms:modified xsi:type="dcterms:W3CDTF">2019-02-01T05:37:09Z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  <property fmtid="{D5CDD505-2E9C-101B-9397-08002B2CF9AE}" pid="4" name="_SourceUrl">
    <vt:lpwstr/>
  </property>
</Properties>
</file>