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32"/>
  </p:notesMasterIdLst>
  <p:handoutMasterIdLst>
    <p:handoutMasterId r:id="rId33"/>
  </p:handoutMasterIdLst>
  <p:sldIdLst>
    <p:sldId id="307" r:id="rId5"/>
    <p:sldId id="259" r:id="rId6"/>
    <p:sldId id="302" r:id="rId7"/>
    <p:sldId id="308" r:id="rId8"/>
    <p:sldId id="312" r:id="rId9"/>
    <p:sldId id="309" r:id="rId10"/>
    <p:sldId id="310" r:id="rId11"/>
    <p:sldId id="280" r:id="rId12"/>
    <p:sldId id="313" r:id="rId13"/>
    <p:sldId id="311" r:id="rId14"/>
    <p:sldId id="314" r:id="rId15"/>
    <p:sldId id="315" r:id="rId16"/>
    <p:sldId id="316" r:id="rId17"/>
    <p:sldId id="323" r:id="rId18"/>
    <p:sldId id="325" r:id="rId19"/>
    <p:sldId id="324" r:id="rId20"/>
    <p:sldId id="283" r:id="rId21"/>
    <p:sldId id="295" r:id="rId22"/>
    <p:sldId id="326" r:id="rId23"/>
    <p:sldId id="319" r:id="rId24"/>
    <p:sldId id="327" r:id="rId25"/>
    <p:sldId id="328" r:id="rId26"/>
    <p:sldId id="318" r:id="rId27"/>
    <p:sldId id="296" r:id="rId28"/>
    <p:sldId id="297" r:id="rId29"/>
    <p:sldId id="298" r:id="rId30"/>
    <p:sldId id="299"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82">
          <p15:clr>
            <a:srgbClr val="A4A3A4"/>
          </p15:clr>
        </p15:guide>
        <p15:guide id="2" pos="1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24" autoAdjust="0"/>
  </p:normalViewPr>
  <p:slideViewPr>
    <p:cSldViewPr snapToGrid="0" showGuides="1">
      <p:cViewPr varScale="1">
        <p:scale>
          <a:sx n="64" d="100"/>
          <a:sy n="64" d="100"/>
        </p:scale>
        <p:origin x="677" y="53"/>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82"/>
        <p:guide pos="1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24050" y="4432299"/>
            <a:ext cx="4790649" cy="4315855"/>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Java Database Connectivity (JDBC 4.0)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762947" y="8770470"/>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7691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dirty="0" smtClean="0"/>
              <a:t>Update Table Data:</a:t>
            </a:r>
          </a:p>
          <a:p>
            <a:r>
              <a:rPr lang="en-US" dirty="0" smtClean="0"/>
              <a:t>	The </a:t>
            </a:r>
            <a:r>
              <a:rPr lang="en-US" dirty="0" err="1" smtClean="0"/>
              <a:t>executeUpdate</a:t>
            </a:r>
            <a:r>
              <a:rPr lang="en-US" dirty="0" smtClean="0"/>
              <a:t>() method is also used to delete records from the database table. </a:t>
            </a:r>
          </a:p>
          <a:p>
            <a:r>
              <a:rPr lang="en-US" dirty="0"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5273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p:txBody>
          <a:bodyPr/>
          <a:lstStyle/>
          <a:p>
            <a:r>
              <a:rPr lang="en-US" smtClean="0"/>
              <a:t>JDBC Best Practices:</a:t>
            </a:r>
          </a:p>
          <a:p>
            <a:r>
              <a:rPr lang="en-US" smtClean="0"/>
              <a:t>Following are some of the best practices used in JDBC:</a:t>
            </a:r>
          </a:p>
          <a:p>
            <a:pPr lvl="1"/>
            <a:r>
              <a:rPr lang="en-US" smtClean="0"/>
              <a:t>Selection of Driver</a:t>
            </a:r>
            <a:br>
              <a:rPr lang="en-US" smtClean="0"/>
            </a:br>
            <a:r>
              <a:rPr lang="en-US" smtClean="0"/>
              <a:t>Select a certified, high performance type 2 (Thin) JDBC driver and use the latest drivers release.</a:t>
            </a:r>
          </a:p>
          <a:p>
            <a:pPr lvl="1"/>
            <a:r>
              <a:rPr lang="en-US" smtClean="0"/>
              <a:t>Close resources as soon as you are done with them (in finally)</a:t>
            </a:r>
            <a:br>
              <a:rPr lang="en-US" smtClean="0"/>
            </a:br>
            <a:r>
              <a:rPr lang="en-US" smtClean="0"/>
              <a:t>For example: Statements, Connections, Resultsets, and so on.</a:t>
            </a:r>
            <a:br>
              <a:rPr lang="en-US" smtClean="0"/>
            </a:br>
            <a:r>
              <a:rPr lang="en-US" smtClean="0"/>
              <a:t>Failure to do so will eventually cause the application to “hang”, and fail to respond to user actions. </a:t>
            </a:r>
          </a:p>
          <a:p>
            <a:pPr lvl="1"/>
            <a:r>
              <a:rPr lang="en-US" smtClean="0"/>
              <a:t>Turn-Off Auto-Commit</a:t>
            </a:r>
            <a:br>
              <a:rPr lang="en-US" smtClean="0"/>
            </a:br>
            <a:r>
              <a:rPr lang="en-US" smtClean="0"/>
              <a:t>It is best practice to execute the group of the statement together which are the part of the same transaction. It helps to avoid the overhead of data inconsistency.</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41837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1924050" y="680085"/>
            <a:ext cx="4862830" cy="7992666"/>
          </a:xfrm>
        </p:spPr>
        <p:txBody>
          <a:bodyPr/>
          <a:lstStyle/>
          <a:p>
            <a:r>
              <a:rPr lang="en-US" b="1" u="sng" dirty="0" smtClean="0">
                <a:solidFill>
                  <a:srgbClr val="333333"/>
                </a:solidFill>
                <a:cs typeface="Times New Roman" pitchFamily="18" charset="0"/>
              </a:rPr>
              <a:t>JDBC Best Practices</a:t>
            </a:r>
            <a:r>
              <a:rPr lang="en-US" b="1" dirty="0" smtClean="0">
                <a:solidFill>
                  <a:srgbClr val="333333"/>
                </a:solidFill>
                <a:cs typeface="Times New Roman" pitchFamily="18" charset="0"/>
              </a:rPr>
              <a:t>:</a:t>
            </a:r>
          </a:p>
          <a:p>
            <a:r>
              <a:rPr lang="en-US" b="1" dirty="0" smtClean="0"/>
              <a:t>4. Business identifiers as a String instead of number</a:t>
            </a:r>
          </a:p>
          <a:p>
            <a:r>
              <a:rPr lang="en-US" dirty="0" smtClean="0"/>
              <a:t>Many problem domains use numbers as business identifiers. Credit card numbers, bank account numbers, and the like, are often simply that - numbers. </a:t>
            </a:r>
            <a:r>
              <a:rPr lang="en-US" i="1" dirty="0" smtClean="0"/>
              <a:t>It should always be kept in mind, however, that such items are primarily identifiers, and their numeric character is usually completely secondary</a:t>
            </a:r>
            <a:r>
              <a:rPr lang="en-US" dirty="0" smtClean="0"/>
              <a:t>. Their primary function is to identify items in the problem domain, not to represent quantities of any sort. </a:t>
            </a:r>
          </a:p>
          <a:p>
            <a:r>
              <a:rPr lang="en-US" b="1" dirty="0" smtClean="0"/>
              <a:t>For example: </a:t>
            </a:r>
            <a:r>
              <a:rPr lang="en-US" dirty="0" smtClean="0"/>
              <a:t>It almost never makes sense to operate on numeric business identifiers as true numbers - adding two account numbers, or multiplying an account number by -1, are meaningless operations. That is, one can strongly argue that modeling an account number as a Integer is inappropriate, simply because it does not behave as an Integer. </a:t>
            </a:r>
          </a:p>
          <a:p>
            <a:r>
              <a:rPr lang="en-US" dirty="0" smtClean="0"/>
              <a:t>Furthermore, new business rules can occasionally force numeric business identifiers to be abandoned in favor of alphanumeric ones. It seems prudent to treat the content of such a business identifier as a business rule, subject to change. As usual, a program should minimize the ripple effects of such changes. </a:t>
            </a:r>
          </a:p>
          <a:p>
            <a:r>
              <a:rPr lang="en-US" dirty="0" smtClean="0"/>
              <a:t>In addition, Strings can contain leading zeros, while numeric fields will remove them. </a:t>
            </a:r>
          </a:p>
          <a:p>
            <a:r>
              <a:rPr lang="en-US" b="1" dirty="0" smtClean="0"/>
              <a:t>5. Do not perform database tasks in code</a:t>
            </a:r>
            <a:r>
              <a:rPr lang="en-US" dirty="0" smtClean="0"/>
              <a:t> </a:t>
            </a:r>
          </a:p>
          <a:p>
            <a:pPr marL="120815" lvl="1"/>
            <a:r>
              <a:rPr lang="en-US" dirty="0" smtClean="0"/>
              <a:t>Databases are a mature technology, and they should be used to do as much work as possible. Do not do the following in code, if it can be done in SQL instead: </a:t>
            </a:r>
          </a:p>
          <a:p>
            <a:pPr marL="241630" lvl="2"/>
            <a:r>
              <a:rPr lang="en-US" dirty="0" smtClean="0"/>
              <a:t>ordering (ORDER BY) </a:t>
            </a:r>
          </a:p>
          <a:p>
            <a:pPr marL="241630" lvl="2"/>
            <a:r>
              <a:rPr lang="en-US" dirty="0" smtClean="0"/>
              <a:t>filtering based on criteria (WHERE) </a:t>
            </a:r>
          </a:p>
          <a:p>
            <a:pPr marL="241630" lvl="2"/>
            <a:r>
              <a:rPr lang="en-US" dirty="0" smtClean="0"/>
              <a:t>joining tables (WHERE, JOIN) </a:t>
            </a:r>
          </a:p>
          <a:p>
            <a:pPr marL="241630" lvl="2"/>
            <a:r>
              <a:rPr lang="en-US" dirty="0" smtClean="0"/>
              <a:t>summarizing (GROUP BY, COUNT, AVG, STDDEV) </a:t>
            </a:r>
          </a:p>
          <a:p>
            <a:pPr marL="120815" lvl="1"/>
            <a:r>
              <a:rPr lang="en-US" dirty="0" smtClean="0"/>
              <a:t>   Any corresponding task implemented entirely in code would very likely: </a:t>
            </a:r>
          </a:p>
          <a:p>
            <a:pPr marL="241630" lvl="2"/>
            <a:r>
              <a:rPr lang="en-US" dirty="0" smtClean="0"/>
              <a:t>be </a:t>
            </a:r>
            <a:r>
              <a:rPr lang="en-US" i="1" dirty="0" smtClean="0"/>
              <a:t>much</a:t>
            </a:r>
            <a:r>
              <a:rPr lang="en-US" dirty="0" smtClean="0"/>
              <a:t> less robust and efficient </a:t>
            </a:r>
          </a:p>
          <a:p>
            <a:pPr marL="241630" lvl="2"/>
            <a:r>
              <a:rPr lang="en-US" dirty="0" smtClean="0"/>
              <a:t>take longer to implement </a:t>
            </a:r>
          </a:p>
          <a:p>
            <a:pPr marL="241630" lvl="2"/>
            <a:r>
              <a:rPr lang="en-US" dirty="0" smtClean="0"/>
              <a:t>require more maintenance effort </a:t>
            </a:r>
          </a:p>
          <a:p>
            <a:endParaRPr lang="en-US" dirty="0" smtClean="0"/>
          </a:p>
          <a:p>
            <a:r>
              <a:rPr lang="en-US" b="1" dirty="0" smtClean="0"/>
              <a:t>6. Use JDBC’s </a:t>
            </a:r>
            <a:r>
              <a:rPr lang="en-US" b="1" dirty="0" err="1" smtClean="0"/>
              <a:t>PreparedStatement</a:t>
            </a:r>
            <a:r>
              <a:rPr lang="en-US" b="1" dirty="0" smtClean="0"/>
              <a:t> instead of Statement when possible for the following reasons: </a:t>
            </a:r>
          </a:p>
          <a:p>
            <a:pPr marL="241630" lvl="2"/>
            <a:r>
              <a:rPr lang="en-US" dirty="0" smtClean="0"/>
              <a:t>It is in general more secure. When a Statement is constructed dynamically from user input, it is vulnerable to SQL injection attacks. </a:t>
            </a:r>
            <a:r>
              <a:rPr lang="en-US" dirty="0" err="1" smtClean="0"/>
              <a:t>PreparedStatement</a:t>
            </a:r>
            <a:r>
              <a:rPr lang="en-US" dirty="0" smtClean="0"/>
              <a:t> is not vulnerable in this way. </a:t>
            </a:r>
          </a:p>
          <a:p>
            <a:pPr marL="241630" lvl="2"/>
            <a:r>
              <a:rPr lang="en-US" dirty="0" smtClean="0"/>
              <a:t>There is usually no need to worry about escaping special characters if repeated compilation is avoided, its performance is usually better.</a:t>
            </a:r>
          </a:p>
          <a:p>
            <a:pPr marL="120815" lvl="1"/>
            <a:r>
              <a:rPr lang="en-US" dirty="0" smtClean="0"/>
              <a:t>In general, it seems safest to use a Statement only when the SQL is of fixed, known form, with no parameters</a:t>
            </a:r>
            <a:endParaRPr lang="en-US" dirty="0"/>
          </a:p>
        </p:txBody>
      </p:sp>
    </p:spTree>
    <p:extLst>
      <p:ext uri="{BB962C8B-B14F-4D97-AF65-F5344CB8AC3E}">
        <p14:creationId xmlns:p14="http://schemas.microsoft.com/office/powerpoint/2010/main" val="3856457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667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5565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491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71982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Statements:</a:t>
            </a:r>
          </a:p>
          <a:p>
            <a:r>
              <a:rPr lang="en-US" smtClean="0"/>
              <a:t>	</a:t>
            </a:r>
          </a:p>
          <a:p>
            <a:r>
              <a:rPr lang="en-US" smtClean="0"/>
              <a:t>	java.sql.Statement interface in JDBC enables to send the SQL queries to database and retrieve data. Statement interface is suitable for executing DDL queries and Select queries which has no input. </a:t>
            </a:r>
          </a:p>
          <a:p>
            <a:endParaRPr lang="en-US" smtClean="0"/>
          </a:p>
          <a:p>
            <a:r>
              <a:rPr lang="en-US" smtClean="0"/>
              <a:t>	Statement interface is further extended as PreparedStatement, which is recommended for DML and select queries that involves input parameters. </a:t>
            </a:r>
          </a:p>
          <a:p>
            <a:endParaRPr lang="en-US" smtClean="0"/>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75843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dirty="0" smtClean="0"/>
              <a:t>Retrieve data from table:</a:t>
            </a:r>
          </a:p>
          <a:p>
            <a:r>
              <a:rPr lang="en-US" dirty="0" smtClean="0"/>
              <a:t>	Once your statement object is ready, you need to execute that statement to get the records from the database. </a:t>
            </a:r>
          </a:p>
          <a:p>
            <a:r>
              <a:rPr lang="en-US" dirty="0" smtClean="0"/>
              <a:t>	The </a:t>
            </a:r>
            <a:r>
              <a:rPr lang="en-US" dirty="0" err="1" smtClean="0"/>
              <a:t>executeQuery</a:t>
            </a:r>
            <a:r>
              <a:rPr lang="en-US" dirty="0" smtClean="0"/>
              <a:t>() method of the Statement returns the ResultSet object which represent the front end table of database records.  </a:t>
            </a:r>
          </a:p>
          <a:p>
            <a:r>
              <a:rPr lang="en-US" dirty="0" smtClean="0"/>
              <a:t>	Further, you can traverse/iterate through ResultSet to retrieve the records one by one. </a:t>
            </a:r>
          </a:p>
          <a:p>
            <a:r>
              <a:rPr lang="en-US" dirty="0" smtClean="0"/>
              <a:t>	Use </a:t>
            </a:r>
            <a:r>
              <a:rPr lang="en-US" dirty="0" err="1" smtClean="0"/>
              <a:t>getXXX</a:t>
            </a:r>
            <a:r>
              <a:rPr lang="en-US" dirty="0" smtClean="0"/>
              <a:t>() methods to retrieve each data field value, for example </a:t>
            </a:r>
            <a:r>
              <a:rPr lang="en-US" dirty="0" err="1" smtClean="0"/>
              <a:t>rs.getInt</a:t>
            </a:r>
            <a:r>
              <a:rPr lang="en-US" dirty="0" smtClean="0"/>
              <a:t>(“</a:t>
            </a:r>
            <a:r>
              <a:rPr lang="en-US" dirty="0" err="1" smtClean="0"/>
              <a:t>eno</a:t>
            </a:r>
            <a:r>
              <a:rPr lang="en-US" dirty="0" smtClean="0"/>
              <a:t>”) will retrieve the employee number of the current record from </a:t>
            </a:r>
            <a:r>
              <a:rPr lang="en-US" dirty="0" err="1" smtClean="0"/>
              <a:t>rs</a:t>
            </a:r>
            <a:r>
              <a:rPr lang="en-US" dirty="0" smtClean="0"/>
              <a:t>.</a:t>
            </a:r>
          </a:p>
          <a:p>
            <a:r>
              <a:rPr lang="en-US" dirty="0" smtClean="0"/>
              <a:t>	Types of ResultSet:</a:t>
            </a:r>
            <a:br>
              <a:rPr lang="en-US" dirty="0" smtClean="0"/>
            </a:br>
            <a:r>
              <a:rPr lang="en-US" dirty="0" smtClean="0"/>
              <a:t>Resultset contains results of the SQL query. There are three basic types of resultset.</a:t>
            </a:r>
          </a:p>
          <a:p>
            <a:pPr lvl="1"/>
            <a:r>
              <a:rPr lang="en-US" dirty="0" smtClean="0"/>
              <a:t>	Forward-only </a:t>
            </a:r>
            <a:br>
              <a:rPr lang="en-US" dirty="0" smtClean="0"/>
            </a:br>
            <a:r>
              <a:rPr lang="en-US" dirty="0" smtClean="0"/>
              <a:t>As the name suggests, this type can only move forward and are non-scrollable.</a:t>
            </a:r>
          </a:p>
          <a:p>
            <a:pPr lvl="1"/>
            <a:r>
              <a:rPr lang="en-US" dirty="0" smtClean="0"/>
              <a:t>	Scroll-insensitive</a:t>
            </a:r>
            <a:br>
              <a:rPr lang="en-US" dirty="0" smtClean="0"/>
            </a:br>
            <a:r>
              <a:rPr lang="en-US" dirty="0" smtClean="0"/>
              <a:t>This type is scrollable which means the cursor can move in any direction. It is insensitive which means any change to the database will not show change in the resultset while it opens.</a:t>
            </a:r>
          </a:p>
          <a:p>
            <a:pPr lvl="1"/>
            <a:r>
              <a:rPr lang="en-US" dirty="0" smtClean="0"/>
              <a:t>	Scroll-sensitive</a:t>
            </a:r>
            <a:br>
              <a:rPr lang="en-US" dirty="0" smtClean="0"/>
            </a:br>
            <a:r>
              <a:rPr lang="en-US" dirty="0" smtClean="0"/>
              <a:t>This type allows cursor to move in any direction and also propagates the changes done to the database.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72021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072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356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3072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06270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used to update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38743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5000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4087369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lnSpc>
                <a:spcPct val="150000"/>
              </a:lnSpc>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lnSpc>
                <a:spcPct val="150000"/>
              </a:lnSpc>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ct val="150000"/>
              </a:lnSpc>
              <a:defRPr sz="1350">
                <a:solidFill>
                  <a:schemeClr val="tx1"/>
                </a:solidFill>
              </a:defRPr>
            </a:lvl1pPr>
            <a:lvl2pPr marL="173831" indent="-170260">
              <a:lnSpc>
                <a:spcPct val="150000"/>
              </a:lnSpc>
              <a:defRPr sz="1200">
                <a:solidFill>
                  <a:schemeClr val="tx1"/>
                </a:solidFill>
              </a:defRPr>
            </a:lvl2pPr>
            <a:lvl3pPr marL="347663" indent="-173831">
              <a:lnSpc>
                <a:spcPct val="150000"/>
              </a:lnSpc>
              <a:defRPr sz="1050">
                <a:solidFill>
                  <a:schemeClr val="tx1"/>
                </a:solidFill>
              </a:defRPr>
            </a:lvl3pPr>
            <a:lvl4pPr marL="511969" indent="-164306">
              <a:lnSpc>
                <a:spcPct val="15000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ct val="150000"/>
              </a:lnSpc>
              <a:defRPr sz="1350">
                <a:solidFill>
                  <a:schemeClr val="tx1"/>
                </a:solidFill>
              </a:defRPr>
            </a:lvl1pPr>
            <a:lvl2pPr marL="173831" indent="-170260">
              <a:lnSpc>
                <a:spcPct val="150000"/>
              </a:lnSpc>
              <a:defRPr sz="1200">
                <a:solidFill>
                  <a:schemeClr val="tx1"/>
                </a:solidFill>
              </a:defRPr>
            </a:lvl2pPr>
            <a:lvl3pPr marL="347663" indent="-173831">
              <a:lnSpc>
                <a:spcPct val="150000"/>
              </a:lnSpc>
              <a:defRPr sz="1050">
                <a:solidFill>
                  <a:schemeClr val="tx1"/>
                </a:solidFill>
              </a:defRPr>
            </a:lvl3pPr>
            <a:lvl4pPr marL="511969" indent="-164306">
              <a:lnSpc>
                <a:spcPct val="15000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ct val="150000"/>
              </a:lnSpc>
              <a:defRPr sz="1350">
                <a:solidFill>
                  <a:schemeClr val="tx1"/>
                </a:solidFill>
              </a:defRPr>
            </a:lvl1pPr>
            <a:lvl2pPr marL="173831" indent="-170260">
              <a:lnSpc>
                <a:spcPct val="150000"/>
              </a:lnSpc>
              <a:defRPr sz="1200">
                <a:solidFill>
                  <a:schemeClr val="tx1"/>
                </a:solidFill>
              </a:defRPr>
            </a:lvl2pPr>
            <a:lvl3pPr marL="347663" indent="-173831">
              <a:lnSpc>
                <a:spcPct val="150000"/>
              </a:lnSpc>
              <a:defRPr sz="1050">
                <a:solidFill>
                  <a:schemeClr val="tx1"/>
                </a:solidFill>
              </a:defRPr>
            </a:lvl3pPr>
            <a:lvl4pPr marL="511969" indent="-164306">
              <a:lnSpc>
                <a:spcPct val="15000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6" y="6555758"/>
            <a:ext cx="317715" cy="230832"/>
          </a:xfrm>
          <a:prstGeom prst="rect">
            <a:avLst/>
          </a:prstGeom>
        </p:spPr>
        <p:txBody>
          <a:bodyPr wrap="none">
            <a:spAutoFit/>
          </a:bodyPr>
          <a:lstStyle/>
          <a:p>
            <a:pPr algn="r">
              <a:lnSpc>
                <a:spcPct val="150000"/>
              </a:lnSpc>
            </a:pPr>
            <a:fld id="{0502E5A9-B53C-401E-A0E0-4A359BB0A9E5}" type="slidenum">
              <a:rPr lang="en-US" sz="600" smtClean="0">
                <a:solidFill>
                  <a:prstClr val="black">
                    <a:lumMod val="50000"/>
                    <a:lumOff val="50000"/>
                  </a:prstClr>
                </a:solidFill>
                <a:cs typeface="Arial" panose="020B0604020202020204" pitchFamily="34" charset="0"/>
              </a:rPr>
              <a:pPr algn="r">
                <a:lnSpc>
                  <a:spcPct val="150000"/>
                </a:lnSpc>
              </a:p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150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lnSpc>
                <a:spcPct val="150000"/>
              </a:lnSpc>
            </a:pPr>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9629713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2388237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021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059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ct val="15000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971640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5000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6257695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4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7328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4428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4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95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79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6" y="6555758"/>
            <a:ext cx="317715" cy="230832"/>
          </a:xfrm>
          <a:prstGeom prst="rect">
            <a:avLst/>
          </a:prstGeom>
        </p:spPr>
        <p:txBody>
          <a:bodyPr wrap="none">
            <a:spAutoFit/>
          </a:bodyPr>
          <a:lstStyle/>
          <a:p>
            <a:pPr algn="r">
              <a:lnSpc>
                <a:spcPct val="150000"/>
              </a:lnSpc>
            </a:pPr>
            <a:fld id="{0502E5A9-B53C-401E-A0E0-4A359BB0A9E5}" type="slidenum">
              <a:rPr lang="en-US" sz="600" smtClean="0">
                <a:solidFill>
                  <a:prstClr val="black">
                    <a:lumMod val="50000"/>
                    <a:lumOff val="50000"/>
                  </a:prstClr>
                </a:solidFill>
                <a:cs typeface="Arial" panose="020B0604020202020204" pitchFamily="34" charset="0"/>
              </a:rPr>
              <a:pPr algn="r">
                <a:lnSpc>
                  <a:spcPct val="150000"/>
                </a:lnSpc>
              </a:p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150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lnSpc>
                <a:spcPct val="150000"/>
              </a:lnSpc>
            </a:pPr>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671506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8295828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700" r:id="rId11"/>
    <p:sldLayoutId id="2147483701" r:id="rId12"/>
    <p:sldLayoutId id="2147483702" r:id="rId13"/>
  </p:sldLayoutIdLst>
  <p:hf sldNum="0" hdr="0" dt="0"/>
  <p:txStyles>
    <p:titleStyle>
      <a:lvl1pPr algn="l" defTabSz="685800" rtl="0" eaLnBrk="1" latinLnBrk="0" hangingPunct="1">
        <a:lnSpc>
          <a:spcPct val="15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5000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ct val="15000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ct val="15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ct val="15000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4484670" cy="720725"/>
          </a:xfrm>
        </p:spPr>
        <p:txBody>
          <a:bodyPr>
            <a:normAutofit/>
          </a:bodyPr>
          <a:lstStyle/>
          <a:p>
            <a:r>
              <a:rPr lang="en-US" sz="2800" dirty="0" smtClean="0"/>
              <a:t>JDBC</a:t>
            </a:r>
            <a:endParaRPr lang="en-US" sz="2800" dirty="0"/>
          </a:p>
        </p:txBody>
      </p:sp>
      <p:sp>
        <p:nvSpPr>
          <p:cNvPr id="12" name="Subtitle 11"/>
          <p:cNvSpPr>
            <a:spLocks noGrp="1"/>
          </p:cNvSpPr>
          <p:nvPr>
            <p:ph type="subTitle" idx="1"/>
          </p:nvPr>
        </p:nvSpPr>
        <p:spPr>
          <a:xfrm>
            <a:off x="305991" y="4141282"/>
            <a:ext cx="6679271" cy="1223963"/>
          </a:xfrm>
        </p:spPr>
        <p:txBody>
          <a:bodyPr>
            <a:normAutofit/>
          </a:bodyPr>
          <a:lstStyle/>
          <a:p>
            <a:pPr algn="l"/>
            <a:r>
              <a:rPr lang="en-US" sz="2000" dirty="0" smtClean="0">
                <a:solidFill>
                  <a:srgbClr val="0070C0"/>
                </a:solidFill>
              </a:rPr>
              <a:t>Lesson 3 : Performing Basic CRUD Operations</a:t>
            </a:r>
          </a:p>
          <a:p>
            <a:pPr algn="l"/>
            <a:r>
              <a:rPr lang="en-US" sz="2000" dirty="0" smtClean="0">
                <a:solidFill>
                  <a:srgbClr val="0070C0"/>
                </a:solidFill>
              </a:rPr>
              <a:t>Using JDBC</a:t>
            </a:r>
            <a:endParaRPr lang="en-US" sz="2000" dirty="0">
              <a:solidFill>
                <a:srgbClr val="0070C0"/>
              </a:solidFill>
            </a:endParaRPr>
          </a:p>
        </p:txBody>
      </p:sp>
    </p:spTree>
    <p:extLst>
      <p:ext uri="{BB962C8B-B14F-4D97-AF65-F5344CB8AC3E}">
        <p14:creationId xmlns:p14="http://schemas.microsoft.com/office/powerpoint/2010/main" val="1283036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Scrollable ResultSets</a:t>
            </a:r>
            <a:endParaRPr lang="en-US" dirty="0"/>
          </a:p>
        </p:txBody>
      </p:sp>
      <p:sp>
        <p:nvSpPr>
          <p:cNvPr id="3" name="Content Placeholder 2"/>
          <p:cNvSpPr>
            <a:spLocks noGrp="1"/>
          </p:cNvSpPr>
          <p:nvPr>
            <p:ph idx="1"/>
          </p:nvPr>
        </p:nvSpPr>
        <p:spPr>
          <a:xfrm>
            <a:off x="298516" y="1277988"/>
            <a:ext cx="8845484" cy="5130886"/>
          </a:xfrm>
        </p:spPr>
        <p:txBody>
          <a:bodyPr>
            <a:normAutofit/>
          </a:bodyPr>
          <a:lstStyle/>
          <a:p>
            <a:r>
              <a:rPr lang="en-US" dirty="0" smtClean="0"/>
              <a:t>The Result set is by default read only in forward direction.</a:t>
            </a:r>
          </a:p>
          <a:p>
            <a:r>
              <a:rPr lang="en-US" dirty="0" smtClean="0"/>
              <a:t>Many times we need to navigate on resultset </a:t>
            </a:r>
          </a:p>
          <a:p>
            <a:r>
              <a:rPr lang="en-US" dirty="0" smtClean="0"/>
              <a:t>ResultSet Types : </a:t>
            </a:r>
          </a:p>
          <a:p>
            <a:r>
              <a:rPr lang="en-US" dirty="0" smtClean="0"/>
              <a:t>1.Type_Forward_only : result set can be navigated only in forward direction </a:t>
            </a:r>
          </a:p>
          <a:p>
            <a:r>
              <a:rPr lang="en-US" dirty="0" smtClean="0"/>
              <a:t>2.Type_Scroll_Insensative : The cursor can scroll forward and backward and result set is not sensitive to the changes done by others.</a:t>
            </a:r>
          </a:p>
          <a:p>
            <a:r>
              <a:rPr lang="en-US" dirty="0" smtClean="0"/>
              <a:t>3.Type_Scroll_Sensative : cursor can scroll forward and backward and result set is sensitive to the changes done by others.  </a:t>
            </a:r>
          </a:p>
          <a:p>
            <a:r>
              <a:rPr lang="en-US" dirty="0" smtClean="0"/>
              <a:t>ResultSet Concurrency Types </a:t>
            </a:r>
          </a:p>
          <a:p>
            <a:r>
              <a:rPr lang="en-US" dirty="0" smtClean="0"/>
              <a:t>1.Concur_Read_Only : It create the resultset read-only</a:t>
            </a:r>
          </a:p>
          <a:p>
            <a:r>
              <a:rPr lang="en-US" dirty="0" smtClean="0"/>
              <a:t>2.Concur_Updatable : It create the updatable resultset  </a:t>
            </a:r>
            <a:endParaRPr lang="en-US" dirty="0"/>
          </a:p>
        </p:txBody>
      </p:sp>
    </p:spTree>
    <p:extLst>
      <p:ext uri="{BB962C8B-B14F-4D97-AF65-F5344CB8AC3E}">
        <p14:creationId xmlns:p14="http://schemas.microsoft.com/office/powerpoint/2010/main" val="4190888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ResultSet - Example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8214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r>
              <a:rPr lang="en-US" dirty="0" smtClean="0"/>
              <a:t>Demo</a:t>
            </a:r>
            <a:endParaRPr lang="en-US" dirty="0"/>
          </a:p>
        </p:txBody>
      </p:sp>
      <p:sp>
        <p:nvSpPr>
          <p:cNvPr id="319569" name="Rectangle 81"/>
          <p:cNvSpPr>
            <a:spLocks noGrp="1"/>
          </p:cNvSpPr>
          <p:nvPr>
            <p:ph idx="1"/>
          </p:nvPr>
        </p:nvSpPr>
        <p:spPr/>
        <p:txBody>
          <a:bodyPr/>
          <a:lstStyle/>
          <a:p>
            <a:r>
              <a:rPr lang="en-US" dirty="0">
                <a:solidFill>
                  <a:schemeClr val="tx1"/>
                </a:solidFill>
              </a:rPr>
              <a:t>Execute the </a:t>
            </a:r>
            <a:r>
              <a:rPr lang="en-US" dirty="0" smtClean="0"/>
              <a:t>Demo on Scrollable ResultSet</a:t>
            </a:r>
            <a:endParaRPr lang="en-US" dirty="0">
              <a:solidFill>
                <a:schemeClr val="tx1"/>
              </a:solidFill>
            </a:endParaRPr>
          </a:p>
        </p:txBody>
      </p:sp>
    </p:spTree>
    <p:extLst>
      <p:ext uri="{BB962C8B-B14F-4D97-AF65-F5344CB8AC3E}">
        <p14:creationId xmlns:p14="http://schemas.microsoft.com/office/powerpoint/2010/main" val="3566371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Updatable ResultSets</a:t>
            </a:r>
            <a:endParaRPr lang="en-US" dirty="0"/>
          </a:p>
        </p:txBody>
      </p:sp>
      <p:sp>
        <p:nvSpPr>
          <p:cNvPr id="3" name="Content Placeholder 2"/>
          <p:cNvSpPr>
            <a:spLocks noGrp="1"/>
          </p:cNvSpPr>
          <p:nvPr>
            <p:ph idx="1"/>
          </p:nvPr>
        </p:nvSpPr>
        <p:spPr>
          <a:xfrm>
            <a:off x="298516" y="1277988"/>
            <a:ext cx="8845484" cy="4643751"/>
          </a:xfrm>
        </p:spPr>
        <p:txBody>
          <a:bodyPr/>
          <a:lstStyle/>
          <a:p>
            <a:r>
              <a:rPr lang="en-US" dirty="0" smtClean="0"/>
              <a:t>Updatable ResultSet allows modification to data in a table through ResultSet. </a:t>
            </a:r>
          </a:p>
          <a:p>
            <a:r>
              <a:rPr lang="en-US" dirty="0" smtClean="0"/>
              <a:t>Update method is available for doing updates in table for each data type.</a:t>
            </a:r>
          </a:p>
          <a:p>
            <a:r>
              <a:rPr lang="en-US" dirty="0" smtClean="0"/>
              <a:t>1.One that takes in a column name</a:t>
            </a:r>
          </a:p>
          <a:p>
            <a:r>
              <a:rPr lang="en-US" dirty="0" smtClean="0"/>
              <a:t>2.One that takes in a column index</a:t>
            </a:r>
          </a:p>
          <a:p>
            <a:r>
              <a:rPr lang="en-US" dirty="0" smtClean="0"/>
              <a:t>To update String column value of current row </a:t>
            </a:r>
          </a:p>
          <a:p>
            <a:r>
              <a:rPr lang="en-US" dirty="0"/>
              <a:t>	</a:t>
            </a:r>
            <a:r>
              <a:rPr lang="en-US" dirty="0" smtClean="0"/>
              <a:t>public void </a:t>
            </a:r>
            <a:r>
              <a:rPr lang="en-US" dirty="0" err="1" smtClean="0"/>
              <a:t>updateString</a:t>
            </a:r>
            <a:r>
              <a:rPr lang="en-US" dirty="0" smtClean="0"/>
              <a:t>(int </a:t>
            </a:r>
            <a:r>
              <a:rPr lang="en-US" dirty="0" err="1" smtClean="0"/>
              <a:t>columnindex,String</a:t>
            </a:r>
            <a:r>
              <a:rPr lang="en-US" dirty="0" smtClean="0"/>
              <a:t> value)</a:t>
            </a:r>
          </a:p>
          <a:p>
            <a:r>
              <a:rPr lang="en-US" dirty="0"/>
              <a:t>	</a:t>
            </a:r>
            <a:r>
              <a:rPr lang="en-US" dirty="0" smtClean="0"/>
              <a:t>public void </a:t>
            </a:r>
            <a:r>
              <a:rPr lang="en-US" dirty="0" err="1" smtClean="0"/>
              <a:t>updateString</a:t>
            </a:r>
            <a:r>
              <a:rPr lang="en-US" dirty="0" smtClean="0"/>
              <a:t>(String </a:t>
            </a:r>
            <a:r>
              <a:rPr lang="en-US" dirty="0" err="1" smtClean="0"/>
              <a:t>columnname,String</a:t>
            </a:r>
            <a:r>
              <a:rPr lang="en-US" dirty="0" smtClean="0"/>
              <a:t> value)</a:t>
            </a:r>
          </a:p>
          <a:p>
            <a:r>
              <a:rPr lang="en-US" dirty="0" smtClean="0"/>
              <a:t> All the update methods throw SQLException</a:t>
            </a:r>
          </a:p>
          <a:p>
            <a:endParaRPr lang="en-US" dirty="0"/>
          </a:p>
        </p:txBody>
      </p:sp>
    </p:spTree>
    <p:extLst>
      <p:ext uri="{BB962C8B-B14F-4D97-AF65-F5344CB8AC3E}">
        <p14:creationId xmlns:p14="http://schemas.microsoft.com/office/powerpoint/2010/main" val="2859167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Updatable ResultSet</a:t>
            </a:r>
            <a:endParaRPr lang="en-US" dirty="0"/>
          </a:p>
        </p:txBody>
      </p:sp>
      <p:sp>
        <p:nvSpPr>
          <p:cNvPr id="3" name="Content Placeholder 2"/>
          <p:cNvSpPr>
            <a:spLocks noGrp="1"/>
          </p:cNvSpPr>
          <p:nvPr>
            <p:ph idx="1"/>
          </p:nvPr>
        </p:nvSpPr>
        <p:spPr>
          <a:xfrm>
            <a:off x="298516" y="1277988"/>
            <a:ext cx="8845484" cy="5467586"/>
          </a:xfrm>
        </p:spPr>
        <p:txBody>
          <a:bodyPr>
            <a:normAutofit lnSpcReduction="10000"/>
          </a:bodyPr>
          <a:lstStyle/>
          <a:p>
            <a:r>
              <a:rPr lang="en-US" dirty="0"/>
              <a:t> </a:t>
            </a:r>
            <a:r>
              <a:rPr lang="en-US" dirty="0" smtClean="0"/>
              <a:t> </a:t>
            </a:r>
            <a:r>
              <a:rPr lang="en-US" dirty="0" err="1" smtClean="0"/>
              <a:t>rs.updateString</a:t>
            </a:r>
            <a:r>
              <a:rPr lang="en-US" dirty="0" smtClean="0"/>
              <a:t>(“</a:t>
            </a:r>
            <a:r>
              <a:rPr lang="en-US" dirty="0" err="1" smtClean="0"/>
              <a:t>EmpName</a:t>
            </a:r>
            <a:r>
              <a:rPr lang="en-US" dirty="0" smtClean="0"/>
              <a:t>”,”Smith”) : will update the value in resultset and not In the underlying Database.</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ResultSet Object</a:t>
            </a:r>
          </a:p>
          <a:p>
            <a:endParaRPr lang="en-US" dirty="0"/>
          </a:p>
          <a:p>
            <a:r>
              <a:rPr lang="en-US" dirty="0" smtClean="0"/>
              <a:t>To update the value in database ,we need to call </a:t>
            </a:r>
            <a:r>
              <a:rPr lang="en-US" dirty="0" err="1" smtClean="0"/>
              <a:t>updateRow</a:t>
            </a:r>
            <a:r>
              <a:rPr lang="en-US" dirty="0" smtClean="0"/>
              <a:t>() method on resultset.</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79182221"/>
              </p:ext>
            </p:extLst>
          </p:nvPr>
        </p:nvGraphicFramePr>
        <p:xfrm>
          <a:off x="371052" y="2594755"/>
          <a:ext cx="1968704" cy="2095710"/>
        </p:xfrm>
        <a:graphic>
          <a:graphicData uri="http://schemas.openxmlformats.org/drawingml/2006/table">
            <a:tbl>
              <a:tblPr firstRow="1" bandRow="1">
                <a:tableStyleId>{5C22544A-7EE6-4342-B048-85BDC9FD1C3A}</a:tableStyleId>
              </a:tblPr>
              <a:tblGrid>
                <a:gridCol w="984352"/>
                <a:gridCol w="984352"/>
              </a:tblGrid>
              <a:tr h="698570">
                <a:tc>
                  <a:txBody>
                    <a:bodyPr/>
                    <a:lstStyle/>
                    <a:p>
                      <a:r>
                        <a:rPr lang="en-US" dirty="0" smtClean="0"/>
                        <a:t>Id</a:t>
                      </a:r>
                      <a:endParaRPr lang="en-US" dirty="0"/>
                    </a:p>
                  </a:txBody>
                  <a:tcPr/>
                </a:tc>
                <a:tc>
                  <a:txBody>
                    <a:bodyPr/>
                    <a:lstStyle/>
                    <a:p>
                      <a:r>
                        <a:rPr lang="en-US" dirty="0" smtClean="0"/>
                        <a:t>Name</a:t>
                      </a:r>
                      <a:endParaRPr lang="en-US" dirty="0"/>
                    </a:p>
                  </a:txBody>
                  <a:tcPr/>
                </a:tc>
              </a:tr>
              <a:tr h="698570">
                <a:tc>
                  <a:txBody>
                    <a:bodyPr/>
                    <a:lstStyle/>
                    <a:p>
                      <a:r>
                        <a:rPr lang="en-US" dirty="0" smtClean="0"/>
                        <a:t>101</a:t>
                      </a:r>
                      <a:endParaRPr lang="en-US" dirty="0"/>
                    </a:p>
                  </a:txBody>
                  <a:tcPr/>
                </a:tc>
                <a:tc>
                  <a:txBody>
                    <a:bodyPr/>
                    <a:lstStyle/>
                    <a:p>
                      <a:r>
                        <a:rPr lang="en-US" dirty="0" smtClean="0"/>
                        <a:t>Smit</a:t>
                      </a:r>
                      <a:endParaRPr lang="en-US" dirty="0"/>
                    </a:p>
                  </a:txBody>
                  <a:tcPr/>
                </a:tc>
              </a:tr>
              <a:tr h="698570">
                <a:tc>
                  <a:txBody>
                    <a:bodyPr/>
                    <a:lstStyle/>
                    <a:p>
                      <a:r>
                        <a:rPr lang="en-US" dirty="0" smtClean="0"/>
                        <a:t>102</a:t>
                      </a:r>
                      <a:endParaRPr lang="en-US" dirty="0"/>
                    </a:p>
                  </a:txBody>
                  <a:tcPr/>
                </a:tc>
                <a:tc>
                  <a:txBody>
                    <a:bodyPr/>
                    <a:lstStyle/>
                    <a:p>
                      <a:r>
                        <a:rPr lang="en-US" dirty="0" smtClean="0"/>
                        <a:t>Neha</a:t>
                      </a:r>
                      <a:endParaRPr lang="en-US" dirty="0"/>
                    </a:p>
                  </a:txBody>
                  <a:tcPr/>
                </a:tc>
              </a:tr>
            </a:tbl>
          </a:graphicData>
        </a:graphic>
      </p:graphicFrame>
      <p:sp>
        <p:nvSpPr>
          <p:cNvPr id="5" name="Can 4"/>
          <p:cNvSpPr/>
          <p:nvPr/>
        </p:nvSpPr>
        <p:spPr>
          <a:xfrm>
            <a:off x="5846164" y="2593298"/>
            <a:ext cx="2413417" cy="29080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7" name="Elbow Connector 6"/>
          <p:cNvCxnSpPr/>
          <p:nvPr/>
        </p:nvCxnSpPr>
        <p:spPr>
          <a:xfrm>
            <a:off x="2414707" y="3642610"/>
            <a:ext cx="3281555"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y 9"/>
          <p:cNvSpPr/>
          <p:nvPr/>
        </p:nvSpPr>
        <p:spPr>
          <a:xfrm>
            <a:off x="3492709" y="3425832"/>
            <a:ext cx="1004341" cy="794479"/>
          </a:xfrm>
          <a:prstGeom prst="mathMultiply">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2506149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Updatable ResultSet - Methods</a:t>
            </a:r>
            <a:endParaRPr lang="en-US" dirty="0"/>
          </a:p>
        </p:txBody>
      </p:sp>
      <p:sp>
        <p:nvSpPr>
          <p:cNvPr id="3" name="Content Placeholder 2"/>
          <p:cNvSpPr>
            <a:spLocks noGrp="1"/>
          </p:cNvSpPr>
          <p:nvPr>
            <p:ph idx="1"/>
          </p:nvPr>
        </p:nvSpPr>
        <p:spPr/>
        <p:txBody>
          <a:bodyPr/>
          <a:lstStyle/>
          <a:p>
            <a:endParaRPr lang="en-US" dirty="0" smtClean="0"/>
          </a:p>
          <a:p>
            <a:pPr marL="342900" indent="-342900">
              <a:buAutoNum type="arabicPeriod"/>
            </a:pPr>
            <a:r>
              <a:rPr lang="en-US" dirty="0" err="1" smtClean="0"/>
              <a:t>updateRow</a:t>
            </a:r>
            <a:r>
              <a:rPr lang="en-US" dirty="0" smtClean="0"/>
              <a:t>() : updates the row in Database </a:t>
            </a:r>
          </a:p>
          <a:p>
            <a:pPr marL="342900" indent="-342900">
              <a:buAutoNum type="arabicPeriod"/>
            </a:pPr>
            <a:r>
              <a:rPr lang="en-US" dirty="0" err="1" smtClean="0"/>
              <a:t>deleteRow</a:t>
            </a:r>
            <a:r>
              <a:rPr lang="en-US" dirty="0" smtClean="0"/>
              <a:t> ()  : deletes the current row from Database</a:t>
            </a:r>
          </a:p>
          <a:p>
            <a:pPr marL="342900" indent="-342900">
              <a:buAutoNum type="arabicPeriod"/>
            </a:pPr>
            <a:r>
              <a:rPr lang="en-US" dirty="0" err="1" smtClean="0"/>
              <a:t>refrestRow</a:t>
            </a:r>
            <a:r>
              <a:rPr lang="en-US" dirty="0" smtClean="0"/>
              <a:t>() : refreshes the data in resultset to reflect any recent changes in the database.</a:t>
            </a:r>
          </a:p>
          <a:p>
            <a:pPr marL="342900" indent="-342900">
              <a:buAutoNum type="arabicPeriod"/>
            </a:pPr>
            <a:r>
              <a:rPr lang="en-US" dirty="0" err="1" smtClean="0"/>
              <a:t>cancelRowUpdate</a:t>
            </a:r>
            <a:r>
              <a:rPr lang="en-US" dirty="0" smtClean="0"/>
              <a:t>() : cancels any updated made to the current row .</a:t>
            </a:r>
          </a:p>
          <a:p>
            <a:pPr marL="342900" indent="-342900">
              <a:buAutoNum type="arabicPeriod"/>
            </a:pPr>
            <a:r>
              <a:rPr lang="en-US" dirty="0" err="1" smtClean="0"/>
              <a:t>insertRow</a:t>
            </a:r>
            <a:r>
              <a:rPr lang="en-US" dirty="0" smtClean="0"/>
              <a:t>() : insert new row in database </a:t>
            </a:r>
            <a:endParaRPr lang="en-US" dirty="0"/>
          </a:p>
        </p:txBody>
      </p:sp>
    </p:spTree>
    <p:extLst>
      <p:ext uri="{BB962C8B-B14F-4D97-AF65-F5344CB8AC3E}">
        <p14:creationId xmlns:p14="http://schemas.microsoft.com/office/powerpoint/2010/main" val="192139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Updatable ResultSet – Example	</a:t>
            </a:r>
            <a:endParaRPr lang="en-US" dirty="0"/>
          </a:p>
        </p:txBody>
      </p:sp>
      <p:pic>
        <p:nvPicPr>
          <p:cNvPr id="6" name="Content Placeholder 5"/>
          <p:cNvPicPr>
            <a:picLocks noGrp="1" noChangeAspect="1"/>
          </p:cNvPicPr>
          <p:nvPr>
            <p:ph idx="1"/>
          </p:nvPr>
        </p:nvPicPr>
        <p:blipFill rotWithShape="1">
          <a:blip r:embed="rId2"/>
          <a:srcRect l="11360" t="13637" r="30122" b="30514"/>
          <a:stretch/>
        </p:blipFill>
        <p:spPr>
          <a:xfrm>
            <a:off x="704538" y="1618937"/>
            <a:ext cx="6703203" cy="3612630"/>
          </a:xfrm>
          <a:prstGeom prst="rect">
            <a:avLst/>
          </a:prstGeom>
        </p:spPr>
      </p:pic>
    </p:spTree>
    <p:extLst>
      <p:ext uri="{BB962C8B-B14F-4D97-AF65-F5344CB8AC3E}">
        <p14:creationId xmlns:p14="http://schemas.microsoft.com/office/powerpoint/2010/main" val="4034527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r>
              <a:rPr lang="en-US" dirty="0" smtClean="0"/>
              <a:t>Demo</a:t>
            </a:r>
            <a:endParaRPr lang="en-US" dirty="0"/>
          </a:p>
        </p:txBody>
      </p:sp>
      <p:sp>
        <p:nvSpPr>
          <p:cNvPr id="319569" name="Rectangle 81"/>
          <p:cNvSpPr>
            <a:spLocks noGrp="1"/>
          </p:cNvSpPr>
          <p:nvPr>
            <p:ph idx="1"/>
          </p:nvPr>
        </p:nvSpPr>
        <p:spPr/>
        <p:txBody>
          <a:bodyPr/>
          <a:lstStyle/>
          <a:p>
            <a:r>
              <a:rPr lang="en-US" dirty="0" smtClean="0">
                <a:solidFill>
                  <a:schemeClr val="tx1"/>
                </a:solidFill>
              </a:rPr>
              <a:t>Demo on Updatable ResultSets</a:t>
            </a:r>
            <a:endParaRPr lang="en-US" dirty="0">
              <a:solidFill>
                <a:schemeClr val="tx1"/>
              </a:solidFill>
            </a:endParaRP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8" name="Rectangle 8"/>
          <p:cNvSpPr>
            <a:spLocks noGrp="1"/>
          </p:cNvSpPr>
          <p:nvPr>
            <p:ph type="title"/>
          </p:nvPr>
        </p:nvSpPr>
        <p:spPr/>
        <p:txBody>
          <a:bodyPr/>
          <a:lstStyle/>
          <a:p>
            <a:r>
              <a:rPr lang="en-US" dirty="0" smtClean="0"/>
              <a:t>Understanding PreparedStatement</a:t>
            </a:r>
            <a:endParaRPr lang="en-US" dirty="0"/>
          </a:p>
        </p:txBody>
      </p:sp>
      <p:sp>
        <p:nvSpPr>
          <p:cNvPr id="307209" name="Rectangle 9"/>
          <p:cNvSpPr>
            <a:spLocks noGrp="1"/>
          </p:cNvSpPr>
          <p:nvPr>
            <p:ph idx="1"/>
          </p:nvPr>
        </p:nvSpPr>
        <p:spPr>
          <a:xfrm>
            <a:off x="298516" y="1419815"/>
            <a:ext cx="8845484" cy="4643751"/>
          </a:xfrm>
        </p:spPr>
        <p:txBody>
          <a:bodyPr/>
          <a:lstStyle/>
          <a:p>
            <a:r>
              <a:rPr lang="en-US" dirty="0" smtClean="0">
                <a:solidFill>
                  <a:schemeClr val="tx1"/>
                </a:solidFill>
              </a:rPr>
              <a:t>Benefits PreparedStatement : </a:t>
            </a:r>
          </a:p>
          <a:p>
            <a:r>
              <a:rPr lang="en-US" dirty="0" smtClean="0">
                <a:solidFill>
                  <a:schemeClr val="tx1"/>
                </a:solidFill>
              </a:rPr>
              <a:t>Since the SQL statements are precompiled one, it improves performance of Application.</a:t>
            </a:r>
          </a:p>
          <a:p>
            <a:r>
              <a:rPr lang="en-US" dirty="0" smtClean="0"/>
              <a:t>Easy to Set SQL Parameter value </a:t>
            </a:r>
          </a:p>
          <a:p>
            <a:r>
              <a:rPr lang="en-US" dirty="0" smtClean="0">
                <a:solidFill>
                  <a:schemeClr val="tx1"/>
                </a:solidFill>
              </a:rPr>
              <a:t>Prevents SQL Dependency Injection Attacks </a:t>
            </a:r>
          </a:p>
        </p:txBody>
      </p:sp>
    </p:spTree>
    <p:extLst>
      <p:ext uri="{BB962C8B-B14F-4D97-AF65-F5344CB8AC3E}">
        <p14:creationId xmlns:p14="http://schemas.microsoft.com/office/powerpoint/2010/main" val="3270514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PreparedStatement Methods </a:t>
            </a:r>
            <a:endParaRPr lang="en-US" dirty="0"/>
          </a:p>
        </p:txBody>
      </p:sp>
      <p:sp>
        <p:nvSpPr>
          <p:cNvPr id="3" name="Content Placeholder 2"/>
          <p:cNvSpPr>
            <a:spLocks noGrp="1"/>
          </p:cNvSpPr>
          <p:nvPr>
            <p:ph idx="1"/>
          </p:nvPr>
        </p:nvSpPr>
        <p:spPr/>
        <p:txBody>
          <a:bodyPr/>
          <a:lstStyle/>
          <a:p>
            <a:r>
              <a:rPr lang="en-US" dirty="0" smtClean="0"/>
              <a:t>PreparedStatement </a:t>
            </a:r>
            <a:r>
              <a:rPr lang="en-US" dirty="0" err="1"/>
              <a:t>ps</a:t>
            </a:r>
            <a:r>
              <a:rPr lang="en-US" dirty="0"/>
              <a:t> =</a:t>
            </a:r>
            <a:r>
              <a:rPr lang="en-US" dirty="0" err="1"/>
              <a:t>connection.prepareStatement</a:t>
            </a:r>
            <a:r>
              <a:rPr lang="en-US" dirty="0"/>
              <a:t>(“Select * from </a:t>
            </a:r>
            <a:r>
              <a:rPr lang="en-US" dirty="0" err="1"/>
              <a:t>emp</a:t>
            </a:r>
            <a:endParaRPr lang="en-US" dirty="0"/>
          </a:p>
          <a:p>
            <a:r>
              <a:rPr lang="en-US" dirty="0"/>
              <a:t> where salary &gt; ? And </a:t>
            </a:r>
            <a:r>
              <a:rPr lang="en-US" dirty="0" err="1"/>
              <a:t>department_code</a:t>
            </a:r>
            <a:r>
              <a:rPr lang="en-US" dirty="0"/>
              <a:t>= ? “ ); </a:t>
            </a:r>
            <a:endParaRPr lang="en-US" dirty="0" smtClean="0"/>
          </a:p>
          <a:p>
            <a:r>
              <a:rPr lang="en-US" dirty="0" smtClean="0"/>
              <a:t>To Bind the values in this PreparedStatement </a:t>
            </a:r>
          </a:p>
          <a:p>
            <a:r>
              <a:rPr lang="en-US" dirty="0" err="1" smtClean="0"/>
              <a:t>setXXX</a:t>
            </a:r>
            <a:r>
              <a:rPr lang="en-US" dirty="0" smtClean="0"/>
              <a:t>() methods are available.</a:t>
            </a:r>
          </a:p>
          <a:p>
            <a:r>
              <a:rPr lang="en-US" dirty="0" smtClean="0"/>
              <a:t>XXX can be replaced by any java datatypes .</a:t>
            </a:r>
          </a:p>
          <a:p>
            <a:r>
              <a:rPr lang="en-US" dirty="0" smtClean="0"/>
              <a:t>e.g. </a:t>
            </a:r>
            <a:r>
              <a:rPr lang="en-US" dirty="0" err="1" smtClean="0"/>
              <a:t>setInt</a:t>
            </a:r>
            <a:r>
              <a:rPr lang="en-US" dirty="0" smtClean="0"/>
              <a:t>(P1,P2)  ( P1 -&gt; position ,P2 -&gt; value) </a:t>
            </a:r>
          </a:p>
          <a:p>
            <a:r>
              <a:rPr lang="en-US" dirty="0"/>
              <a:t> </a:t>
            </a:r>
            <a:r>
              <a:rPr lang="en-US" dirty="0" smtClean="0"/>
              <a:t> </a:t>
            </a:r>
            <a:r>
              <a:rPr lang="en-US" dirty="0" err="1" smtClean="0"/>
              <a:t>setInt</a:t>
            </a:r>
            <a:r>
              <a:rPr lang="en-US" dirty="0" smtClean="0"/>
              <a:t>(1,1000);</a:t>
            </a:r>
          </a:p>
          <a:p>
            <a:r>
              <a:rPr lang="en-US" dirty="0" err="1" smtClean="0"/>
              <a:t>setString</a:t>
            </a:r>
            <a:r>
              <a:rPr lang="en-US" dirty="0" smtClean="0"/>
              <a:t>(“</a:t>
            </a:r>
            <a:r>
              <a:rPr lang="en-US" dirty="0" err="1" smtClean="0"/>
              <a:t>emp_name”,”Neha</a:t>
            </a:r>
            <a:r>
              <a:rPr lang="en-US" dirty="0" smtClean="0"/>
              <a:t>”);</a:t>
            </a:r>
          </a:p>
          <a:p>
            <a:r>
              <a:rPr lang="en-US" dirty="0" err="1" smtClean="0"/>
              <a:t>setDouble</a:t>
            </a:r>
            <a:r>
              <a:rPr lang="en-US" dirty="0" smtClean="0"/>
              <a:t>(“salary”,23000.22);</a:t>
            </a:r>
          </a:p>
          <a:p>
            <a:endParaRPr lang="en-US" dirty="0"/>
          </a:p>
          <a:p>
            <a:endParaRPr lang="en-US" dirty="0"/>
          </a:p>
        </p:txBody>
      </p:sp>
    </p:spTree>
    <p:extLst>
      <p:ext uri="{BB962C8B-B14F-4D97-AF65-F5344CB8AC3E}">
        <p14:creationId xmlns:p14="http://schemas.microsoft.com/office/powerpoint/2010/main" val="3664589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smtClean="0"/>
              <a:t>Execute Static SQL statements</a:t>
            </a:r>
          </a:p>
          <a:p>
            <a:pPr lvl="1"/>
            <a:r>
              <a:rPr lang="en-US" dirty="0" smtClean="0"/>
              <a:t>Understand Result Set</a:t>
            </a:r>
          </a:p>
          <a:p>
            <a:pPr lvl="1"/>
            <a:r>
              <a:rPr lang="en-US" dirty="0" smtClean="0"/>
              <a:t>Understand Prepared Statements</a:t>
            </a:r>
          </a:p>
          <a:p>
            <a:pPr lvl="2"/>
            <a:r>
              <a:rPr lang="en-US" dirty="0" smtClean="0"/>
              <a:t>Retrieve(Select)</a:t>
            </a:r>
          </a:p>
          <a:p>
            <a:pPr lvl="2"/>
            <a:r>
              <a:rPr lang="en-US" dirty="0" smtClean="0"/>
              <a:t>Insert(Create)</a:t>
            </a:r>
          </a:p>
          <a:p>
            <a:pPr lvl="2"/>
            <a:r>
              <a:rPr lang="en-US" dirty="0" smtClean="0"/>
              <a:t>Update</a:t>
            </a:r>
          </a:p>
          <a:p>
            <a:pPr lvl="2"/>
            <a:r>
              <a:rPr lang="en-US" dirty="0" smtClean="0"/>
              <a:t>Remove(Delete)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Data Using PreparedStatement</a:t>
            </a:r>
            <a:endParaRPr lang="en-US" dirty="0"/>
          </a:p>
        </p:txBody>
      </p:sp>
      <p:sp>
        <p:nvSpPr>
          <p:cNvPr id="3" name="Content Placeholder 2"/>
          <p:cNvSpPr>
            <a:spLocks noGrp="1"/>
          </p:cNvSpPr>
          <p:nvPr>
            <p:ph idx="1"/>
          </p:nvPr>
        </p:nvSpPr>
        <p:spPr>
          <a:xfrm>
            <a:off x="298516" y="1277988"/>
            <a:ext cx="8845484" cy="4643751"/>
          </a:xfrm>
        </p:spPr>
        <p:txBody>
          <a:bodyPr/>
          <a:lstStyle/>
          <a:p>
            <a:r>
              <a:rPr lang="en-US" dirty="0" smtClean="0"/>
              <a:t>Selecting Data :</a:t>
            </a:r>
            <a:endParaRPr lang="en-US" dirty="0"/>
          </a:p>
        </p:txBody>
      </p:sp>
      <p:sp>
        <p:nvSpPr>
          <p:cNvPr id="4" name="Rounded Rectangle 3"/>
          <p:cNvSpPr/>
          <p:nvPr/>
        </p:nvSpPr>
        <p:spPr>
          <a:xfrm>
            <a:off x="569625" y="2158584"/>
            <a:ext cx="7764905" cy="3867461"/>
          </a:xfrm>
          <a:prstGeom prst="round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en-US" dirty="0"/>
              <a:t>String </a:t>
            </a:r>
            <a:r>
              <a:rPr lang="en-US" dirty="0" err="1"/>
              <a:t>sql</a:t>
            </a:r>
            <a:r>
              <a:rPr lang="en-US" dirty="0"/>
              <a:t>="select </a:t>
            </a:r>
            <a:r>
              <a:rPr lang="en-US" dirty="0" err="1"/>
              <a:t>product_name</a:t>
            </a:r>
            <a:r>
              <a:rPr lang="en-US" dirty="0"/>
              <a:t>, quantity , </a:t>
            </a:r>
            <a:r>
              <a:rPr lang="en-US" dirty="0" err="1"/>
              <a:t>product_id</a:t>
            </a:r>
            <a:r>
              <a:rPr lang="en-US" dirty="0"/>
              <a:t> "</a:t>
            </a:r>
          </a:p>
          <a:p>
            <a:r>
              <a:rPr lang="en-US" dirty="0"/>
              <a:t>+ " from product where </a:t>
            </a:r>
            <a:r>
              <a:rPr lang="en-US" dirty="0" err="1"/>
              <a:t>unit_price</a:t>
            </a:r>
            <a:r>
              <a:rPr lang="en-US" dirty="0"/>
              <a:t> between ? and ? ";</a:t>
            </a:r>
          </a:p>
          <a:p>
            <a:r>
              <a:rPr lang="en-US" dirty="0" smtClean="0"/>
              <a:t>PreparedStatement </a:t>
            </a:r>
            <a:r>
              <a:rPr lang="en-US" dirty="0" err="1"/>
              <a:t>ps</a:t>
            </a:r>
            <a:r>
              <a:rPr lang="en-US" dirty="0"/>
              <a:t>= </a:t>
            </a:r>
            <a:r>
              <a:rPr lang="en-US" dirty="0" err="1"/>
              <a:t>con.prepareStatement</a:t>
            </a:r>
            <a:r>
              <a:rPr lang="en-US" dirty="0"/>
              <a:t>(</a:t>
            </a:r>
            <a:r>
              <a:rPr lang="en-US" dirty="0" err="1"/>
              <a:t>sql</a:t>
            </a:r>
            <a:r>
              <a:rPr lang="en-US" dirty="0"/>
              <a:t>);</a:t>
            </a:r>
          </a:p>
          <a:p>
            <a:r>
              <a:rPr lang="en-US" dirty="0" err="1"/>
              <a:t>ps.setInt</a:t>
            </a:r>
            <a:r>
              <a:rPr lang="en-US" dirty="0"/>
              <a:t>(1, 1000);</a:t>
            </a:r>
          </a:p>
          <a:p>
            <a:r>
              <a:rPr lang="en-US" dirty="0" err="1"/>
              <a:t>ps.setInt</a:t>
            </a:r>
            <a:r>
              <a:rPr lang="en-US" dirty="0"/>
              <a:t>(2, 3000);</a:t>
            </a:r>
          </a:p>
          <a:p>
            <a:r>
              <a:rPr lang="en-US" dirty="0"/>
              <a:t>ResultSet </a:t>
            </a:r>
            <a:r>
              <a:rPr lang="en-US" dirty="0" err="1"/>
              <a:t>rs</a:t>
            </a:r>
            <a:r>
              <a:rPr lang="en-US" dirty="0"/>
              <a:t>=</a:t>
            </a:r>
            <a:r>
              <a:rPr lang="en-US" dirty="0" err="1"/>
              <a:t>ps.executeQuery</a:t>
            </a:r>
            <a:r>
              <a:rPr lang="en-US" dirty="0"/>
              <a:t>();</a:t>
            </a:r>
          </a:p>
          <a:p>
            <a:r>
              <a:rPr lang="en-US" b="1" dirty="0"/>
              <a:t>while(</a:t>
            </a:r>
            <a:r>
              <a:rPr lang="en-US" b="1" dirty="0" err="1"/>
              <a:t>rs.next</a:t>
            </a:r>
            <a:r>
              <a:rPr lang="en-US" b="1" dirty="0"/>
              <a:t>()){</a:t>
            </a:r>
          </a:p>
          <a:p>
            <a:r>
              <a:rPr lang="en-US" dirty="0"/>
              <a:t>String </a:t>
            </a:r>
            <a:r>
              <a:rPr lang="en-US" dirty="0" err="1"/>
              <a:t>pname</a:t>
            </a:r>
            <a:r>
              <a:rPr lang="en-US" dirty="0"/>
              <a:t>= </a:t>
            </a:r>
            <a:r>
              <a:rPr lang="en-US" dirty="0" err="1"/>
              <a:t>rs.getString</a:t>
            </a:r>
            <a:r>
              <a:rPr lang="en-US" dirty="0"/>
              <a:t>("</a:t>
            </a:r>
            <a:r>
              <a:rPr lang="en-US" dirty="0" err="1"/>
              <a:t>product_name</a:t>
            </a:r>
            <a:r>
              <a:rPr lang="en-US" dirty="0"/>
              <a:t>");</a:t>
            </a:r>
          </a:p>
          <a:p>
            <a:r>
              <a:rPr lang="en-US" b="1" dirty="0"/>
              <a:t>int id= </a:t>
            </a:r>
            <a:r>
              <a:rPr lang="en-US" b="1" dirty="0" err="1"/>
              <a:t>rs.getInt</a:t>
            </a:r>
            <a:r>
              <a:rPr lang="en-US" b="1" dirty="0"/>
              <a:t>("</a:t>
            </a:r>
            <a:r>
              <a:rPr lang="en-US" b="1" dirty="0" err="1"/>
              <a:t>product_id</a:t>
            </a:r>
            <a:r>
              <a:rPr lang="en-US" b="1" dirty="0"/>
              <a:t>");</a:t>
            </a:r>
          </a:p>
          <a:p>
            <a:r>
              <a:rPr lang="en-US" b="1" dirty="0"/>
              <a:t>int </a:t>
            </a:r>
            <a:r>
              <a:rPr lang="en-US" b="1" dirty="0" err="1"/>
              <a:t>qty</a:t>
            </a:r>
            <a:r>
              <a:rPr lang="en-US" b="1" dirty="0"/>
              <a:t>= </a:t>
            </a:r>
            <a:r>
              <a:rPr lang="en-US" b="1" dirty="0" err="1"/>
              <a:t>rs.getInt</a:t>
            </a:r>
            <a:r>
              <a:rPr lang="en-US" b="1" dirty="0"/>
              <a:t>("quantity");</a:t>
            </a:r>
          </a:p>
          <a:p>
            <a:r>
              <a:rPr lang="en-US" dirty="0"/>
              <a:t>System.</a:t>
            </a:r>
            <a:r>
              <a:rPr lang="en-US" b="1" i="1" dirty="0"/>
              <a:t>out.println(</a:t>
            </a:r>
            <a:r>
              <a:rPr lang="en-US" b="1" i="1" dirty="0" err="1"/>
              <a:t>pname</a:t>
            </a:r>
            <a:r>
              <a:rPr lang="en-US" b="1" i="1" dirty="0"/>
              <a:t>+"  "+ id+" " + </a:t>
            </a:r>
            <a:r>
              <a:rPr lang="en-US" b="1" i="1" dirty="0" err="1"/>
              <a:t>qty</a:t>
            </a:r>
            <a:r>
              <a:rPr lang="en-US" b="1" i="1" dirty="0"/>
              <a:t>);</a:t>
            </a:r>
          </a:p>
          <a:p>
            <a:r>
              <a:rPr lang="en-US" dirty="0"/>
              <a:t>}</a:t>
            </a:r>
          </a:p>
        </p:txBody>
      </p:sp>
    </p:spTree>
    <p:extLst>
      <p:ext uri="{BB962C8B-B14F-4D97-AF65-F5344CB8AC3E}">
        <p14:creationId xmlns:p14="http://schemas.microsoft.com/office/powerpoint/2010/main" val="1963477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normAutofit/>
          </a:bodyPr>
          <a:lstStyle/>
          <a:p>
            <a:r>
              <a:rPr lang="en-US" dirty="0" smtClean="0"/>
              <a:t>Updating Record</a:t>
            </a:r>
            <a:endParaRPr lang="en-US" dirty="0"/>
          </a:p>
        </p:txBody>
      </p:sp>
      <p:sp>
        <p:nvSpPr>
          <p:cNvPr id="270339" name="Rectangle 3"/>
          <p:cNvSpPr>
            <a:spLocks noGrp="1"/>
          </p:cNvSpPr>
          <p:nvPr>
            <p:ph idx="1"/>
          </p:nvPr>
        </p:nvSpPr>
        <p:spPr/>
        <p:txBody>
          <a:bodyPr/>
          <a:lstStyle/>
          <a:p>
            <a:r>
              <a:rPr lang="en-US" b="0" dirty="0" smtClean="0">
                <a:solidFill>
                  <a:schemeClr val="tx1"/>
                </a:solidFill>
              </a:rPr>
              <a:t>Update </a:t>
            </a:r>
            <a:r>
              <a:rPr lang="en-US" b="0" dirty="0">
                <a:solidFill>
                  <a:schemeClr val="tx1"/>
                </a:solidFill>
              </a:rPr>
              <a:t>table data</a:t>
            </a:r>
          </a:p>
          <a:p>
            <a:pPr lvl="1"/>
            <a:r>
              <a:rPr lang="en-US" dirty="0" err="1" smtClean="0">
                <a:solidFill>
                  <a:schemeClr val="tx1"/>
                </a:solidFill>
              </a:rPr>
              <a:t>PreparedStatement</a:t>
            </a:r>
            <a:r>
              <a:rPr lang="en-US" dirty="0">
                <a:solidFill>
                  <a:schemeClr val="tx1"/>
                </a:solidFill>
              </a:rPr>
              <a:t>:</a:t>
            </a:r>
          </a:p>
        </p:txBody>
      </p:sp>
      <p:sp>
        <p:nvSpPr>
          <p:cNvPr id="270340" name="AutoShape 4"/>
          <p:cNvSpPr>
            <a:spLocks noChangeArrowheads="1"/>
          </p:cNvSpPr>
          <p:nvPr/>
        </p:nvSpPr>
        <p:spPr bwMode="auto">
          <a:xfrm>
            <a:off x="660400" y="2552700"/>
            <a:ext cx="78486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mj-lt"/>
              </a:rPr>
              <a:t>String query </a:t>
            </a:r>
            <a:r>
              <a:rPr lang="en-US" dirty="0">
                <a:latin typeface="+mj-lt"/>
              </a:rPr>
              <a:t>= </a:t>
            </a:r>
            <a:r>
              <a:rPr lang="en-US" dirty="0" smtClean="0">
                <a:latin typeface="+mj-lt"/>
              </a:rPr>
              <a:t>“</a:t>
            </a:r>
            <a:r>
              <a:rPr lang="en-US" dirty="0">
                <a:latin typeface="+mj-lt"/>
              </a:rPr>
              <a:t>update </a:t>
            </a:r>
            <a:r>
              <a:rPr lang="en-US" dirty="0" err="1">
                <a:latin typeface="+mj-lt"/>
              </a:rPr>
              <a:t>emp</a:t>
            </a:r>
            <a:r>
              <a:rPr lang="en-US" dirty="0">
                <a:latin typeface="+mj-lt"/>
              </a:rPr>
              <a:t> set </a:t>
            </a:r>
            <a:r>
              <a:rPr lang="en-US" dirty="0" err="1">
                <a:latin typeface="+mj-lt"/>
              </a:rPr>
              <a:t>ecity</a:t>
            </a:r>
            <a:r>
              <a:rPr lang="en-US" dirty="0" smtClean="0">
                <a:latin typeface="+mj-lt"/>
              </a:rPr>
              <a:t>=? </a:t>
            </a:r>
            <a:r>
              <a:rPr lang="en-US" dirty="0">
                <a:latin typeface="+mj-lt"/>
              </a:rPr>
              <a:t>where </a:t>
            </a:r>
            <a:r>
              <a:rPr lang="en-US" dirty="0" err="1">
                <a:latin typeface="+mj-lt"/>
              </a:rPr>
              <a:t>eno</a:t>
            </a:r>
            <a:r>
              <a:rPr lang="en-US" dirty="0" smtClean="0">
                <a:latin typeface="+mj-lt"/>
              </a:rPr>
              <a:t>&lt;?”</a:t>
            </a:r>
          </a:p>
          <a:p>
            <a:pPr lvl="1"/>
            <a:r>
              <a:rPr lang="en-US" dirty="0" err="1" smtClean="0">
                <a:latin typeface="+mj-lt"/>
              </a:rPr>
              <a:t>PreparedStatement</a:t>
            </a:r>
            <a:r>
              <a:rPr lang="en-US" dirty="0" smtClean="0">
                <a:latin typeface="+mj-lt"/>
              </a:rPr>
              <a:t> </a:t>
            </a:r>
            <a:r>
              <a:rPr lang="en-US" dirty="0" err="1" smtClean="0">
                <a:latin typeface="+mj-lt"/>
              </a:rPr>
              <a:t>st</a:t>
            </a:r>
            <a:r>
              <a:rPr lang="en-US" dirty="0" smtClean="0">
                <a:latin typeface="+mj-lt"/>
              </a:rPr>
              <a:t>=</a:t>
            </a:r>
            <a:r>
              <a:rPr lang="en-US" dirty="0" err="1" smtClean="0">
                <a:latin typeface="+mj-lt"/>
              </a:rPr>
              <a:t>conn.prepareStatement</a:t>
            </a:r>
            <a:r>
              <a:rPr lang="en-US" dirty="0" smtClean="0">
                <a:latin typeface="+mj-lt"/>
              </a:rPr>
              <a:t>(query);</a:t>
            </a:r>
            <a:endParaRPr lang="en-US" dirty="0">
              <a:latin typeface="+mj-lt"/>
            </a:endParaRPr>
          </a:p>
          <a:p>
            <a:pPr lvl="1"/>
            <a:r>
              <a:rPr lang="en-US" dirty="0" err="1" smtClean="0">
                <a:latin typeface="+mj-lt"/>
              </a:rPr>
              <a:t>st.setString</a:t>
            </a:r>
            <a:r>
              <a:rPr lang="en-US" dirty="0" smtClean="0">
                <a:latin typeface="+mj-lt"/>
              </a:rPr>
              <a:t>(1,”Mumbai”);</a:t>
            </a:r>
          </a:p>
          <a:p>
            <a:pPr lvl="1"/>
            <a:r>
              <a:rPr lang="en-US" dirty="0" err="1" smtClean="0">
                <a:latin typeface="+mj-lt"/>
              </a:rPr>
              <a:t>st.setInt</a:t>
            </a:r>
            <a:r>
              <a:rPr lang="en-US" dirty="0" smtClean="0">
                <a:latin typeface="+mj-lt"/>
              </a:rPr>
              <a:t>(2,1000);</a:t>
            </a:r>
          </a:p>
          <a:p>
            <a:pPr lvl="1"/>
            <a:r>
              <a:rPr lang="en-US" dirty="0" err="1" smtClean="0">
                <a:latin typeface="+mj-lt"/>
              </a:rPr>
              <a:t>int</a:t>
            </a:r>
            <a:r>
              <a:rPr lang="en-US" dirty="0" smtClean="0">
                <a:latin typeface="+mj-lt"/>
              </a:rPr>
              <a:t> res = </a:t>
            </a:r>
            <a:r>
              <a:rPr lang="en-US" dirty="0" err="1" smtClean="0">
                <a:latin typeface="+mj-lt"/>
              </a:rPr>
              <a:t>st.executeUpdate</a:t>
            </a:r>
            <a:r>
              <a:rPr lang="en-US" dirty="0" smtClean="0">
                <a:latin typeface="+mj-lt"/>
              </a:rPr>
              <a:t>);</a:t>
            </a:r>
            <a:endParaRPr lang="en-US" dirty="0">
              <a:latin typeface="+mj-lt"/>
            </a:endParaRPr>
          </a:p>
          <a:p>
            <a:pPr lvl="1"/>
            <a:r>
              <a:rPr lang="en-US" dirty="0" err="1" smtClean="0">
                <a:latin typeface="+mj-lt"/>
              </a:rPr>
              <a:t>System.out.println</a:t>
            </a:r>
            <a:r>
              <a:rPr lang="en-US" dirty="0" smtClean="0">
                <a:latin typeface="+mj-lt"/>
              </a:rPr>
              <a:t>(red + “ records </a:t>
            </a:r>
            <a:r>
              <a:rPr lang="en-US" dirty="0">
                <a:latin typeface="+mj-lt"/>
              </a:rPr>
              <a:t>updated”));</a:t>
            </a:r>
          </a:p>
        </p:txBody>
      </p:sp>
    </p:spTree>
    <p:extLst>
      <p:ext uri="{BB962C8B-B14F-4D97-AF65-F5344CB8AC3E}">
        <p14:creationId xmlns:p14="http://schemas.microsoft.com/office/powerpoint/2010/main" val="261499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lstStyle/>
          <a:p>
            <a:r>
              <a:rPr lang="en-US" dirty="0" smtClean="0"/>
              <a:t>Removing Record</a:t>
            </a:r>
            <a:endParaRPr lang="en-US" dirty="0"/>
          </a:p>
        </p:txBody>
      </p:sp>
      <p:sp>
        <p:nvSpPr>
          <p:cNvPr id="270339" name="Rectangle 3"/>
          <p:cNvSpPr>
            <a:spLocks noGrp="1"/>
          </p:cNvSpPr>
          <p:nvPr>
            <p:ph idx="1"/>
          </p:nvPr>
        </p:nvSpPr>
        <p:spPr/>
        <p:txBody>
          <a:bodyPr/>
          <a:lstStyle/>
          <a:p>
            <a:r>
              <a:rPr lang="en-US" b="0" dirty="0" smtClean="0">
                <a:solidFill>
                  <a:schemeClr val="tx1"/>
                </a:solidFill>
              </a:rPr>
              <a:t>Delete </a:t>
            </a:r>
            <a:r>
              <a:rPr lang="en-US" b="0" dirty="0">
                <a:solidFill>
                  <a:schemeClr val="tx1"/>
                </a:solidFill>
              </a:rPr>
              <a:t>table data</a:t>
            </a:r>
          </a:p>
          <a:p>
            <a:pPr lvl="1"/>
            <a:r>
              <a:rPr lang="en-US" dirty="0" err="1" smtClean="0">
                <a:solidFill>
                  <a:schemeClr val="tx1"/>
                </a:solidFill>
              </a:rPr>
              <a:t>PreparedStatement</a:t>
            </a:r>
            <a:r>
              <a:rPr lang="en-US" dirty="0">
                <a:solidFill>
                  <a:schemeClr val="tx1"/>
                </a:solidFill>
              </a:rPr>
              <a:t>:</a:t>
            </a:r>
          </a:p>
        </p:txBody>
      </p:sp>
      <p:sp>
        <p:nvSpPr>
          <p:cNvPr id="270340" name="AutoShape 4"/>
          <p:cNvSpPr>
            <a:spLocks noChangeArrowheads="1"/>
          </p:cNvSpPr>
          <p:nvPr/>
        </p:nvSpPr>
        <p:spPr bwMode="auto">
          <a:xfrm>
            <a:off x="901779" y="2522054"/>
            <a:ext cx="65532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Candara" pitchFamily="34" charset="0"/>
              </a:rPr>
              <a:t>String query </a:t>
            </a:r>
            <a:r>
              <a:rPr lang="en-US" dirty="0">
                <a:latin typeface="Candara" pitchFamily="34" charset="0"/>
              </a:rPr>
              <a:t>= </a:t>
            </a:r>
            <a:r>
              <a:rPr lang="en-US" dirty="0" smtClean="0">
                <a:latin typeface="Candara" pitchFamily="34" charset="0"/>
              </a:rPr>
              <a:t>“delete from </a:t>
            </a:r>
            <a:r>
              <a:rPr lang="en-US" dirty="0" err="1" smtClean="0">
                <a:latin typeface="Candara" pitchFamily="34" charset="0"/>
              </a:rPr>
              <a:t>emp</a:t>
            </a:r>
            <a:r>
              <a:rPr lang="en-US" dirty="0" smtClean="0">
                <a:latin typeface="Candara" pitchFamily="34" charset="0"/>
              </a:rPr>
              <a:t> where </a:t>
            </a:r>
            <a:r>
              <a:rPr lang="en-US" dirty="0" err="1">
                <a:latin typeface="Candara" pitchFamily="34" charset="0"/>
              </a:rPr>
              <a:t>eno</a:t>
            </a:r>
            <a:r>
              <a:rPr lang="en-US" dirty="0" smtClean="0">
                <a:latin typeface="Candara" pitchFamily="34" charset="0"/>
              </a:rPr>
              <a:t>&lt;?”</a:t>
            </a:r>
          </a:p>
          <a:p>
            <a:pPr lvl="1"/>
            <a:r>
              <a:rPr lang="en-US" dirty="0" err="1" smtClean="0">
                <a:latin typeface="Candara" pitchFamily="34" charset="0"/>
              </a:rPr>
              <a:t>PreparedStatement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a:t>
            </a:r>
            <a:r>
              <a:rPr lang="en-US" dirty="0" err="1" smtClean="0">
                <a:latin typeface="Candara" pitchFamily="34" charset="0"/>
              </a:rPr>
              <a:t>conn.prepareStatement</a:t>
            </a:r>
            <a:r>
              <a:rPr lang="en-US" dirty="0" smtClean="0">
                <a:latin typeface="Candara" pitchFamily="34" charset="0"/>
              </a:rPr>
              <a:t>(query);</a:t>
            </a:r>
            <a:endParaRPr lang="en-US" dirty="0">
              <a:latin typeface="Candara" pitchFamily="34" charset="0"/>
            </a:endParaRPr>
          </a:p>
          <a:p>
            <a:pPr lvl="1"/>
            <a:r>
              <a:rPr lang="en-US" dirty="0" err="1" smtClean="0">
                <a:latin typeface="Candara" pitchFamily="34" charset="0"/>
              </a:rPr>
              <a:t>st.setInt</a:t>
            </a:r>
            <a:r>
              <a:rPr lang="en-US" dirty="0" smtClean="0">
                <a:latin typeface="Candara" pitchFamily="34" charset="0"/>
              </a:rPr>
              <a:t>(2,1000);</a:t>
            </a:r>
          </a:p>
          <a:p>
            <a:pPr lvl="1"/>
            <a:r>
              <a:rPr lang="en-US" dirty="0" err="1" smtClean="0">
                <a:latin typeface="Candara" pitchFamily="34" charset="0"/>
              </a:rPr>
              <a:t>int</a:t>
            </a:r>
            <a:r>
              <a:rPr lang="en-US" dirty="0" smtClean="0">
                <a:latin typeface="Candara" pitchFamily="34" charset="0"/>
              </a:rPr>
              <a:t> res = </a:t>
            </a:r>
            <a:r>
              <a:rPr lang="en-US" dirty="0" err="1" smtClean="0">
                <a:latin typeface="Candara" pitchFamily="34" charset="0"/>
              </a:rPr>
              <a:t>st.executeUpdate</a:t>
            </a:r>
            <a:r>
              <a:rPr lang="en-US" dirty="0" smtClean="0">
                <a:latin typeface="Candara" pitchFamily="34" charset="0"/>
              </a:rPr>
              <a:t>);</a:t>
            </a:r>
            <a:endParaRPr lang="en-US" dirty="0">
              <a:latin typeface="Candara" pitchFamily="34" charset="0"/>
            </a:endParaRPr>
          </a:p>
          <a:p>
            <a:pPr lvl="1"/>
            <a:r>
              <a:rPr lang="en-US" dirty="0" err="1" smtClean="0">
                <a:latin typeface="Candara" pitchFamily="34" charset="0"/>
              </a:rPr>
              <a:t>System.out.println</a:t>
            </a:r>
            <a:r>
              <a:rPr lang="en-US" dirty="0" smtClean="0">
                <a:latin typeface="Candara" pitchFamily="34" charset="0"/>
              </a:rPr>
              <a:t>(red + “ records deleted”));</a:t>
            </a:r>
            <a:endParaRPr lang="en-US" dirty="0">
              <a:latin typeface="Candara" pitchFamily="34" charset="0"/>
            </a:endParaRPr>
          </a:p>
        </p:txBody>
      </p:sp>
    </p:spTree>
    <p:extLst>
      <p:ext uri="{BB962C8B-B14F-4D97-AF65-F5344CB8AC3E}">
        <p14:creationId xmlns:p14="http://schemas.microsoft.com/office/powerpoint/2010/main" val="4055650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8" name="Rectangle 8"/>
          <p:cNvSpPr>
            <a:spLocks noGrp="1"/>
          </p:cNvSpPr>
          <p:nvPr>
            <p:ph type="title"/>
          </p:nvPr>
        </p:nvSpPr>
        <p:spPr/>
        <p:txBody>
          <a:bodyPr/>
          <a:lstStyle/>
          <a:p>
            <a:r>
              <a:rPr lang="en-US" dirty="0" smtClean="0"/>
              <a:t>Best </a:t>
            </a:r>
            <a:r>
              <a:rPr lang="en-US" dirty="0"/>
              <a:t>Practices</a:t>
            </a:r>
          </a:p>
        </p:txBody>
      </p:sp>
      <p:sp>
        <p:nvSpPr>
          <p:cNvPr id="307209" name="Rectangle 9"/>
          <p:cNvSpPr>
            <a:spLocks noGrp="1"/>
          </p:cNvSpPr>
          <p:nvPr>
            <p:ph idx="1"/>
          </p:nvPr>
        </p:nvSpPr>
        <p:spPr/>
        <p:txBody>
          <a:bodyPr/>
          <a:lstStyle/>
          <a:p>
            <a:r>
              <a:rPr lang="en-US" dirty="0">
                <a:solidFill>
                  <a:schemeClr val="tx1"/>
                </a:solidFill>
              </a:rPr>
              <a:t>Some of the best practices in JDBC:</a:t>
            </a:r>
          </a:p>
          <a:p>
            <a:pPr lvl="1"/>
            <a:r>
              <a:rPr lang="en-US" dirty="0">
                <a:solidFill>
                  <a:schemeClr val="tx1"/>
                </a:solidFill>
              </a:rPr>
              <a:t>Selection of Driver </a:t>
            </a:r>
          </a:p>
          <a:p>
            <a:pPr lvl="1"/>
            <a:r>
              <a:rPr lang="en-US" dirty="0" smtClean="0">
                <a:solidFill>
                  <a:schemeClr val="tx1"/>
                </a:solidFill>
              </a:rPr>
              <a:t>Close </a:t>
            </a:r>
            <a:r>
              <a:rPr lang="en-US" dirty="0">
                <a:solidFill>
                  <a:schemeClr val="tx1"/>
                </a:solidFill>
              </a:rPr>
              <a:t>resources as soon as you’re done with them</a:t>
            </a:r>
          </a:p>
          <a:p>
            <a:pPr lvl="1"/>
            <a:r>
              <a:rPr lang="en-US" dirty="0">
                <a:solidFill>
                  <a:schemeClr val="tx1"/>
                </a:solidFill>
              </a:rPr>
              <a:t>Turn-Off Auto-Commit – group updates into a transaction</a:t>
            </a:r>
          </a:p>
          <a:p>
            <a:pPr lvl="1"/>
            <a:r>
              <a:rPr lang="en-US" dirty="0">
                <a:solidFill>
                  <a:schemeClr val="tx1"/>
                </a:solidFill>
              </a:rPr>
              <a:t>Business identifiers as a String instead of number</a:t>
            </a:r>
          </a:p>
          <a:p>
            <a:pPr lvl="1"/>
            <a:r>
              <a:rPr lang="en-US" dirty="0">
                <a:solidFill>
                  <a:schemeClr val="tx1"/>
                </a:solidFill>
              </a:rPr>
              <a:t>Do not perform database tasks in code </a:t>
            </a:r>
          </a:p>
          <a:p>
            <a:pPr lvl="1"/>
            <a:r>
              <a:rPr lang="en-US" dirty="0">
                <a:solidFill>
                  <a:schemeClr val="tx1"/>
                </a:solidFill>
              </a:rPr>
              <a:t>Use JDBC’s </a:t>
            </a:r>
            <a:r>
              <a:rPr lang="en-US" dirty="0" err="1">
                <a:solidFill>
                  <a:schemeClr val="tx1"/>
                </a:solidFill>
              </a:rPr>
              <a:t>PreparedStatement</a:t>
            </a:r>
            <a:r>
              <a:rPr lang="en-US" dirty="0">
                <a:solidFill>
                  <a:schemeClr val="tx1"/>
                </a:solidFill>
              </a:rPr>
              <a:t> instead of Statement when possible</a:t>
            </a:r>
          </a:p>
        </p:txBody>
      </p:sp>
    </p:spTree>
    <p:extLst>
      <p:ext uri="{BB962C8B-B14F-4D97-AF65-F5344CB8AC3E}">
        <p14:creationId xmlns:p14="http://schemas.microsoft.com/office/powerpoint/2010/main" val="987346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p:cNvSpPr>
          <p:nvPr>
            <p:ph type="title"/>
          </p:nvPr>
        </p:nvSpPr>
        <p:spPr/>
        <p:txBody>
          <a:bodyPr>
            <a:noAutofit/>
          </a:bodyPr>
          <a:lstStyle/>
          <a:p>
            <a:r>
              <a:rPr lang="en-US" dirty="0" smtClean="0"/>
              <a:t>Best </a:t>
            </a:r>
            <a:r>
              <a:rPr lang="en-US" dirty="0"/>
              <a:t>Practices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794059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r>
              <a:rPr lang="en-US" dirty="0" smtClean="0"/>
              <a:t>Lab </a:t>
            </a:r>
            <a:r>
              <a:rPr lang="en-US" dirty="0"/>
              <a:t>: JDBC</a:t>
            </a:r>
          </a:p>
        </p:txBody>
      </p:sp>
      <p:sp>
        <p:nvSpPr>
          <p:cNvPr id="215050" name="Rectangle 10"/>
          <p:cNvSpPr>
            <a:spLocks noGrp="1"/>
          </p:cNvSpPr>
          <p:nvPr>
            <p:ph idx="1"/>
          </p:nvPr>
        </p:nvSpPr>
        <p:spPr/>
        <p:txBody>
          <a:bodyPr/>
          <a:lstStyle/>
          <a:p>
            <a:r>
              <a:rPr lang="en-US" dirty="0">
                <a:solidFill>
                  <a:schemeClr val="tx1"/>
                </a:solidFill>
              </a:rPr>
              <a:t>Lab </a:t>
            </a:r>
            <a:r>
              <a:rPr lang="en-US" dirty="0" smtClean="0"/>
              <a:t>: </a:t>
            </a:r>
            <a:r>
              <a:rPr lang="en-US" dirty="0" smtClean="0">
                <a:solidFill>
                  <a:schemeClr val="tx1"/>
                </a:solidFill>
              </a:rPr>
              <a:t>JDBC </a:t>
            </a:r>
            <a:r>
              <a:rPr lang="en-US" dirty="0">
                <a:solidFill>
                  <a:schemeClr val="tx1"/>
                </a:solidFill>
              </a:rPr>
              <a:t>4.0</a:t>
            </a:r>
          </a:p>
        </p:txBody>
      </p:sp>
    </p:spTree>
    <p:extLst>
      <p:ext uri="{BB962C8B-B14F-4D97-AF65-F5344CB8AC3E}">
        <p14:creationId xmlns:p14="http://schemas.microsoft.com/office/powerpoint/2010/main" val="3429890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a:solidFill>
                  <a:schemeClr val="tx1"/>
                </a:solidFill>
              </a:rPr>
              <a:t>Establishing the connection with database to perform database operations </a:t>
            </a:r>
          </a:p>
          <a:p>
            <a:pPr lvl="1"/>
            <a:r>
              <a:rPr lang="en-US" dirty="0">
                <a:solidFill>
                  <a:schemeClr val="tx1"/>
                </a:solidFill>
              </a:rPr>
              <a:t>Different types of statement creation</a:t>
            </a:r>
          </a:p>
          <a:p>
            <a:pPr lvl="1"/>
            <a:r>
              <a:rPr lang="en-US" dirty="0">
                <a:solidFill>
                  <a:schemeClr val="tx1"/>
                </a:solidFill>
              </a:rPr>
              <a:t>Different ways of executing </a:t>
            </a:r>
            <a:r>
              <a:rPr lang="en-US" dirty="0" smtClean="0">
                <a:solidFill>
                  <a:schemeClr val="tx1"/>
                </a:solidFill>
              </a:rPr>
              <a:t>statements</a:t>
            </a:r>
          </a:p>
          <a:p>
            <a:pPr lvl="1"/>
            <a:r>
              <a:rPr lang="en-US" dirty="0" smtClean="0">
                <a:solidFill>
                  <a:schemeClr val="tx1"/>
                </a:solidFill>
              </a:rPr>
              <a:t>And </a:t>
            </a:r>
            <a:r>
              <a:rPr lang="en-US" dirty="0">
                <a:solidFill>
                  <a:schemeClr val="tx1"/>
                </a:solidFill>
              </a:rPr>
              <a:t>best practices for JDBC applications</a:t>
            </a: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r>
              <a:rPr lang="en-US" dirty="0">
                <a:solidFill>
                  <a:schemeClr val="tx1"/>
                </a:solidFill>
              </a:rPr>
              <a:t>Question 1 :</a:t>
            </a:r>
            <a:r>
              <a:rPr lang="en-US" b="0" dirty="0">
                <a:solidFill>
                  <a:schemeClr val="tx1"/>
                </a:solidFill>
              </a:rPr>
              <a:t> </a:t>
            </a:r>
            <a:r>
              <a:rPr lang="en-US" dirty="0">
                <a:solidFill>
                  <a:schemeClr val="tx1"/>
                </a:solidFill>
              </a:rPr>
              <a:t>Which Statement is used when you want to pass parameter to the query?</a:t>
            </a:r>
          </a:p>
          <a:p>
            <a:pPr lvl="1"/>
            <a:r>
              <a:rPr lang="en-US" b="1" dirty="0">
                <a:solidFill>
                  <a:schemeClr val="tx1"/>
                </a:solidFill>
              </a:rPr>
              <a:t> Option 1 : </a:t>
            </a:r>
            <a:r>
              <a:rPr lang="en-US" dirty="0">
                <a:solidFill>
                  <a:schemeClr val="tx1"/>
                </a:solidFill>
              </a:rPr>
              <a:t>Statement</a:t>
            </a:r>
          </a:p>
          <a:p>
            <a:pPr lvl="1"/>
            <a:r>
              <a:rPr lang="en-US" b="1" dirty="0">
                <a:solidFill>
                  <a:schemeClr val="tx1"/>
                </a:solidFill>
              </a:rPr>
              <a:t> Option 2 : </a:t>
            </a:r>
            <a:r>
              <a:rPr lang="en-US" dirty="0" err="1">
                <a:solidFill>
                  <a:schemeClr val="tx1"/>
                </a:solidFill>
              </a:rPr>
              <a:t>PreparedStatement</a:t>
            </a:r>
            <a:endParaRPr lang="en-US" dirty="0">
              <a:solidFill>
                <a:schemeClr val="tx1"/>
              </a:solidFill>
            </a:endParaRPr>
          </a:p>
          <a:p>
            <a:pPr lvl="1"/>
            <a:r>
              <a:rPr lang="en-US" b="1" dirty="0">
                <a:solidFill>
                  <a:schemeClr val="tx1"/>
                </a:solidFill>
              </a:rPr>
              <a:t> Option 3 : </a:t>
            </a:r>
            <a:r>
              <a:rPr lang="en-US" dirty="0" err="1" smtClean="0">
                <a:solidFill>
                  <a:schemeClr val="tx1"/>
                </a:solidFill>
              </a:rPr>
              <a:t>CallableStatement</a:t>
            </a:r>
            <a:endParaRPr lang="en-US" dirty="0">
              <a:solidFill>
                <a:schemeClr val="tx1"/>
              </a:solidFill>
            </a:endParaRPr>
          </a:p>
          <a:p>
            <a:r>
              <a:rPr lang="en-US" dirty="0">
                <a:solidFill>
                  <a:schemeClr val="tx1"/>
                </a:solidFill>
              </a:rPr>
              <a:t>Question 2 :</a:t>
            </a:r>
            <a:r>
              <a:rPr lang="en-US" b="0" dirty="0">
                <a:solidFill>
                  <a:schemeClr val="tx1"/>
                </a:solidFill>
              </a:rPr>
              <a:t> </a:t>
            </a:r>
            <a:r>
              <a:rPr lang="en-US" dirty="0">
                <a:solidFill>
                  <a:schemeClr val="tx1"/>
                </a:solidFill>
              </a:rPr>
              <a:t>____ method is best suited to execute DDL Queries. </a:t>
            </a:r>
            <a:endParaRPr lang="en-US" dirty="0" smtClean="0">
              <a:solidFill>
                <a:schemeClr val="tx1"/>
              </a:solidFill>
            </a:endParaRPr>
          </a:p>
          <a:p>
            <a:r>
              <a:rPr lang="en-US" dirty="0">
                <a:solidFill>
                  <a:schemeClr val="tx1"/>
                </a:solidFill>
              </a:rPr>
              <a:t>Question </a:t>
            </a:r>
            <a:r>
              <a:rPr lang="en-US" dirty="0" smtClean="0">
                <a:solidFill>
                  <a:schemeClr val="tx1"/>
                </a:solidFill>
              </a:rPr>
              <a:t>3 </a:t>
            </a:r>
            <a:r>
              <a:rPr lang="en-US" dirty="0">
                <a:solidFill>
                  <a:schemeClr val="tx1"/>
                </a:solidFill>
              </a:rPr>
              <a:t>:</a:t>
            </a:r>
            <a:r>
              <a:rPr lang="en-US" b="0" dirty="0">
                <a:solidFill>
                  <a:schemeClr val="tx1"/>
                </a:solidFill>
              </a:rPr>
              <a:t> </a:t>
            </a:r>
            <a:r>
              <a:rPr lang="en-US" dirty="0">
                <a:solidFill>
                  <a:schemeClr val="tx1"/>
                </a:solidFill>
              </a:rPr>
              <a:t>By default, a connection object is in auto-commit mode </a:t>
            </a:r>
          </a:p>
          <a:p>
            <a:pPr lvl="1"/>
            <a:r>
              <a:rPr lang="en-US" dirty="0">
                <a:solidFill>
                  <a:schemeClr val="tx1"/>
                </a:solidFill>
              </a:rPr>
              <a:t>True/False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a:bodyPr>
          <a:lstStyle/>
          <a:p>
            <a:r>
              <a:rPr lang="en-US" dirty="0" smtClean="0"/>
              <a:t>Executing SQL Statements in JDBC</a:t>
            </a:r>
            <a:endParaRPr lang="en-US" dirty="0"/>
          </a:p>
        </p:txBody>
      </p:sp>
      <p:sp>
        <p:nvSpPr>
          <p:cNvPr id="284675" name="Rectangle 3"/>
          <p:cNvSpPr>
            <a:spLocks noGrp="1"/>
          </p:cNvSpPr>
          <p:nvPr>
            <p:ph idx="1"/>
          </p:nvPr>
        </p:nvSpPr>
        <p:spPr/>
        <p:txBody>
          <a:bodyPr/>
          <a:lstStyle/>
          <a:p>
            <a:r>
              <a:rPr lang="en-US" dirty="0" smtClean="0">
                <a:solidFill>
                  <a:schemeClr val="tx1"/>
                </a:solidFill>
              </a:rPr>
              <a:t>Once connection is established with database, statement object can be used to execute different types of SQL queries</a:t>
            </a:r>
          </a:p>
          <a:p>
            <a:r>
              <a:rPr lang="en-US" dirty="0" smtClean="0">
                <a:solidFill>
                  <a:schemeClr val="tx1"/>
                </a:solidFill>
              </a:rPr>
              <a:t>JDBC API support different statement interfaces depending upon type of query to be executed</a:t>
            </a:r>
            <a:endParaRPr lang="en-US" dirty="0">
              <a:solidFill>
                <a:schemeClr val="tx1"/>
              </a:solidFill>
            </a:endParaRPr>
          </a:p>
        </p:txBody>
      </p:sp>
      <p:sp>
        <p:nvSpPr>
          <p:cNvPr id="3" name="Rectangle 2"/>
          <p:cNvSpPr/>
          <p:nvPr/>
        </p:nvSpPr>
        <p:spPr>
          <a:xfrm>
            <a:off x="3236686" y="3019625"/>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Statement</a:t>
            </a:r>
            <a:endParaRPr lang="en-US" dirty="0">
              <a:latin typeface="+mj-lt"/>
            </a:endParaRPr>
          </a:p>
        </p:txBody>
      </p:sp>
      <p:sp>
        <p:nvSpPr>
          <p:cNvPr id="6" name="Rectangle 5"/>
          <p:cNvSpPr/>
          <p:nvPr/>
        </p:nvSpPr>
        <p:spPr>
          <a:xfrm>
            <a:off x="3236683" y="3963047"/>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PreparedStatement</a:t>
            </a:r>
            <a:endParaRPr lang="en-US" dirty="0">
              <a:latin typeface="+mj-lt"/>
            </a:endParaRPr>
          </a:p>
        </p:txBody>
      </p:sp>
      <p:sp>
        <p:nvSpPr>
          <p:cNvPr id="7" name="Rectangle 6"/>
          <p:cNvSpPr/>
          <p:nvPr/>
        </p:nvSpPr>
        <p:spPr>
          <a:xfrm>
            <a:off x="3236682" y="4848419"/>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CallableStatement</a:t>
            </a:r>
            <a:endParaRPr lang="en-US" dirty="0">
              <a:latin typeface="+mj-lt"/>
            </a:endParaRPr>
          </a:p>
        </p:txBody>
      </p:sp>
      <p:sp>
        <p:nvSpPr>
          <p:cNvPr id="2" name="Rounded Rectangular Callout 1"/>
          <p:cNvSpPr/>
          <p:nvPr/>
        </p:nvSpPr>
        <p:spPr>
          <a:xfrm>
            <a:off x="6391723" y="2809168"/>
            <a:ext cx="1353461" cy="914399"/>
          </a:xfrm>
          <a:prstGeom prst="wedgeRoundRectCallout">
            <a:avLst>
              <a:gd name="adj1" fmla="val -127689"/>
              <a:gd name="adj2" fmla="val 21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DDL and Static Select</a:t>
            </a:r>
            <a:endParaRPr lang="en-US" dirty="0">
              <a:latin typeface="+mj-lt"/>
            </a:endParaRPr>
          </a:p>
        </p:txBody>
      </p:sp>
      <p:sp>
        <p:nvSpPr>
          <p:cNvPr id="11" name="Rounded Rectangular Callout 10"/>
          <p:cNvSpPr/>
          <p:nvPr/>
        </p:nvSpPr>
        <p:spPr>
          <a:xfrm>
            <a:off x="1197428" y="3963047"/>
            <a:ext cx="1353461" cy="914399"/>
          </a:xfrm>
          <a:prstGeom prst="wedgeRoundRectCallout">
            <a:avLst>
              <a:gd name="adj1" fmla="val 111452"/>
              <a:gd name="adj2" fmla="val -105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DML and Dynamic Select</a:t>
            </a:r>
            <a:endParaRPr lang="en-US" dirty="0">
              <a:latin typeface="+mj-lt"/>
            </a:endParaRPr>
          </a:p>
        </p:txBody>
      </p:sp>
      <p:sp>
        <p:nvSpPr>
          <p:cNvPr id="12" name="Rounded Rectangular Callout 11"/>
          <p:cNvSpPr/>
          <p:nvPr/>
        </p:nvSpPr>
        <p:spPr>
          <a:xfrm>
            <a:off x="6284684" y="4696019"/>
            <a:ext cx="1353461" cy="914399"/>
          </a:xfrm>
          <a:prstGeom prst="wedgeRoundRectCallout">
            <a:avLst>
              <a:gd name="adj1" fmla="val -114821"/>
              <a:gd name="adj2" fmla="val -99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Procedures and Functions</a:t>
            </a:r>
            <a:endParaRPr lang="en-US" dirty="0">
              <a:latin typeface="+mj-lt"/>
            </a:endParaRPr>
          </a:p>
        </p:txBody>
      </p:sp>
      <p:cxnSp>
        <p:nvCxnSpPr>
          <p:cNvPr id="5" name="Straight Arrow Connector 4"/>
          <p:cNvCxnSpPr/>
          <p:nvPr/>
        </p:nvCxnSpPr>
        <p:spPr>
          <a:xfrm flipH="1" flipV="1">
            <a:off x="4434112" y="3410857"/>
            <a:ext cx="3" cy="33382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8"/>
          <p:cNvCxnSpPr/>
          <p:nvPr/>
        </p:nvCxnSpPr>
        <p:spPr>
          <a:xfrm flipH="1" flipV="1">
            <a:off x="4434111" y="4354279"/>
            <a:ext cx="1" cy="27577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611385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Interface	</a:t>
            </a:r>
            <a:endParaRPr lang="en-US" dirty="0"/>
          </a:p>
        </p:txBody>
      </p:sp>
      <p:sp>
        <p:nvSpPr>
          <p:cNvPr id="3" name="Content Placeholder 2"/>
          <p:cNvSpPr>
            <a:spLocks noGrp="1"/>
          </p:cNvSpPr>
          <p:nvPr>
            <p:ph idx="1"/>
          </p:nvPr>
        </p:nvSpPr>
        <p:spPr/>
        <p:txBody>
          <a:bodyPr/>
          <a:lstStyle/>
          <a:p>
            <a:r>
              <a:rPr lang="en-US" dirty="0" smtClean="0"/>
              <a:t>Used for executing a static SQL statement</a:t>
            </a:r>
          </a:p>
          <a:p>
            <a:r>
              <a:rPr lang="en-US" dirty="0" smtClean="0"/>
              <a:t>Methods :</a:t>
            </a:r>
          </a:p>
          <a:p>
            <a:pPr marL="285750" indent="-285750">
              <a:buFont typeface="Arial" panose="020B0604020202020204" pitchFamily="34" charset="0"/>
              <a:buChar char="•"/>
            </a:pPr>
            <a:r>
              <a:rPr lang="en-US" dirty="0" smtClean="0"/>
              <a:t>ResultSet </a:t>
            </a:r>
            <a:r>
              <a:rPr lang="en-US" dirty="0" err="1" smtClean="0"/>
              <a:t>executeQuery</a:t>
            </a:r>
            <a:r>
              <a:rPr lang="en-US" dirty="0" smtClean="0"/>
              <a:t>(String SQL)</a:t>
            </a:r>
          </a:p>
          <a:p>
            <a:pPr marL="285750" indent="-285750">
              <a:buFont typeface="Arial" panose="020B0604020202020204" pitchFamily="34" charset="0"/>
              <a:buChar char="•"/>
            </a:pPr>
            <a:r>
              <a:rPr lang="en-US" dirty="0"/>
              <a:t>i</a:t>
            </a:r>
            <a:r>
              <a:rPr lang="en-US" dirty="0" smtClean="0"/>
              <a:t>nt </a:t>
            </a:r>
            <a:r>
              <a:rPr lang="en-US" dirty="0" err="1" smtClean="0"/>
              <a:t>executeUpdate</a:t>
            </a:r>
            <a:r>
              <a:rPr lang="en-US" dirty="0" smtClean="0"/>
              <a:t>(String SQL)</a:t>
            </a:r>
          </a:p>
          <a:p>
            <a:pPr marL="285750" indent="-285750">
              <a:buFont typeface="Arial" panose="020B0604020202020204" pitchFamily="34" charset="0"/>
              <a:buChar char="•"/>
            </a:pPr>
            <a:r>
              <a:rPr lang="en-US" dirty="0" smtClean="0"/>
              <a:t>boolean execute (String SQL)</a:t>
            </a:r>
            <a:endParaRPr lang="en-US" dirty="0"/>
          </a:p>
        </p:txBody>
      </p:sp>
    </p:spTree>
    <p:extLst>
      <p:ext uri="{BB962C8B-B14F-4D97-AF65-F5344CB8AC3E}">
        <p14:creationId xmlns:p14="http://schemas.microsoft.com/office/powerpoint/2010/main" val="251313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Static SQL using Statement Interface</a:t>
            </a:r>
            <a:endParaRPr lang="en-US" dirty="0"/>
          </a:p>
        </p:txBody>
      </p:sp>
      <p:sp>
        <p:nvSpPr>
          <p:cNvPr id="4" name="AutoShape 4"/>
          <p:cNvSpPr>
            <a:spLocks noGrp="1" noChangeArrowheads="1"/>
          </p:cNvSpPr>
          <p:nvPr>
            <p:ph idx="1"/>
          </p:nvPr>
        </p:nvSpPr>
        <p:spPr bwMode="auto">
          <a:xfrm>
            <a:off x="635494" y="1944471"/>
            <a:ext cx="7661261" cy="2807411"/>
          </a:xfrm>
          <a:prstGeom prst="roundRect">
            <a:avLst>
              <a:gd name="adj" fmla="val 16667"/>
            </a:avLst>
          </a:prstGeom>
          <a:noFill/>
          <a:ln w="19050">
            <a:solidFill>
              <a:schemeClr val="tx1"/>
            </a:solidFill>
            <a:round/>
            <a:headEnd/>
            <a:tailEnd/>
          </a:ln>
          <a:effectLst/>
        </p:spPr>
        <p:txBody>
          <a:bodyPr anchor="ctr">
            <a:normAutofit/>
          </a:bodyPr>
          <a:lstStyle/>
          <a:p>
            <a:pPr marL="3572" lvl="1" indent="0" eaLnBrk="1" hangingPunct="1">
              <a:buNone/>
            </a:pPr>
            <a:r>
              <a:rPr lang="en-US" dirty="0">
                <a:latin typeface="+mj-lt"/>
              </a:rPr>
              <a:t>Statement </a:t>
            </a:r>
            <a:r>
              <a:rPr lang="en-US" dirty="0" err="1">
                <a:latin typeface="+mj-lt"/>
              </a:rPr>
              <a:t>st</a:t>
            </a:r>
            <a:r>
              <a:rPr lang="en-US" dirty="0">
                <a:latin typeface="+mj-lt"/>
              </a:rPr>
              <a:t>=</a:t>
            </a:r>
            <a:r>
              <a:rPr lang="en-US" dirty="0" err="1">
                <a:latin typeface="+mj-lt"/>
              </a:rPr>
              <a:t>conn.createStatement</a:t>
            </a:r>
            <a:r>
              <a:rPr lang="en-US" dirty="0" smtClean="0">
                <a:latin typeface="+mj-lt"/>
              </a:rPr>
              <a:t>();</a:t>
            </a:r>
            <a:endParaRPr lang="en-US" dirty="0">
              <a:latin typeface="+mj-lt"/>
            </a:endParaRPr>
          </a:p>
          <a:p>
            <a:pPr marL="3572" lvl="1" indent="0" eaLnBrk="1" hangingPunct="1">
              <a:buNone/>
            </a:pPr>
            <a:r>
              <a:rPr lang="en-US" dirty="0">
                <a:latin typeface="+mj-lt"/>
              </a:rPr>
              <a:t>ResultSet </a:t>
            </a:r>
            <a:r>
              <a:rPr lang="en-US" dirty="0" err="1">
                <a:latin typeface="+mj-lt"/>
              </a:rPr>
              <a:t>rs</a:t>
            </a:r>
            <a:r>
              <a:rPr lang="en-US" dirty="0">
                <a:latin typeface="+mj-lt"/>
              </a:rPr>
              <a:t>=</a:t>
            </a:r>
            <a:r>
              <a:rPr lang="en-US" dirty="0" err="1">
                <a:latin typeface="+mj-lt"/>
              </a:rPr>
              <a:t>st.executeQuery</a:t>
            </a:r>
            <a:r>
              <a:rPr lang="en-US" dirty="0" smtClean="0">
                <a:latin typeface="+mj-lt"/>
              </a:rPr>
              <a:t>(“SELECT * FROM </a:t>
            </a:r>
            <a:r>
              <a:rPr lang="en-US" dirty="0" err="1">
                <a:latin typeface="+mj-lt"/>
              </a:rPr>
              <a:t>emp</a:t>
            </a:r>
            <a:r>
              <a:rPr lang="en-US" dirty="0">
                <a:latin typeface="+mj-lt"/>
              </a:rPr>
              <a:t>”);</a:t>
            </a:r>
          </a:p>
          <a:p>
            <a:pPr marL="3572" lvl="1" indent="0" eaLnBrk="1" hangingPunct="1">
              <a:buNone/>
            </a:pPr>
            <a:r>
              <a:rPr lang="en-US" dirty="0">
                <a:latin typeface="+mj-lt"/>
              </a:rPr>
              <a:t>while(</a:t>
            </a:r>
            <a:r>
              <a:rPr lang="en-US" dirty="0" err="1">
                <a:latin typeface="+mj-lt"/>
              </a:rPr>
              <a:t>rs.next</a:t>
            </a:r>
            <a:r>
              <a:rPr lang="en-US" dirty="0">
                <a:latin typeface="+mj-lt"/>
              </a:rPr>
              <a:t>()){</a:t>
            </a:r>
          </a:p>
          <a:p>
            <a:pPr marL="3572" lvl="1" indent="0" eaLnBrk="1" hangingPunct="1">
              <a:buNone/>
            </a:pPr>
            <a:r>
              <a:rPr lang="en-US" dirty="0" smtClean="0">
                <a:latin typeface="+mj-lt"/>
              </a:rPr>
              <a:t>  System.out.println</a:t>
            </a:r>
            <a:r>
              <a:rPr lang="en-US" dirty="0">
                <a:latin typeface="+mj-lt"/>
              </a:rPr>
              <a:t>(“Emo No = ”+</a:t>
            </a:r>
            <a:r>
              <a:rPr lang="en-US" dirty="0" err="1">
                <a:latin typeface="+mj-lt"/>
              </a:rPr>
              <a:t>rs.getInt</a:t>
            </a:r>
            <a:r>
              <a:rPr lang="en-US" dirty="0">
                <a:latin typeface="+mj-lt"/>
              </a:rPr>
              <a:t>(“</a:t>
            </a:r>
            <a:r>
              <a:rPr lang="en-US" dirty="0" err="1">
                <a:latin typeface="+mj-lt"/>
              </a:rPr>
              <a:t>eno</a:t>
            </a:r>
            <a:r>
              <a:rPr lang="en-US" dirty="0">
                <a:latin typeface="+mj-lt"/>
              </a:rPr>
              <a:t>”));</a:t>
            </a:r>
          </a:p>
          <a:p>
            <a:pPr marL="3572" lvl="1" indent="0" eaLnBrk="1" hangingPunct="1">
              <a:buNone/>
            </a:pPr>
            <a:r>
              <a:rPr lang="en-US" dirty="0" smtClean="0">
                <a:latin typeface="+mj-lt"/>
              </a:rPr>
              <a:t>  System.out.println</a:t>
            </a:r>
            <a:r>
              <a:rPr lang="en-US" dirty="0">
                <a:latin typeface="+mj-lt"/>
              </a:rPr>
              <a:t>(“Emo Name = ”+</a:t>
            </a:r>
            <a:r>
              <a:rPr lang="en-US" dirty="0" err="1">
                <a:latin typeface="+mj-lt"/>
              </a:rPr>
              <a:t>rs.getString</a:t>
            </a:r>
            <a:r>
              <a:rPr lang="en-US" dirty="0">
                <a:latin typeface="+mj-lt"/>
              </a:rPr>
              <a:t>(“ename</a:t>
            </a:r>
            <a:r>
              <a:rPr lang="en-US" dirty="0" smtClean="0">
                <a:latin typeface="+mj-lt"/>
              </a:rPr>
              <a:t>”));</a:t>
            </a:r>
            <a:endParaRPr lang="en-US" dirty="0">
              <a:latin typeface="+mj-lt"/>
            </a:endParaRPr>
          </a:p>
          <a:p>
            <a:pPr marL="3572" lvl="1" indent="0" eaLnBrk="1" hangingPunct="1">
              <a:buNone/>
            </a:pPr>
            <a:r>
              <a:rPr lang="en-US" dirty="0" smtClean="0">
                <a:latin typeface="+mj-lt"/>
              </a:rPr>
              <a:t>}</a:t>
            </a:r>
            <a:endParaRPr lang="en-US" dirty="0">
              <a:latin typeface="+mj-lt"/>
            </a:endParaRPr>
          </a:p>
        </p:txBody>
      </p:sp>
    </p:spTree>
    <p:extLst>
      <p:ext uri="{BB962C8B-B14F-4D97-AF65-F5344CB8AC3E}">
        <p14:creationId xmlns:p14="http://schemas.microsoft.com/office/powerpoint/2010/main" val="2412981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Through ResultSets</a:t>
            </a:r>
            <a:endParaRPr lang="en-US" dirty="0"/>
          </a:p>
        </p:txBody>
      </p:sp>
      <p:sp>
        <p:nvSpPr>
          <p:cNvPr id="3" name="Content Placeholder 2"/>
          <p:cNvSpPr>
            <a:spLocks noGrp="1"/>
          </p:cNvSpPr>
          <p:nvPr>
            <p:ph idx="1"/>
          </p:nvPr>
        </p:nvSpPr>
        <p:spPr/>
        <p:txBody>
          <a:bodyPr/>
          <a:lstStyle/>
          <a:p>
            <a:r>
              <a:rPr lang="en-US" dirty="0" err="1" smtClean="0"/>
              <a:t>Java.sql.ResultSet</a:t>
            </a:r>
            <a:r>
              <a:rPr lang="en-US" dirty="0" smtClean="0"/>
              <a:t> interface represents the result set of a database query</a:t>
            </a:r>
          </a:p>
          <a:p>
            <a:endParaRPr lang="en-US" dirty="0"/>
          </a:p>
          <a:p>
            <a:r>
              <a:rPr lang="en-US" dirty="0" smtClean="0"/>
              <a:t>	</a:t>
            </a:r>
            <a:endParaRPr lang="en-US" dirty="0"/>
          </a:p>
        </p:txBody>
      </p:sp>
      <p:sp>
        <p:nvSpPr>
          <p:cNvPr id="4" name="Can 3"/>
          <p:cNvSpPr/>
          <p:nvPr/>
        </p:nvSpPr>
        <p:spPr>
          <a:xfrm>
            <a:off x="6898581" y="2520571"/>
            <a:ext cx="1723869" cy="202367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Database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15279674"/>
              </p:ext>
            </p:extLst>
          </p:nvPr>
        </p:nvGraphicFramePr>
        <p:xfrm>
          <a:off x="1705738" y="2126099"/>
          <a:ext cx="3785620" cy="2580809"/>
        </p:xfrm>
        <a:graphic>
          <a:graphicData uri="http://schemas.openxmlformats.org/drawingml/2006/table">
            <a:tbl>
              <a:tblPr firstRow="1" bandRow="1">
                <a:tableStyleId>{69C7853C-536D-4A76-A0AE-DD22124D55A5}</a:tableStyleId>
              </a:tblPr>
              <a:tblGrid>
                <a:gridCol w="826819"/>
                <a:gridCol w="826819"/>
                <a:gridCol w="826819"/>
                <a:gridCol w="1305163"/>
              </a:tblGrid>
              <a:tr h="368687">
                <a:tc>
                  <a:txBody>
                    <a:bodyPr/>
                    <a:lstStyle/>
                    <a:p>
                      <a:r>
                        <a:rPr lang="en-US" dirty="0" smtClean="0"/>
                        <a:t>Empid</a:t>
                      </a:r>
                      <a:endParaRPr lang="en-US" dirty="0"/>
                    </a:p>
                  </a:txBody>
                  <a:tcPr/>
                </a:tc>
                <a:tc>
                  <a:txBody>
                    <a:bodyPr/>
                    <a:lstStyle/>
                    <a:p>
                      <a:r>
                        <a:rPr lang="en-US" dirty="0" smtClean="0"/>
                        <a:t>Name</a:t>
                      </a:r>
                      <a:endParaRPr lang="en-US" dirty="0"/>
                    </a:p>
                  </a:txBody>
                  <a:tcPr/>
                </a:tc>
                <a:tc>
                  <a:txBody>
                    <a:bodyPr/>
                    <a:lstStyle/>
                    <a:p>
                      <a:r>
                        <a:rPr lang="en-US" dirty="0" smtClean="0"/>
                        <a:t>Salary</a:t>
                      </a:r>
                      <a:endParaRPr lang="en-US" dirty="0"/>
                    </a:p>
                  </a:txBody>
                  <a:tcPr/>
                </a:tc>
                <a:tc>
                  <a:txBody>
                    <a:bodyPr/>
                    <a:lstStyle/>
                    <a:p>
                      <a:r>
                        <a:rPr lang="en-US" dirty="0" smtClean="0"/>
                        <a:t>Job</a:t>
                      </a:r>
                      <a:endParaRPr lang="en-US" dirty="0"/>
                    </a:p>
                  </a:txBody>
                  <a:tcPr/>
                </a:tc>
              </a:tr>
              <a:tr h="368687">
                <a:tc>
                  <a:txBody>
                    <a:bodyPr/>
                    <a:lstStyle/>
                    <a:p>
                      <a:r>
                        <a:rPr lang="en-US" dirty="0" smtClean="0"/>
                        <a:t>112</a:t>
                      </a:r>
                      <a:endParaRPr lang="en-US" dirty="0"/>
                    </a:p>
                  </a:txBody>
                  <a:tcPr/>
                </a:tc>
                <a:tc>
                  <a:txBody>
                    <a:bodyPr/>
                    <a:lstStyle/>
                    <a:p>
                      <a:r>
                        <a:rPr lang="en-US" dirty="0" smtClean="0"/>
                        <a:t>John</a:t>
                      </a:r>
                      <a:endParaRPr lang="en-US" dirty="0"/>
                    </a:p>
                  </a:txBody>
                  <a:tcPr/>
                </a:tc>
                <a:tc>
                  <a:txBody>
                    <a:bodyPr/>
                    <a:lstStyle/>
                    <a:p>
                      <a:r>
                        <a:rPr lang="en-US" dirty="0" smtClean="0"/>
                        <a:t>12000</a:t>
                      </a:r>
                      <a:endParaRPr lang="en-US" dirty="0"/>
                    </a:p>
                  </a:txBody>
                  <a:tcPr/>
                </a:tc>
                <a:tc>
                  <a:txBody>
                    <a:bodyPr/>
                    <a:lstStyle/>
                    <a:p>
                      <a:r>
                        <a:rPr lang="en-US" dirty="0" smtClean="0"/>
                        <a:t>Accountant</a:t>
                      </a:r>
                      <a:endParaRPr lang="en-US" dirty="0"/>
                    </a:p>
                  </a:txBody>
                  <a:tcPr/>
                </a:tc>
              </a:tr>
              <a:tr h="368687">
                <a:tc>
                  <a:txBody>
                    <a:bodyPr/>
                    <a:lstStyle/>
                    <a:p>
                      <a:r>
                        <a:rPr lang="en-US" dirty="0" smtClean="0"/>
                        <a:t>132</a:t>
                      </a:r>
                      <a:endParaRPr lang="en-US" dirty="0"/>
                    </a:p>
                  </a:txBody>
                  <a:tcPr/>
                </a:tc>
                <a:tc>
                  <a:txBody>
                    <a:bodyPr/>
                    <a:lstStyle/>
                    <a:p>
                      <a:r>
                        <a:rPr lang="en-US" dirty="0" smtClean="0"/>
                        <a:t>Sakina</a:t>
                      </a:r>
                      <a:endParaRPr lang="en-US" dirty="0"/>
                    </a:p>
                  </a:txBody>
                  <a:tcPr/>
                </a:tc>
                <a:tc>
                  <a:txBody>
                    <a:bodyPr/>
                    <a:lstStyle/>
                    <a:p>
                      <a:r>
                        <a:rPr lang="en-US" dirty="0" smtClean="0"/>
                        <a:t>43008</a:t>
                      </a:r>
                      <a:endParaRPr lang="en-US" dirty="0"/>
                    </a:p>
                  </a:txBody>
                  <a:tcPr/>
                </a:tc>
                <a:tc>
                  <a:txBody>
                    <a:bodyPr/>
                    <a:lstStyle/>
                    <a:p>
                      <a:r>
                        <a:rPr lang="en-US" dirty="0" smtClean="0"/>
                        <a:t>Manager</a:t>
                      </a:r>
                      <a:endParaRPr lang="en-US" dirty="0"/>
                    </a:p>
                  </a:txBody>
                  <a:tcPr/>
                </a:tc>
              </a:tr>
              <a:tr h="368687">
                <a:tc>
                  <a:txBody>
                    <a:bodyPr/>
                    <a:lstStyle/>
                    <a:p>
                      <a:r>
                        <a:rPr lang="en-US" dirty="0" smtClean="0"/>
                        <a:t>232</a:t>
                      </a:r>
                      <a:endParaRPr lang="en-US" dirty="0"/>
                    </a:p>
                  </a:txBody>
                  <a:tcPr/>
                </a:tc>
                <a:tc>
                  <a:txBody>
                    <a:bodyPr/>
                    <a:lstStyle/>
                    <a:p>
                      <a:r>
                        <a:rPr lang="en-US" dirty="0" smtClean="0"/>
                        <a:t>Neha</a:t>
                      </a:r>
                      <a:endParaRPr lang="en-US" dirty="0"/>
                    </a:p>
                  </a:txBody>
                  <a:tcPr/>
                </a:tc>
                <a:tc>
                  <a:txBody>
                    <a:bodyPr/>
                    <a:lstStyle/>
                    <a:p>
                      <a:r>
                        <a:rPr lang="en-US" dirty="0" smtClean="0"/>
                        <a:t>23452</a:t>
                      </a:r>
                      <a:endParaRPr lang="en-US" dirty="0"/>
                    </a:p>
                  </a:txBody>
                  <a:tcPr/>
                </a:tc>
                <a:tc>
                  <a:txBody>
                    <a:bodyPr/>
                    <a:lstStyle/>
                    <a:p>
                      <a:r>
                        <a:rPr lang="en-US" dirty="0" smtClean="0"/>
                        <a:t>Teacher</a:t>
                      </a:r>
                      <a:endParaRPr lang="en-US" dirty="0"/>
                    </a:p>
                  </a:txBody>
                  <a:tcPr/>
                </a:tc>
              </a:tr>
              <a:tr h="368687">
                <a:tc>
                  <a:txBody>
                    <a:bodyPr/>
                    <a:lstStyle/>
                    <a:p>
                      <a:r>
                        <a:rPr lang="en-US" dirty="0" smtClean="0"/>
                        <a:t>136</a:t>
                      </a:r>
                      <a:endParaRPr lang="en-US" dirty="0"/>
                    </a:p>
                  </a:txBody>
                  <a:tcPr/>
                </a:tc>
                <a:tc>
                  <a:txBody>
                    <a:bodyPr/>
                    <a:lstStyle/>
                    <a:p>
                      <a:r>
                        <a:rPr lang="en-US" dirty="0" smtClean="0"/>
                        <a:t>Sharad</a:t>
                      </a:r>
                      <a:endParaRPr lang="en-US" dirty="0"/>
                    </a:p>
                  </a:txBody>
                  <a:tcPr/>
                </a:tc>
                <a:tc>
                  <a:txBody>
                    <a:bodyPr/>
                    <a:lstStyle/>
                    <a:p>
                      <a:r>
                        <a:rPr lang="en-US" dirty="0" smtClean="0"/>
                        <a:t>51121</a:t>
                      </a:r>
                      <a:endParaRPr lang="en-US" dirty="0"/>
                    </a:p>
                  </a:txBody>
                  <a:tcPr/>
                </a:tc>
                <a:tc>
                  <a:txBody>
                    <a:bodyPr/>
                    <a:lstStyle/>
                    <a:p>
                      <a:r>
                        <a:rPr lang="en-US" dirty="0" smtClean="0"/>
                        <a:t>Professor</a:t>
                      </a:r>
                      <a:endParaRPr lang="en-US" dirty="0"/>
                    </a:p>
                  </a:txBody>
                  <a:tcPr/>
                </a:tc>
              </a:tr>
              <a:tr h="368687">
                <a:tc>
                  <a:txBody>
                    <a:bodyPr/>
                    <a:lstStyle/>
                    <a:p>
                      <a:r>
                        <a:rPr lang="en-US" dirty="0" smtClean="0"/>
                        <a:t>372</a:t>
                      </a:r>
                      <a:endParaRPr lang="en-US" dirty="0"/>
                    </a:p>
                  </a:txBody>
                  <a:tcPr/>
                </a:tc>
                <a:tc>
                  <a:txBody>
                    <a:bodyPr/>
                    <a:lstStyle/>
                    <a:p>
                      <a:r>
                        <a:rPr lang="en-US" dirty="0" err="1" smtClean="0"/>
                        <a:t>Madhu</a:t>
                      </a:r>
                      <a:endParaRPr lang="en-US" dirty="0"/>
                    </a:p>
                  </a:txBody>
                  <a:tcPr/>
                </a:tc>
                <a:tc>
                  <a:txBody>
                    <a:bodyPr/>
                    <a:lstStyle/>
                    <a:p>
                      <a:r>
                        <a:rPr lang="en-US" dirty="0" smtClean="0"/>
                        <a:t>45005</a:t>
                      </a:r>
                      <a:endParaRPr lang="en-US" dirty="0"/>
                    </a:p>
                  </a:txBody>
                  <a:tcPr/>
                </a:tc>
                <a:tc>
                  <a:txBody>
                    <a:bodyPr/>
                    <a:lstStyle/>
                    <a:p>
                      <a:r>
                        <a:rPr lang="en-US" dirty="0" err="1" smtClean="0"/>
                        <a:t>Sr</a:t>
                      </a:r>
                      <a:r>
                        <a:rPr lang="en-US" baseline="0" dirty="0" smtClean="0"/>
                        <a:t> Professor</a:t>
                      </a:r>
                      <a:endParaRPr lang="en-US" dirty="0"/>
                    </a:p>
                  </a:txBody>
                  <a:tcPr/>
                </a:tc>
              </a:tr>
              <a:tr h="368687">
                <a:tc>
                  <a:txBody>
                    <a:bodyPr/>
                    <a:lstStyle/>
                    <a:p>
                      <a:r>
                        <a:rPr lang="en-US" dirty="0" smtClean="0"/>
                        <a:t>247</a:t>
                      </a:r>
                      <a:endParaRPr lang="en-US" dirty="0"/>
                    </a:p>
                  </a:txBody>
                  <a:tcPr/>
                </a:tc>
                <a:tc>
                  <a:txBody>
                    <a:bodyPr/>
                    <a:lstStyle/>
                    <a:p>
                      <a:r>
                        <a:rPr lang="en-US" dirty="0" smtClean="0"/>
                        <a:t>Deepa</a:t>
                      </a:r>
                      <a:endParaRPr lang="en-US" dirty="0"/>
                    </a:p>
                  </a:txBody>
                  <a:tcPr/>
                </a:tc>
                <a:tc>
                  <a:txBody>
                    <a:bodyPr/>
                    <a:lstStyle/>
                    <a:p>
                      <a:r>
                        <a:rPr lang="en-US" dirty="0" smtClean="0"/>
                        <a:t>54342</a:t>
                      </a:r>
                      <a:endParaRPr lang="en-US" dirty="0"/>
                    </a:p>
                  </a:txBody>
                  <a:tcPr/>
                </a:tc>
                <a:tc>
                  <a:txBody>
                    <a:bodyPr/>
                    <a:lstStyle/>
                    <a:p>
                      <a:r>
                        <a:rPr lang="en-US" dirty="0" smtClean="0"/>
                        <a:t>HOD</a:t>
                      </a:r>
                      <a:endParaRPr lang="en-US" dirty="0"/>
                    </a:p>
                  </a:txBody>
                  <a:tcPr/>
                </a:tc>
              </a:tr>
            </a:tbl>
          </a:graphicData>
        </a:graphic>
      </p:graphicFrame>
      <p:cxnSp>
        <p:nvCxnSpPr>
          <p:cNvPr id="7" name="Straight Arrow Connector 6"/>
          <p:cNvCxnSpPr/>
          <p:nvPr/>
        </p:nvCxnSpPr>
        <p:spPr>
          <a:xfrm flipH="1">
            <a:off x="5609428" y="3441886"/>
            <a:ext cx="1289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646" y="2520571"/>
            <a:ext cx="1109272" cy="14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378646" y="5696306"/>
            <a:ext cx="8174958" cy="644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When the ResultSet is first </a:t>
            </a:r>
            <a:r>
              <a:rPr lang="en-US" dirty="0" err="1" smtClean="0"/>
              <a:t>returned,the</a:t>
            </a:r>
            <a:r>
              <a:rPr lang="en-US" dirty="0" smtClean="0"/>
              <a:t> starting cursor position is before the first row of data.</a:t>
            </a:r>
            <a:endParaRPr lang="en-US" dirty="0"/>
          </a:p>
        </p:txBody>
      </p:sp>
    </p:spTree>
    <p:extLst>
      <p:ext uri="{BB962C8B-B14F-4D97-AF65-F5344CB8AC3E}">
        <p14:creationId xmlns:p14="http://schemas.microsoft.com/office/powerpoint/2010/main" val="398782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19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ResultSet	</a:t>
            </a:r>
            <a:endParaRPr lang="en-US" dirty="0"/>
          </a:p>
        </p:txBody>
      </p:sp>
      <p:sp>
        <p:nvSpPr>
          <p:cNvPr id="3" name="Content Placeholder 2"/>
          <p:cNvSpPr>
            <a:spLocks noGrp="1"/>
          </p:cNvSpPr>
          <p:nvPr>
            <p:ph idx="1"/>
          </p:nvPr>
        </p:nvSpPr>
        <p:spPr>
          <a:xfrm>
            <a:off x="298516" y="1277988"/>
            <a:ext cx="8845484" cy="5272714"/>
          </a:xfrm>
        </p:spPr>
        <p:txBody>
          <a:bodyPr/>
          <a:lstStyle/>
          <a:p>
            <a:r>
              <a:rPr lang="en-US" dirty="0" smtClean="0"/>
              <a:t>Methods of ResultSet are divided into 3 Categories</a:t>
            </a:r>
          </a:p>
          <a:p>
            <a:r>
              <a:rPr lang="en-US" dirty="0" smtClean="0"/>
              <a:t>1.Navigational Methods</a:t>
            </a:r>
          </a:p>
          <a:p>
            <a:r>
              <a:rPr lang="en-US" dirty="0"/>
              <a:t>	</a:t>
            </a:r>
            <a:r>
              <a:rPr lang="en-US" dirty="0" err="1" smtClean="0"/>
              <a:t>beforeFirst</a:t>
            </a:r>
            <a:r>
              <a:rPr lang="en-US" dirty="0" smtClean="0"/>
              <a:t>()	previous ()    </a:t>
            </a:r>
            <a:r>
              <a:rPr lang="en-US" dirty="0"/>
              <a:t>	</a:t>
            </a:r>
            <a:r>
              <a:rPr lang="en-US" dirty="0" err="1" smtClean="0"/>
              <a:t>afterLast</a:t>
            </a:r>
            <a:r>
              <a:rPr lang="en-US" dirty="0" smtClean="0"/>
              <a:t>()            next()</a:t>
            </a:r>
          </a:p>
          <a:p>
            <a:r>
              <a:rPr lang="en-US" dirty="0"/>
              <a:t>	</a:t>
            </a:r>
            <a:r>
              <a:rPr lang="en-US" dirty="0" smtClean="0"/>
              <a:t>first()                  absolute()          last()  		</a:t>
            </a:r>
            <a:r>
              <a:rPr lang="en-US" dirty="0" err="1" smtClean="0"/>
              <a:t>getRow</a:t>
            </a:r>
            <a:r>
              <a:rPr lang="en-US" dirty="0" smtClean="0"/>
              <a:t>()</a:t>
            </a:r>
          </a:p>
          <a:p>
            <a:r>
              <a:rPr lang="en-US" dirty="0" smtClean="0"/>
              <a:t>2.Get Methods</a:t>
            </a:r>
          </a:p>
          <a:p>
            <a:r>
              <a:rPr lang="en-US" dirty="0"/>
              <a:t>	</a:t>
            </a:r>
            <a:r>
              <a:rPr lang="en-US" dirty="0" smtClean="0"/>
              <a:t>get() method for each data type</a:t>
            </a:r>
          </a:p>
          <a:p>
            <a:r>
              <a:rPr lang="en-US" dirty="0"/>
              <a:t>	</a:t>
            </a:r>
            <a:r>
              <a:rPr lang="en-US" dirty="0" smtClean="0"/>
              <a:t>Each get method has 2 version : </a:t>
            </a:r>
          </a:p>
          <a:p>
            <a:r>
              <a:rPr lang="en-US" dirty="0"/>
              <a:t>	</a:t>
            </a:r>
            <a:r>
              <a:rPr lang="en-US" dirty="0" smtClean="0"/>
              <a:t>	1.one that takes column name </a:t>
            </a:r>
          </a:p>
          <a:p>
            <a:r>
              <a:rPr lang="en-US" dirty="0"/>
              <a:t>	</a:t>
            </a:r>
            <a:r>
              <a:rPr lang="en-US" dirty="0" smtClean="0"/>
              <a:t>	2.one that takes column index</a:t>
            </a:r>
          </a:p>
          <a:p>
            <a:r>
              <a:rPr lang="en-US" dirty="0" smtClean="0"/>
              <a:t>3.Update Methods : will discuss later </a:t>
            </a:r>
            <a:endParaRPr lang="en-US" dirty="0"/>
          </a:p>
        </p:txBody>
      </p:sp>
    </p:spTree>
    <p:extLst>
      <p:ext uri="{BB962C8B-B14F-4D97-AF65-F5344CB8AC3E}">
        <p14:creationId xmlns:p14="http://schemas.microsoft.com/office/powerpoint/2010/main" val="3473584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r>
              <a:rPr lang="en-US" dirty="0"/>
              <a:t>Iterating Through ResultSet - Example</a:t>
            </a:r>
          </a:p>
        </p:txBody>
      </p:sp>
      <p:sp>
        <p:nvSpPr>
          <p:cNvPr id="266243" name="Rectangle 3"/>
          <p:cNvSpPr>
            <a:spLocks noGrp="1"/>
          </p:cNvSpPr>
          <p:nvPr>
            <p:ph idx="1"/>
          </p:nvPr>
        </p:nvSpPr>
        <p:spPr>
          <a:xfrm>
            <a:off x="298516" y="1195751"/>
            <a:ext cx="8845484" cy="4643751"/>
          </a:xfrm>
        </p:spPr>
        <p:txBody>
          <a:bodyPr>
            <a:normAutofit/>
          </a:bodyPr>
          <a:lstStyle/>
          <a:p>
            <a:r>
              <a:rPr lang="en-US" b="0" dirty="0" smtClean="0">
                <a:solidFill>
                  <a:schemeClr val="tx1"/>
                </a:solidFill>
              </a:rPr>
              <a:t>Retrieve </a:t>
            </a:r>
            <a:r>
              <a:rPr lang="en-US" b="0" dirty="0">
                <a:solidFill>
                  <a:schemeClr val="tx1"/>
                </a:solidFill>
              </a:rPr>
              <a:t>data from table </a:t>
            </a:r>
          </a:p>
        </p:txBody>
      </p:sp>
      <p:pic>
        <p:nvPicPr>
          <p:cNvPr id="2" name="Picture 1"/>
          <p:cNvPicPr>
            <a:picLocks noChangeAspect="1"/>
          </p:cNvPicPr>
          <p:nvPr/>
        </p:nvPicPr>
        <p:blipFill rotWithShape="1">
          <a:blip r:embed="rId3"/>
          <a:srcRect l="8853" t="15236" r="32459" b="31639"/>
          <a:stretch/>
        </p:blipFill>
        <p:spPr>
          <a:xfrm>
            <a:off x="1094281" y="2187144"/>
            <a:ext cx="6161029" cy="3149354"/>
          </a:xfrm>
          <a:prstGeom prst="rect">
            <a:avLst/>
          </a:prstGeom>
        </p:spPr>
      </p:pic>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r>
              <a:rPr lang="en-US" dirty="0" smtClean="0"/>
              <a:t>Demo</a:t>
            </a:r>
            <a:endParaRPr lang="en-US" dirty="0"/>
          </a:p>
        </p:txBody>
      </p:sp>
      <p:sp>
        <p:nvSpPr>
          <p:cNvPr id="319569" name="Rectangle 81"/>
          <p:cNvSpPr>
            <a:spLocks noGrp="1"/>
          </p:cNvSpPr>
          <p:nvPr>
            <p:ph idx="1"/>
          </p:nvPr>
        </p:nvSpPr>
        <p:spPr/>
        <p:txBody>
          <a:bodyPr/>
          <a:lstStyle/>
          <a:p>
            <a:r>
              <a:rPr lang="en-US" dirty="0">
                <a:solidFill>
                  <a:schemeClr val="tx1"/>
                </a:solidFill>
              </a:rPr>
              <a:t>Execute the :</a:t>
            </a:r>
          </a:p>
          <a:p>
            <a:pPr lvl="1"/>
            <a:r>
              <a:rPr lang="en-US" dirty="0" smtClean="0">
                <a:solidFill>
                  <a:schemeClr val="tx1"/>
                </a:solidFill>
              </a:rPr>
              <a:t>Select.java</a:t>
            </a:r>
            <a:endParaRPr lang="en-US" dirty="0">
              <a:solidFill>
                <a:schemeClr val="tx1"/>
              </a:solidFill>
            </a:endParaRPr>
          </a:p>
        </p:txBody>
      </p:sp>
    </p:spTree>
    <p:extLst>
      <p:ext uri="{BB962C8B-B14F-4D97-AF65-F5344CB8AC3E}">
        <p14:creationId xmlns:p14="http://schemas.microsoft.com/office/powerpoint/2010/main" val="16478740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9ECBBC-7CBB-471F-B0D4-B00346277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9b258c7-9c72-463b-80f6-91d061ebb25d"/>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3865</TotalTime>
  <Words>1383</Words>
  <Application>Microsoft Office PowerPoint</Application>
  <PresentationFormat>On-screen Show (4:3)</PresentationFormat>
  <Paragraphs>253</Paragraphs>
  <Slides>27</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Candara</vt:lpstr>
      <vt:lpstr>Times New Roman</vt:lpstr>
      <vt:lpstr>Verdana</vt:lpstr>
      <vt:lpstr>Wingdings</vt:lpstr>
      <vt:lpstr>Section slides</vt:lpstr>
      <vt:lpstr>think-cell Slide</vt:lpstr>
      <vt:lpstr>JDBC</vt:lpstr>
      <vt:lpstr>Lesson Objectives</vt:lpstr>
      <vt:lpstr>Executing SQL Statements in JDBC</vt:lpstr>
      <vt:lpstr>Statement Interface </vt:lpstr>
      <vt:lpstr>Executing Static SQL using Statement Interface</vt:lpstr>
      <vt:lpstr>Iterating Through ResultSets</vt:lpstr>
      <vt:lpstr>Methods of ResultSet </vt:lpstr>
      <vt:lpstr>Iterating Through ResultSet - Example</vt:lpstr>
      <vt:lpstr>Demo</vt:lpstr>
      <vt:lpstr>Understanding Scrollable ResultSets</vt:lpstr>
      <vt:lpstr> ResultSet - Example</vt:lpstr>
      <vt:lpstr>Demo</vt:lpstr>
      <vt:lpstr>Understanding Updatable ResultSets</vt:lpstr>
      <vt:lpstr>Understanding Updatable ResultSet</vt:lpstr>
      <vt:lpstr>Understanding Updatable ResultSet - Methods</vt:lpstr>
      <vt:lpstr>Updatable ResultSet – Example </vt:lpstr>
      <vt:lpstr>Demo</vt:lpstr>
      <vt:lpstr>Understanding PreparedStatement</vt:lpstr>
      <vt:lpstr>Understanding PreparedStatement Methods </vt:lpstr>
      <vt:lpstr>Retrieving Data Using PreparedStatement</vt:lpstr>
      <vt:lpstr>Updating Record</vt:lpstr>
      <vt:lpstr>Removing Record</vt:lpstr>
      <vt:lpstr>Best Practices</vt:lpstr>
      <vt:lpstr>Best Practices</vt:lpstr>
      <vt:lpstr>Lab : JDBC</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327</cp:revision>
  <cp:lastPrinted>2016-07-13T13:14:13Z</cp:lastPrinted>
  <dcterms:created xsi:type="dcterms:W3CDTF">2012-05-18T02:59:15Z</dcterms:created>
  <dcterms:modified xsi:type="dcterms:W3CDTF">2019-02-13T10:12:09Z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