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1" r:id="rId4"/>
    <p:sldId id="257" r:id="rId5"/>
    <p:sldId id="258" r:id="rId6"/>
    <p:sldId id="261" r:id="rId7"/>
    <p:sldId id="262" r:id="rId8"/>
    <p:sldId id="265" r:id="rId9"/>
    <p:sldId id="263" r:id="rId10"/>
    <p:sldId id="264" r:id="rId11"/>
    <p:sldId id="266" r:id="rId12"/>
    <p:sldId id="267" r:id="rId13"/>
    <p:sldId id="268" r:id="rId14"/>
    <p:sldId id="274" r:id="rId15"/>
    <p:sldId id="273" r:id="rId16"/>
    <p:sldId id="275" r:id="rId17"/>
    <p:sldId id="276" r:id="rId18"/>
    <p:sldId id="277" r:id="rId19"/>
    <p:sldId id="278"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100" d="100"/>
          <a:sy n="100" d="100"/>
        </p:scale>
        <p:origin x="58"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417C0C-6DB7-4F7A-B12B-88353BA23511}"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68ED2-34FB-440D-A3E3-46F5611530F6}" type="slidenum">
              <a:rPr lang="en-IN" smtClean="0"/>
              <a:t>‹#›</a:t>
            </a:fld>
            <a:endParaRPr lang="en-IN"/>
          </a:p>
        </p:txBody>
      </p:sp>
    </p:spTree>
    <p:extLst>
      <p:ext uri="{BB962C8B-B14F-4D97-AF65-F5344CB8AC3E}">
        <p14:creationId xmlns:p14="http://schemas.microsoft.com/office/powerpoint/2010/main" val="264975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417C0C-6DB7-4F7A-B12B-88353BA23511}"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868ED2-34FB-440D-A3E3-46F5611530F6}" type="slidenum">
              <a:rPr lang="en-IN" smtClean="0"/>
              <a:t>‹#›</a:t>
            </a:fld>
            <a:endParaRPr lang="en-IN"/>
          </a:p>
        </p:txBody>
      </p:sp>
    </p:spTree>
    <p:extLst>
      <p:ext uri="{BB962C8B-B14F-4D97-AF65-F5344CB8AC3E}">
        <p14:creationId xmlns:p14="http://schemas.microsoft.com/office/powerpoint/2010/main" val="1805521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417C0C-6DB7-4F7A-B12B-88353BA23511}"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68ED2-34FB-440D-A3E3-46F5611530F6}" type="slidenum">
              <a:rPr lang="en-IN" smtClean="0"/>
              <a:t>‹#›</a:t>
            </a:fld>
            <a:endParaRPr lang="en-IN"/>
          </a:p>
        </p:txBody>
      </p:sp>
    </p:spTree>
    <p:extLst>
      <p:ext uri="{BB962C8B-B14F-4D97-AF65-F5344CB8AC3E}">
        <p14:creationId xmlns:p14="http://schemas.microsoft.com/office/powerpoint/2010/main" val="265931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417C0C-6DB7-4F7A-B12B-88353BA23511}"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68ED2-34FB-440D-A3E3-46F5611530F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0955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17C0C-6DB7-4F7A-B12B-88353BA23511}"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68ED2-34FB-440D-A3E3-46F5611530F6}" type="slidenum">
              <a:rPr lang="en-IN" smtClean="0"/>
              <a:t>‹#›</a:t>
            </a:fld>
            <a:endParaRPr lang="en-IN"/>
          </a:p>
        </p:txBody>
      </p:sp>
    </p:spTree>
    <p:extLst>
      <p:ext uri="{BB962C8B-B14F-4D97-AF65-F5344CB8AC3E}">
        <p14:creationId xmlns:p14="http://schemas.microsoft.com/office/powerpoint/2010/main" val="1733455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417C0C-6DB7-4F7A-B12B-88353BA23511}" type="datetimeFigureOut">
              <a:rPr lang="en-IN" smtClean="0"/>
              <a:t>05-03-2022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68ED2-34FB-440D-A3E3-46F5611530F6}" type="slidenum">
              <a:rPr lang="en-IN" smtClean="0"/>
              <a:t>‹#›</a:t>
            </a:fld>
            <a:endParaRPr lang="en-IN"/>
          </a:p>
        </p:txBody>
      </p:sp>
    </p:spTree>
    <p:extLst>
      <p:ext uri="{BB962C8B-B14F-4D97-AF65-F5344CB8AC3E}">
        <p14:creationId xmlns:p14="http://schemas.microsoft.com/office/powerpoint/2010/main" val="3461168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417C0C-6DB7-4F7A-B12B-88353BA23511}" type="datetimeFigureOut">
              <a:rPr lang="en-IN" smtClean="0"/>
              <a:t>05-03-2022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68ED2-34FB-440D-A3E3-46F5611530F6}" type="slidenum">
              <a:rPr lang="en-IN" smtClean="0"/>
              <a:t>‹#›</a:t>
            </a:fld>
            <a:endParaRPr lang="en-IN"/>
          </a:p>
        </p:txBody>
      </p:sp>
    </p:spTree>
    <p:extLst>
      <p:ext uri="{BB962C8B-B14F-4D97-AF65-F5344CB8AC3E}">
        <p14:creationId xmlns:p14="http://schemas.microsoft.com/office/powerpoint/2010/main" val="3445329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417C0C-6DB7-4F7A-B12B-88353BA23511}"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68ED2-34FB-440D-A3E3-46F5611530F6}" type="slidenum">
              <a:rPr lang="en-IN" smtClean="0"/>
              <a:t>‹#›</a:t>
            </a:fld>
            <a:endParaRPr lang="en-IN"/>
          </a:p>
        </p:txBody>
      </p:sp>
    </p:spTree>
    <p:extLst>
      <p:ext uri="{BB962C8B-B14F-4D97-AF65-F5344CB8AC3E}">
        <p14:creationId xmlns:p14="http://schemas.microsoft.com/office/powerpoint/2010/main" val="502405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417C0C-6DB7-4F7A-B12B-88353BA23511}"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68ED2-34FB-440D-A3E3-46F5611530F6}" type="slidenum">
              <a:rPr lang="en-IN" smtClean="0"/>
              <a:t>‹#›</a:t>
            </a:fld>
            <a:endParaRPr lang="en-IN"/>
          </a:p>
        </p:txBody>
      </p:sp>
    </p:spTree>
    <p:extLst>
      <p:ext uri="{BB962C8B-B14F-4D97-AF65-F5344CB8AC3E}">
        <p14:creationId xmlns:p14="http://schemas.microsoft.com/office/powerpoint/2010/main" val="144216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417C0C-6DB7-4F7A-B12B-88353BA23511}"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68ED2-34FB-440D-A3E3-46F5611530F6}" type="slidenum">
              <a:rPr lang="en-IN" smtClean="0"/>
              <a:t>‹#›</a:t>
            </a:fld>
            <a:endParaRPr lang="en-IN"/>
          </a:p>
        </p:txBody>
      </p:sp>
    </p:spTree>
    <p:extLst>
      <p:ext uri="{BB962C8B-B14F-4D97-AF65-F5344CB8AC3E}">
        <p14:creationId xmlns:p14="http://schemas.microsoft.com/office/powerpoint/2010/main" val="165904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17C0C-6DB7-4F7A-B12B-88353BA23511}"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868ED2-34FB-440D-A3E3-46F5611530F6}" type="slidenum">
              <a:rPr lang="en-IN" smtClean="0"/>
              <a:t>‹#›</a:t>
            </a:fld>
            <a:endParaRPr lang="en-IN"/>
          </a:p>
        </p:txBody>
      </p:sp>
    </p:spTree>
    <p:extLst>
      <p:ext uri="{BB962C8B-B14F-4D97-AF65-F5344CB8AC3E}">
        <p14:creationId xmlns:p14="http://schemas.microsoft.com/office/powerpoint/2010/main" val="282424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417C0C-6DB7-4F7A-B12B-88353BA23511}"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868ED2-34FB-440D-A3E3-46F5611530F6}" type="slidenum">
              <a:rPr lang="en-IN" smtClean="0"/>
              <a:t>‹#›</a:t>
            </a:fld>
            <a:endParaRPr lang="en-IN"/>
          </a:p>
        </p:txBody>
      </p:sp>
    </p:spTree>
    <p:extLst>
      <p:ext uri="{BB962C8B-B14F-4D97-AF65-F5344CB8AC3E}">
        <p14:creationId xmlns:p14="http://schemas.microsoft.com/office/powerpoint/2010/main" val="172434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417C0C-6DB7-4F7A-B12B-88353BA23511}" type="datetimeFigureOut">
              <a:rPr lang="en-IN" smtClean="0"/>
              <a:t>05-03-2022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868ED2-34FB-440D-A3E3-46F5611530F6}" type="slidenum">
              <a:rPr lang="en-IN" smtClean="0"/>
              <a:t>‹#›</a:t>
            </a:fld>
            <a:endParaRPr lang="en-IN"/>
          </a:p>
        </p:txBody>
      </p:sp>
    </p:spTree>
    <p:extLst>
      <p:ext uri="{BB962C8B-B14F-4D97-AF65-F5344CB8AC3E}">
        <p14:creationId xmlns:p14="http://schemas.microsoft.com/office/powerpoint/2010/main" val="101009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417C0C-6DB7-4F7A-B12B-88353BA23511}" type="datetimeFigureOut">
              <a:rPr lang="en-IN" smtClean="0"/>
              <a:t>05-03-2022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A868ED2-34FB-440D-A3E3-46F5611530F6}" type="slidenum">
              <a:rPr lang="en-IN" smtClean="0"/>
              <a:t>‹#›</a:t>
            </a:fld>
            <a:endParaRPr lang="en-IN"/>
          </a:p>
        </p:txBody>
      </p:sp>
    </p:spTree>
    <p:extLst>
      <p:ext uri="{BB962C8B-B14F-4D97-AF65-F5344CB8AC3E}">
        <p14:creationId xmlns:p14="http://schemas.microsoft.com/office/powerpoint/2010/main" val="4087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417C0C-6DB7-4F7A-B12B-88353BA23511}" type="datetimeFigureOut">
              <a:rPr lang="en-IN" smtClean="0"/>
              <a:t>05-03-2022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A868ED2-34FB-440D-A3E3-46F5611530F6}" type="slidenum">
              <a:rPr lang="en-IN" smtClean="0"/>
              <a:t>‹#›</a:t>
            </a:fld>
            <a:endParaRPr lang="en-IN"/>
          </a:p>
        </p:txBody>
      </p:sp>
    </p:spTree>
    <p:extLst>
      <p:ext uri="{BB962C8B-B14F-4D97-AF65-F5344CB8AC3E}">
        <p14:creationId xmlns:p14="http://schemas.microsoft.com/office/powerpoint/2010/main" val="318540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7417C0C-6DB7-4F7A-B12B-88353BA23511}" type="datetimeFigureOut">
              <a:rPr lang="en-IN" smtClean="0"/>
              <a:t>05-03-2022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A868ED2-34FB-440D-A3E3-46F5611530F6}" type="slidenum">
              <a:rPr lang="en-IN" smtClean="0"/>
              <a:t>‹#›</a:t>
            </a:fld>
            <a:endParaRPr lang="en-IN"/>
          </a:p>
        </p:txBody>
      </p:sp>
    </p:spTree>
    <p:extLst>
      <p:ext uri="{BB962C8B-B14F-4D97-AF65-F5344CB8AC3E}">
        <p14:creationId xmlns:p14="http://schemas.microsoft.com/office/powerpoint/2010/main" val="3779997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417C0C-6DB7-4F7A-B12B-88353BA23511}"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868ED2-34FB-440D-A3E3-46F5611530F6}" type="slidenum">
              <a:rPr lang="en-IN" smtClean="0"/>
              <a:t>‹#›</a:t>
            </a:fld>
            <a:endParaRPr lang="en-IN"/>
          </a:p>
        </p:txBody>
      </p:sp>
    </p:spTree>
    <p:extLst>
      <p:ext uri="{BB962C8B-B14F-4D97-AF65-F5344CB8AC3E}">
        <p14:creationId xmlns:p14="http://schemas.microsoft.com/office/powerpoint/2010/main" val="86868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417C0C-6DB7-4F7A-B12B-88353BA23511}" type="datetimeFigureOut">
              <a:rPr lang="en-IN" smtClean="0"/>
              <a:t>05-03-2022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A868ED2-34FB-440D-A3E3-46F5611530F6}" type="slidenum">
              <a:rPr lang="en-IN" smtClean="0"/>
              <a:t>‹#›</a:t>
            </a:fld>
            <a:endParaRPr lang="en-IN"/>
          </a:p>
        </p:txBody>
      </p:sp>
    </p:spTree>
    <p:extLst>
      <p:ext uri="{BB962C8B-B14F-4D97-AF65-F5344CB8AC3E}">
        <p14:creationId xmlns:p14="http://schemas.microsoft.com/office/powerpoint/2010/main" val="1900859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3AB4-59DB-41C9-9275-CDF3C80795D3}"/>
              </a:ext>
            </a:extLst>
          </p:cNvPr>
          <p:cNvSpPr>
            <a:spLocks noGrp="1"/>
          </p:cNvSpPr>
          <p:nvPr>
            <p:ph type="ctrTitle"/>
          </p:nvPr>
        </p:nvSpPr>
        <p:spPr>
          <a:xfrm>
            <a:off x="1154955" y="1447801"/>
            <a:ext cx="8825658" cy="1981200"/>
          </a:xfrm>
        </p:spPr>
        <p:txBody>
          <a:bodyPr/>
          <a:lstStyle/>
          <a:p>
            <a:r>
              <a:rPr lang="en-IN" dirty="0"/>
              <a:t>BDSN PROJECT</a:t>
            </a:r>
          </a:p>
        </p:txBody>
      </p:sp>
      <p:sp>
        <p:nvSpPr>
          <p:cNvPr id="3" name="Subtitle 2">
            <a:extLst>
              <a:ext uri="{FF2B5EF4-FFF2-40B4-BE49-F238E27FC236}">
                <a16:creationId xmlns:a16="http://schemas.microsoft.com/office/drawing/2014/main" id="{F87BA7AC-79E8-487A-B7F6-75615E75AB8B}"/>
              </a:ext>
            </a:extLst>
          </p:cNvPr>
          <p:cNvSpPr>
            <a:spLocks noGrp="1"/>
          </p:cNvSpPr>
          <p:nvPr>
            <p:ph type="subTitle" idx="1"/>
          </p:nvPr>
        </p:nvSpPr>
        <p:spPr>
          <a:xfrm>
            <a:off x="1154955" y="4061460"/>
            <a:ext cx="8825658" cy="1577340"/>
          </a:xfrm>
        </p:spPr>
        <p:txBody>
          <a:bodyPr>
            <a:normAutofit fontScale="92500" lnSpcReduction="10000"/>
          </a:bodyPr>
          <a:lstStyle/>
          <a:p>
            <a:r>
              <a:rPr lang="en-IN" dirty="0"/>
              <a:t>Gourav ray</a:t>
            </a:r>
          </a:p>
          <a:p>
            <a:r>
              <a:rPr lang="en-IN" dirty="0"/>
              <a:t>A21013</a:t>
            </a:r>
          </a:p>
          <a:p>
            <a:r>
              <a:rPr lang="en-IN" dirty="0"/>
              <a:t>Under the guidance of:-</a:t>
            </a:r>
          </a:p>
          <a:p>
            <a:r>
              <a:rPr lang="en-IN" dirty="0"/>
              <a:t>Priithwis Mukherjee</a:t>
            </a:r>
          </a:p>
          <a:p>
            <a:endParaRPr lang="en-IN" dirty="0"/>
          </a:p>
        </p:txBody>
      </p:sp>
    </p:spTree>
    <p:extLst>
      <p:ext uri="{BB962C8B-B14F-4D97-AF65-F5344CB8AC3E}">
        <p14:creationId xmlns:p14="http://schemas.microsoft.com/office/powerpoint/2010/main" val="375652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94DB74-482B-475F-B077-140EDF06B793}"/>
              </a:ext>
            </a:extLst>
          </p:cNvPr>
          <p:cNvPicPr>
            <a:picLocks noChangeAspect="1"/>
          </p:cNvPicPr>
          <p:nvPr/>
        </p:nvPicPr>
        <p:blipFill>
          <a:blip r:embed="rId2"/>
          <a:stretch>
            <a:fillRect/>
          </a:stretch>
        </p:blipFill>
        <p:spPr>
          <a:xfrm>
            <a:off x="1004656" y="1271517"/>
            <a:ext cx="10182687" cy="4565403"/>
          </a:xfrm>
          <a:prstGeom prst="rect">
            <a:avLst/>
          </a:prstGeom>
        </p:spPr>
      </p:pic>
      <p:sp>
        <p:nvSpPr>
          <p:cNvPr id="5" name="TextBox 4">
            <a:extLst>
              <a:ext uri="{FF2B5EF4-FFF2-40B4-BE49-F238E27FC236}">
                <a16:creationId xmlns:a16="http://schemas.microsoft.com/office/drawing/2014/main" id="{DDFA4CF6-1197-4785-8741-0C1BC7FA031F}"/>
              </a:ext>
            </a:extLst>
          </p:cNvPr>
          <p:cNvSpPr txBox="1"/>
          <p:nvPr/>
        </p:nvSpPr>
        <p:spPr>
          <a:xfrm>
            <a:off x="1104900" y="6130975"/>
            <a:ext cx="7109460" cy="369332"/>
          </a:xfrm>
          <a:prstGeom prst="rect">
            <a:avLst/>
          </a:prstGeom>
          <a:noFill/>
        </p:spPr>
        <p:txBody>
          <a:bodyPr wrap="square">
            <a:spAutoFit/>
          </a:bodyPr>
          <a:lstStyle/>
          <a:p>
            <a:r>
              <a:rPr lang="en-US" sz="1800" b="1" dirty="0">
                <a:solidFill>
                  <a:srgbClr val="00B0F0"/>
                </a:solidFill>
                <a:latin typeface="Roboto" panose="02000000000000000000" pitchFamily="2" charset="0"/>
              </a:rPr>
              <a:t>We </a:t>
            </a:r>
            <a:r>
              <a:rPr lang="en-US" b="1" dirty="0">
                <a:solidFill>
                  <a:srgbClr val="00B0F0"/>
                </a:solidFill>
                <a:latin typeface="Roboto" panose="02000000000000000000" pitchFamily="2" charset="0"/>
              </a:rPr>
              <a:t>are seeing the same trend in Free section as well</a:t>
            </a:r>
            <a:r>
              <a:rPr lang="en-US" sz="1800" b="1" i="0" dirty="0">
                <a:solidFill>
                  <a:srgbClr val="00B0F0"/>
                </a:solidFill>
                <a:effectLst/>
                <a:latin typeface="Roboto" panose="02000000000000000000" pitchFamily="2" charset="0"/>
              </a:rPr>
              <a:t>.</a:t>
            </a:r>
            <a:endParaRPr lang="en-IN" sz="1800" dirty="0">
              <a:solidFill>
                <a:srgbClr val="00B0F0"/>
              </a:solidFill>
            </a:endParaRPr>
          </a:p>
        </p:txBody>
      </p:sp>
    </p:spTree>
    <p:extLst>
      <p:ext uri="{BB962C8B-B14F-4D97-AF65-F5344CB8AC3E}">
        <p14:creationId xmlns:p14="http://schemas.microsoft.com/office/powerpoint/2010/main" val="60862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D86A72-B6DE-4A84-B8D2-A69E30D71455}"/>
              </a:ext>
            </a:extLst>
          </p:cNvPr>
          <p:cNvPicPr>
            <a:picLocks noChangeAspect="1"/>
          </p:cNvPicPr>
          <p:nvPr/>
        </p:nvPicPr>
        <p:blipFill>
          <a:blip r:embed="rId2"/>
          <a:stretch>
            <a:fillRect/>
          </a:stretch>
        </p:blipFill>
        <p:spPr>
          <a:xfrm>
            <a:off x="2156506" y="220325"/>
            <a:ext cx="5953125" cy="4591050"/>
          </a:xfrm>
          <a:prstGeom prst="rect">
            <a:avLst/>
          </a:prstGeom>
        </p:spPr>
      </p:pic>
      <p:sp>
        <p:nvSpPr>
          <p:cNvPr id="5" name="TextBox 4">
            <a:extLst>
              <a:ext uri="{FF2B5EF4-FFF2-40B4-BE49-F238E27FC236}">
                <a16:creationId xmlns:a16="http://schemas.microsoft.com/office/drawing/2014/main" id="{B8E008EB-99F5-43ED-B2F8-96D384EBFE79}"/>
              </a:ext>
            </a:extLst>
          </p:cNvPr>
          <p:cNvSpPr txBox="1"/>
          <p:nvPr/>
        </p:nvSpPr>
        <p:spPr>
          <a:xfrm>
            <a:off x="2156506" y="5390495"/>
            <a:ext cx="8084774" cy="830997"/>
          </a:xfrm>
          <a:prstGeom prst="rect">
            <a:avLst/>
          </a:prstGeom>
          <a:noFill/>
        </p:spPr>
        <p:txBody>
          <a:bodyPr wrap="square">
            <a:spAutoFit/>
          </a:bodyPr>
          <a:lstStyle/>
          <a:p>
            <a:r>
              <a:rPr lang="en-US" sz="1600" b="1" i="0" dirty="0">
                <a:solidFill>
                  <a:srgbClr val="00B0F0"/>
                </a:solidFill>
                <a:effectLst/>
                <a:latin typeface="Roboto" panose="02000000000000000000" pitchFamily="2" charset="0"/>
              </a:rPr>
              <a:t>Correlation is a statistical term describing the degree to which two variables move in coordination with one another</a:t>
            </a:r>
          </a:p>
          <a:p>
            <a:r>
              <a:rPr lang="en-US" sz="1600" b="1" i="0" dirty="0">
                <a:solidFill>
                  <a:srgbClr val="00B0F0"/>
                </a:solidFill>
                <a:effectLst/>
                <a:latin typeface="Roboto" panose="02000000000000000000" pitchFamily="2" charset="0"/>
              </a:rPr>
              <a:t>We </a:t>
            </a:r>
            <a:r>
              <a:rPr lang="en-US" sz="1600" b="1" i="0" dirty="0" err="1">
                <a:solidFill>
                  <a:srgbClr val="00B0F0"/>
                </a:solidFill>
                <a:effectLst/>
                <a:latin typeface="Roboto" panose="02000000000000000000" pitchFamily="2" charset="0"/>
              </a:rPr>
              <a:t>dont</a:t>
            </a:r>
            <a:r>
              <a:rPr lang="en-US" sz="1600" b="1" i="0" dirty="0">
                <a:solidFill>
                  <a:srgbClr val="00B0F0"/>
                </a:solidFill>
                <a:effectLst/>
                <a:latin typeface="Roboto" panose="02000000000000000000" pitchFamily="2" charset="0"/>
              </a:rPr>
              <a:t> see much high correlation among the variables</a:t>
            </a:r>
            <a:endParaRPr lang="en-IN" sz="1600" dirty="0">
              <a:solidFill>
                <a:srgbClr val="00B0F0"/>
              </a:solidFill>
            </a:endParaRPr>
          </a:p>
        </p:txBody>
      </p:sp>
    </p:spTree>
    <p:extLst>
      <p:ext uri="{BB962C8B-B14F-4D97-AF65-F5344CB8AC3E}">
        <p14:creationId xmlns:p14="http://schemas.microsoft.com/office/powerpoint/2010/main" val="254908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C70-DABB-45B7-A02D-805231858C44}"/>
              </a:ext>
            </a:extLst>
          </p:cNvPr>
          <p:cNvSpPr>
            <a:spLocks noGrp="1"/>
          </p:cNvSpPr>
          <p:nvPr>
            <p:ph type="title"/>
          </p:nvPr>
        </p:nvSpPr>
        <p:spPr/>
        <p:txBody>
          <a:bodyPr/>
          <a:lstStyle/>
          <a:p>
            <a:pPr algn="ctr"/>
            <a:r>
              <a:rPr lang="en-IN" sz="4000" dirty="0">
                <a:solidFill>
                  <a:schemeClr val="tx2">
                    <a:lumMod val="75000"/>
                  </a:schemeClr>
                </a:solidFill>
              </a:rPr>
              <a:t>Text Analytics &amp; Word Cloud</a:t>
            </a:r>
          </a:p>
        </p:txBody>
      </p:sp>
      <p:sp>
        <p:nvSpPr>
          <p:cNvPr id="3" name="Content Placeholder 2">
            <a:extLst>
              <a:ext uri="{FF2B5EF4-FFF2-40B4-BE49-F238E27FC236}">
                <a16:creationId xmlns:a16="http://schemas.microsoft.com/office/drawing/2014/main" id="{F35687CE-5BC3-443F-BA61-B30926AEE37F}"/>
              </a:ext>
            </a:extLst>
          </p:cNvPr>
          <p:cNvSpPr>
            <a:spLocks noGrp="1"/>
          </p:cNvSpPr>
          <p:nvPr>
            <p:ph idx="1"/>
          </p:nvPr>
        </p:nvSpPr>
        <p:spPr/>
        <p:txBody>
          <a:bodyPr>
            <a:normAutofit lnSpcReduction="10000"/>
          </a:bodyPr>
          <a:lstStyle/>
          <a:p>
            <a:r>
              <a:rPr lang="en-US" sz="1600" b="1" i="0" dirty="0">
                <a:solidFill>
                  <a:srgbClr val="00B0F0"/>
                </a:solidFill>
                <a:effectLst/>
                <a:latin typeface="Roboto" panose="02000000000000000000" pitchFamily="2" charset="0"/>
              </a:rPr>
              <a:t>TfidfVectorizer:-Convert a collection of raw documents to a matrix of TF-IDF feature</a:t>
            </a:r>
            <a:r>
              <a:rPr lang="en-US" sz="1600" b="0" i="0" dirty="0">
                <a:solidFill>
                  <a:srgbClr val="00B0F0"/>
                </a:solidFill>
                <a:effectLst/>
                <a:latin typeface="Roboto" panose="02000000000000000000" pitchFamily="2" charset="0"/>
              </a:rPr>
              <a:t>s.</a:t>
            </a:r>
          </a:p>
          <a:p>
            <a:r>
              <a:rPr lang="en-US" sz="1600" b="1" i="0" dirty="0">
                <a:solidFill>
                  <a:srgbClr val="00B0F0"/>
                </a:solidFill>
                <a:effectLst/>
                <a:latin typeface="Roboto" panose="02000000000000000000" pitchFamily="2" charset="0"/>
              </a:rPr>
              <a:t>CountVectorizer:Convert a collection of text documents to a matrix of token counts.</a:t>
            </a:r>
            <a:r>
              <a:rPr lang="en-US" sz="1600" b="0" i="0" dirty="0">
                <a:solidFill>
                  <a:srgbClr val="00B0F0"/>
                </a:solidFill>
                <a:effectLst/>
                <a:latin typeface="Roboto" panose="02000000000000000000" pitchFamily="2" charset="0"/>
              </a:rPr>
              <a:t> </a:t>
            </a:r>
            <a:r>
              <a:rPr lang="en-US" sz="1600" b="1" i="0" dirty="0">
                <a:solidFill>
                  <a:srgbClr val="00B0F0"/>
                </a:solidFill>
                <a:effectLst/>
                <a:latin typeface="Roboto" panose="02000000000000000000" pitchFamily="2" charset="0"/>
              </a:rPr>
              <a:t>This implementation produces a sparse representation of the counts using scipy.sparse.csr_matrix.</a:t>
            </a:r>
            <a:endParaRPr lang="en-US" sz="1600" dirty="0">
              <a:solidFill>
                <a:srgbClr val="00B0F0"/>
              </a:solidFill>
              <a:latin typeface="Roboto" panose="02000000000000000000" pitchFamily="2" charset="0"/>
            </a:endParaRPr>
          </a:p>
          <a:p>
            <a:r>
              <a:rPr lang="en-US" sz="1600" b="1" i="0" dirty="0">
                <a:solidFill>
                  <a:srgbClr val="00B0F0"/>
                </a:solidFill>
                <a:effectLst/>
                <a:latin typeface="Roboto" panose="02000000000000000000" pitchFamily="2" charset="0"/>
              </a:rPr>
              <a:t>Word Clouds are a powerful way to visualize what your audience really thinks about a topic.</a:t>
            </a:r>
          </a:p>
          <a:p>
            <a:r>
              <a:rPr lang="en-IN" sz="1600" b="1" dirty="0">
                <a:solidFill>
                  <a:srgbClr val="00B0F0"/>
                </a:solidFill>
              </a:rPr>
              <a:t>A combination of above three concept and it was followed by </a:t>
            </a:r>
            <a:r>
              <a:rPr lang="en-US" sz="1600" b="1" i="0" dirty="0">
                <a:solidFill>
                  <a:srgbClr val="00B0F0"/>
                </a:solidFill>
                <a:effectLst/>
                <a:latin typeface="Roboto" panose="02000000000000000000" pitchFamily="2" charset="0"/>
              </a:rPr>
              <a:t> making use of regex, so as to filter out all letter other than capital and small a to z and after that making it to lowercase and storing in corpus.</a:t>
            </a:r>
          </a:p>
          <a:p>
            <a:r>
              <a:rPr lang="en-IN" sz="1600" b="1" dirty="0">
                <a:solidFill>
                  <a:srgbClr val="00B0F0"/>
                </a:solidFill>
              </a:rPr>
              <a:t>We are implementing all this on the title column of the course.</a:t>
            </a:r>
          </a:p>
          <a:p>
            <a:r>
              <a:rPr lang="en-US" sz="1600" b="1" i="0" dirty="0">
                <a:solidFill>
                  <a:srgbClr val="00B0F0"/>
                </a:solidFill>
                <a:effectLst/>
                <a:latin typeface="Roboto" panose="02000000000000000000" pitchFamily="2" charset="0"/>
              </a:rPr>
              <a:t>Then all the corpus is been joined and made a single text</a:t>
            </a:r>
            <a:r>
              <a:rPr lang="en-US" sz="1600" b="1" dirty="0">
                <a:solidFill>
                  <a:srgbClr val="00B0F0"/>
                </a:solidFill>
                <a:latin typeface="Roboto" panose="02000000000000000000" pitchFamily="2" charset="0"/>
              </a:rPr>
              <a:t> and then we made it into token</a:t>
            </a:r>
            <a:r>
              <a:rPr lang="en-US" sz="1600" b="1" i="0" dirty="0">
                <a:solidFill>
                  <a:srgbClr val="00B0F0"/>
                </a:solidFill>
                <a:effectLst/>
                <a:latin typeface="Roboto" panose="02000000000000000000" pitchFamily="2" charset="0"/>
              </a:rPr>
              <a:t>.</a:t>
            </a:r>
          </a:p>
          <a:p>
            <a:r>
              <a:rPr lang="en-US" sz="1600" b="1" dirty="0">
                <a:solidFill>
                  <a:srgbClr val="00B0F0"/>
                </a:solidFill>
                <a:latin typeface="Roboto" panose="02000000000000000000" pitchFamily="2" charset="0"/>
              </a:rPr>
              <a:t>Our next attempt was to take out all stopwords out of token</a:t>
            </a:r>
          </a:p>
          <a:p>
            <a:r>
              <a:rPr lang="en-US" sz="1600" b="1" i="0" dirty="0">
                <a:solidFill>
                  <a:srgbClr val="00B0F0"/>
                </a:solidFill>
                <a:effectLst/>
                <a:latin typeface="Roboto" panose="02000000000000000000" pitchFamily="2" charset="0"/>
              </a:rPr>
              <a:t>Stopwords are the most common words in any natural language. For the purpose of analyzing text data and building NLP models, these stopwords might not add much value to the meaning of the document.</a:t>
            </a:r>
            <a:endParaRPr lang="en-US" sz="1600" b="0" i="0" dirty="0">
              <a:solidFill>
                <a:srgbClr val="00B0F0"/>
              </a:solidFill>
              <a:effectLst/>
              <a:latin typeface="Roboto" panose="02000000000000000000" pitchFamily="2" charset="0"/>
            </a:endParaRPr>
          </a:p>
          <a:p>
            <a:endParaRPr lang="en-IN" sz="1600" b="1" dirty="0">
              <a:solidFill>
                <a:srgbClr val="00B0F0"/>
              </a:solidFill>
            </a:endParaRPr>
          </a:p>
        </p:txBody>
      </p:sp>
    </p:spTree>
    <p:extLst>
      <p:ext uri="{BB962C8B-B14F-4D97-AF65-F5344CB8AC3E}">
        <p14:creationId xmlns:p14="http://schemas.microsoft.com/office/powerpoint/2010/main" val="2855896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B0A384-00AA-4EA8-AF00-9B164081A8C2}"/>
              </a:ext>
            </a:extLst>
          </p:cNvPr>
          <p:cNvSpPr txBox="1"/>
          <p:nvPr/>
        </p:nvSpPr>
        <p:spPr>
          <a:xfrm>
            <a:off x="1216241" y="4549676"/>
            <a:ext cx="8502588" cy="2123658"/>
          </a:xfrm>
          <a:prstGeom prst="rect">
            <a:avLst/>
          </a:prstGeom>
          <a:noFill/>
        </p:spPr>
        <p:txBody>
          <a:bodyPr wrap="square">
            <a:spAutoFit/>
          </a:bodyPr>
          <a:lstStyle/>
          <a:p>
            <a:r>
              <a:rPr lang="en-US" sz="1600" b="1" i="0" dirty="0">
                <a:solidFill>
                  <a:srgbClr val="00B0F0"/>
                </a:solidFill>
                <a:effectLst/>
                <a:latin typeface="Roboto" panose="02000000000000000000" pitchFamily="2" charset="0"/>
              </a:rPr>
              <a:t>We created a word cloud on the tokens where we filter out all the stopwords.</a:t>
            </a:r>
          </a:p>
          <a:p>
            <a:r>
              <a:rPr lang="en-US" sz="1600" b="1" i="0" dirty="0">
                <a:solidFill>
                  <a:srgbClr val="00B0F0"/>
                </a:solidFill>
                <a:effectLst/>
                <a:latin typeface="Roboto" panose="02000000000000000000" pitchFamily="2" charset="0"/>
              </a:rPr>
              <a:t>We can see the words like Beginner, trading, photoshop, JavaScript etc. are having high dominancy</a:t>
            </a:r>
          </a:p>
          <a:p>
            <a:endParaRPr lang="en-US" sz="1600" b="1" dirty="0">
              <a:solidFill>
                <a:srgbClr val="00B0F0"/>
              </a:solidFill>
              <a:latin typeface="Roboto" panose="02000000000000000000" pitchFamily="2" charset="0"/>
            </a:endParaRPr>
          </a:p>
          <a:p>
            <a:r>
              <a:rPr lang="en-US" sz="1600" b="1" i="0" dirty="0">
                <a:solidFill>
                  <a:srgbClr val="00B0F0"/>
                </a:solidFill>
                <a:effectLst/>
                <a:latin typeface="Roboto" panose="02000000000000000000" pitchFamily="2" charset="0"/>
              </a:rPr>
              <a:t>Then we found out the most common words out of our generated Token</a:t>
            </a:r>
          </a:p>
          <a:p>
            <a:r>
              <a:rPr lang="en-US" sz="1600" b="1" dirty="0">
                <a:solidFill>
                  <a:srgbClr val="00B0F0"/>
                </a:solidFill>
                <a:latin typeface="Roboto" panose="02000000000000000000" pitchFamily="2" charset="0"/>
              </a:rPr>
              <a:t>We made a word cloud of common words  as well</a:t>
            </a:r>
            <a:endParaRPr lang="en-US" sz="1600" b="1" i="0" dirty="0">
              <a:solidFill>
                <a:srgbClr val="00B0F0"/>
              </a:solidFill>
              <a:effectLst/>
              <a:latin typeface="Roboto" panose="02000000000000000000" pitchFamily="2" charset="0"/>
            </a:endParaRPr>
          </a:p>
          <a:p>
            <a:endParaRPr lang="en-US" b="1" i="0" dirty="0">
              <a:solidFill>
                <a:srgbClr val="212121"/>
              </a:solidFill>
              <a:effectLst/>
              <a:latin typeface="Roboto" panose="02000000000000000000" pitchFamily="2" charset="0"/>
            </a:endParaRPr>
          </a:p>
          <a:p>
            <a:endParaRPr lang="en-IN" dirty="0"/>
          </a:p>
        </p:txBody>
      </p:sp>
      <p:pic>
        <p:nvPicPr>
          <p:cNvPr id="5" name="Picture 4">
            <a:extLst>
              <a:ext uri="{FF2B5EF4-FFF2-40B4-BE49-F238E27FC236}">
                <a16:creationId xmlns:a16="http://schemas.microsoft.com/office/drawing/2014/main" id="{2BC07B39-175F-44C4-B7B7-FAF315743B5B}"/>
              </a:ext>
            </a:extLst>
          </p:cNvPr>
          <p:cNvPicPr>
            <a:picLocks noChangeAspect="1"/>
          </p:cNvPicPr>
          <p:nvPr/>
        </p:nvPicPr>
        <p:blipFill>
          <a:blip r:embed="rId2"/>
          <a:stretch>
            <a:fillRect/>
          </a:stretch>
        </p:blipFill>
        <p:spPr>
          <a:xfrm>
            <a:off x="2473171" y="347616"/>
            <a:ext cx="6819900" cy="4175427"/>
          </a:xfrm>
          <a:prstGeom prst="rect">
            <a:avLst/>
          </a:prstGeom>
        </p:spPr>
      </p:pic>
    </p:spTree>
    <p:extLst>
      <p:ext uri="{BB962C8B-B14F-4D97-AF65-F5344CB8AC3E}">
        <p14:creationId xmlns:p14="http://schemas.microsoft.com/office/powerpoint/2010/main" val="649407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A9A6-6984-4A78-AD6B-3A805C98F1F6}"/>
              </a:ext>
            </a:extLst>
          </p:cNvPr>
          <p:cNvSpPr>
            <a:spLocks noGrp="1"/>
          </p:cNvSpPr>
          <p:nvPr>
            <p:ph type="title"/>
          </p:nvPr>
        </p:nvSpPr>
        <p:spPr/>
        <p:txBody>
          <a:bodyPr/>
          <a:lstStyle/>
          <a:p>
            <a:pPr algn="ctr"/>
            <a:r>
              <a:rPr lang="en-IN" sz="4000" dirty="0"/>
              <a:t>Machine learning &amp; P-value hypothesis</a:t>
            </a:r>
          </a:p>
        </p:txBody>
      </p:sp>
      <p:sp>
        <p:nvSpPr>
          <p:cNvPr id="3" name="Content Placeholder 2">
            <a:extLst>
              <a:ext uri="{FF2B5EF4-FFF2-40B4-BE49-F238E27FC236}">
                <a16:creationId xmlns:a16="http://schemas.microsoft.com/office/drawing/2014/main" id="{09610257-98CF-46A3-B5F1-AEBCBF3D20C5}"/>
              </a:ext>
            </a:extLst>
          </p:cNvPr>
          <p:cNvSpPr>
            <a:spLocks noGrp="1"/>
          </p:cNvSpPr>
          <p:nvPr>
            <p:ph idx="1"/>
          </p:nvPr>
        </p:nvSpPr>
        <p:spPr>
          <a:xfrm>
            <a:off x="586740" y="2052918"/>
            <a:ext cx="11071860" cy="4728882"/>
          </a:xfrm>
        </p:spPr>
        <p:txBody>
          <a:bodyPr>
            <a:normAutofit/>
          </a:bodyPr>
          <a:lstStyle/>
          <a:p>
            <a:endParaRPr lang="en-US" dirty="0"/>
          </a:p>
          <a:p>
            <a:r>
              <a:rPr lang="en-US" sz="1600" dirty="0">
                <a:solidFill>
                  <a:srgbClr val="00B0F0"/>
                </a:solidFill>
              </a:rPr>
              <a:t>We made use of numeric columns like 'price', 'num_reviews’, 'num_lectures’ and categorical columns like 'is_paid', 'level', 'subject’ to predict number of subscribers.</a:t>
            </a:r>
          </a:p>
          <a:p>
            <a:r>
              <a:rPr lang="en-US" sz="1600" dirty="0">
                <a:solidFill>
                  <a:srgbClr val="00B0F0"/>
                </a:solidFill>
              </a:rPr>
              <a:t>We did dummification of categorical variables and also scaling, so that all variables will be in same scale.</a:t>
            </a:r>
          </a:p>
          <a:p>
            <a:r>
              <a:rPr lang="en-US" sz="1600" dirty="0">
                <a:solidFill>
                  <a:srgbClr val="00B0F0"/>
                </a:solidFill>
              </a:rPr>
              <a:t>We made use of Ensemble model called Random Forest, and the </a:t>
            </a:r>
            <a:r>
              <a:rPr lang="en-US" sz="1600" dirty="0" err="1">
                <a:solidFill>
                  <a:srgbClr val="00B0F0"/>
                </a:solidFill>
              </a:rPr>
              <a:t>Rmse</a:t>
            </a:r>
            <a:r>
              <a:rPr lang="en-US" sz="1600" dirty="0">
                <a:solidFill>
                  <a:srgbClr val="00B0F0"/>
                </a:solidFill>
              </a:rPr>
              <a:t> was not that good.</a:t>
            </a:r>
          </a:p>
          <a:p>
            <a:r>
              <a:rPr lang="en-US" sz="1600" dirty="0">
                <a:solidFill>
                  <a:srgbClr val="00B0F0"/>
                </a:solidFill>
              </a:rPr>
              <a:t>So as to improve model, since it's a regression, we can verify which are having p-values less than 0.05 and we can built new model on that variable. P-value more than 0.05 indicates that null hypothesis is accepted and that variable has no contribution in model.</a:t>
            </a:r>
          </a:p>
          <a:p>
            <a:r>
              <a:rPr lang="en-US" sz="1600" dirty="0">
                <a:solidFill>
                  <a:srgbClr val="00B0F0"/>
                </a:solidFill>
              </a:rPr>
              <a:t>So we went with new features of p-value less than 0.05, still the result was not that great.</a:t>
            </a:r>
          </a:p>
          <a:p>
            <a:r>
              <a:rPr lang="en-US" sz="1600" dirty="0">
                <a:solidFill>
                  <a:srgbClr val="00B0F0"/>
                </a:solidFill>
              </a:rPr>
              <a:t>While our MSE is quite high, it seems that we haven't really overfit the data. It is likely that we will need better features in order to build predictive power, which we don't have currently.</a:t>
            </a:r>
          </a:p>
          <a:p>
            <a:r>
              <a:rPr lang="en-US" sz="1600" dirty="0">
                <a:solidFill>
                  <a:srgbClr val="00B0F0"/>
                </a:solidFill>
              </a:rPr>
              <a:t>So the prediction of the number of subscribers may not yield that much current stage, because of the constraint in better features.</a:t>
            </a:r>
          </a:p>
          <a:p>
            <a:endParaRPr lang="en-IN" sz="1600" dirty="0">
              <a:solidFill>
                <a:srgbClr val="00B0F0"/>
              </a:solidFill>
            </a:endParaRPr>
          </a:p>
        </p:txBody>
      </p:sp>
    </p:spTree>
    <p:extLst>
      <p:ext uri="{BB962C8B-B14F-4D97-AF65-F5344CB8AC3E}">
        <p14:creationId xmlns:p14="http://schemas.microsoft.com/office/powerpoint/2010/main" val="19195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7E9E-8A39-4D40-A789-D1AB3FDB8D23}"/>
              </a:ext>
            </a:extLst>
          </p:cNvPr>
          <p:cNvSpPr>
            <a:spLocks noGrp="1"/>
          </p:cNvSpPr>
          <p:nvPr>
            <p:ph type="title"/>
          </p:nvPr>
        </p:nvSpPr>
        <p:spPr/>
        <p:txBody>
          <a:bodyPr/>
          <a:lstStyle/>
          <a:p>
            <a:pPr algn="ctr"/>
            <a:r>
              <a:rPr lang="en-IN" sz="3600" dirty="0"/>
              <a:t>Data Transformation, Feature Engineering , Pipelining, Machine learning</a:t>
            </a:r>
          </a:p>
        </p:txBody>
      </p:sp>
      <p:sp>
        <p:nvSpPr>
          <p:cNvPr id="3" name="Content Placeholder 2">
            <a:extLst>
              <a:ext uri="{FF2B5EF4-FFF2-40B4-BE49-F238E27FC236}">
                <a16:creationId xmlns:a16="http://schemas.microsoft.com/office/drawing/2014/main" id="{C49EF780-88F1-47FC-AB50-3435965280C1}"/>
              </a:ext>
            </a:extLst>
          </p:cNvPr>
          <p:cNvSpPr>
            <a:spLocks noGrp="1"/>
          </p:cNvSpPr>
          <p:nvPr>
            <p:ph idx="1"/>
          </p:nvPr>
        </p:nvSpPr>
        <p:spPr/>
        <p:txBody>
          <a:bodyPr>
            <a:normAutofit/>
          </a:bodyPr>
          <a:lstStyle/>
          <a:p>
            <a:r>
              <a:rPr lang="en-US" sz="1600" b="1" i="0" dirty="0">
                <a:solidFill>
                  <a:srgbClr val="00B0F0"/>
                </a:solidFill>
                <a:effectLst/>
                <a:latin typeface="Roboto" panose="02000000000000000000" pitchFamily="2" charset="0"/>
              </a:rPr>
              <a:t>Tokenizer does Tokenization. Tokenization is the process of tokenizing or splitting a string, text into a list of tokens.</a:t>
            </a:r>
          </a:p>
          <a:p>
            <a:r>
              <a:rPr lang="en-US" sz="1600" b="1" i="0" dirty="0">
                <a:solidFill>
                  <a:srgbClr val="00B0F0"/>
                </a:solidFill>
                <a:effectLst/>
                <a:latin typeface="Roboto" panose="02000000000000000000" pitchFamily="2" charset="0"/>
              </a:rPr>
              <a:t>CountVectorizer:Convert a collection of text documents to a matrix of token counts.</a:t>
            </a:r>
            <a:r>
              <a:rPr lang="en-US" sz="1600" b="0" i="0" dirty="0">
                <a:solidFill>
                  <a:srgbClr val="00B0F0"/>
                </a:solidFill>
                <a:effectLst/>
                <a:latin typeface="Roboto" panose="02000000000000000000" pitchFamily="2" charset="0"/>
              </a:rPr>
              <a:t> </a:t>
            </a:r>
            <a:r>
              <a:rPr lang="en-US" sz="1600" b="1" i="0" dirty="0">
                <a:solidFill>
                  <a:srgbClr val="00B0F0"/>
                </a:solidFill>
                <a:effectLst/>
                <a:latin typeface="Roboto" panose="02000000000000000000" pitchFamily="2" charset="0"/>
              </a:rPr>
              <a:t>This implementation produces a sparse representation of the counts using scipy.sparse.csr_matrix.</a:t>
            </a:r>
            <a:endParaRPr lang="en-US" sz="1600" b="1" dirty="0">
              <a:solidFill>
                <a:srgbClr val="00B0F0"/>
              </a:solidFill>
              <a:latin typeface="Roboto" panose="02000000000000000000" pitchFamily="2" charset="0"/>
            </a:endParaRPr>
          </a:p>
          <a:p>
            <a:r>
              <a:rPr lang="en-US" sz="1600" b="1" i="0" dirty="0">
                <a:solidFill>
                  <a:srgbClr val="00B0F0"/>
                </a:solidFill>
                <a:effectLst/>
                <a:latin typeface="Roboto" panose="02000000000000000000" pitchFamily="2" charset="0"/>
              </a:rPr>
              <a:t>TfidfVectorizer:-Convert a collection of raw documents to a matrix of TF-IDF feature</a:t>
            </a:r>
            <a:r>
              <a:rPr lang="en-US" sz="1600" b="0" i="0" dirty="0">
                <a:solidFill>
                  <a:srgbClr val="00B0F0"/>
                </a:solidFill>
                <a:effectLst/>
                <a:latin typeface="Roboto" panose="02000000000000000000" pitchFamily="2" charset="0"/>
              </a:rPr>
              <a:t>s</a:t>
            </a:r>
          </a:p>
          <a:p>
            <a:r>
              <a:rPr lang="en-US" sz="1600" b="1" i="0" dirty="0">
                <a:solidFill>
                  <a:srgbClr val="00B0F0"/>
                </a:solidFill>
                <a:effectLst/>
                <a:latin typeface="Roboto" panose="02000000000000000000" pitchFamily="2" charset="0"/>
              </a:rPr>
              <a:t>String Indexer encodes a string column of labels to a column of label indices. </a:t>
            </a:r>
            <a:r>
              <a:rPr lang="en-US" sz="1600" b="1" i="0" dirty="0" err="1">
                <a:solidFill>
                  <a:srgbClr val="00B0F0"/>
                </a:solidFill>
                <a:effectLst/>
                <a:latin typeface="Roboto" panose="02000000000000000000" pitchFamily="2" charset="0"/>
              </a:rPr>
              <a:t>StringIndexer</a:t>
            </a:r>
            <a:r>
              <a:rPr lang="en-US" sz="1600" b="1" i="0" dirty="0">
                <a:solidFill>
                  <a:srgbClr val="00B0F0"/>
                </a:solidFill>
                <a:effectLst/>
                <a:latin typeface="Roboto" panose="02000000000000000000" pitchFamily="2" charset="0"/>
              </a:rPr>
              <a:t> can encode multiple columns</a:t>
            </a:r>
          </a:p>
          <a:p>
            <a:r>
              <a:rPr lang="en-US" sz="1600" b="1" dirty="0">
                <a:solidFill>
                  <a:srgbClr val="00B0F0"/>
                </a:solidFill>
                <a:latin typeface="Roboto" panose="02000000000000000000" pitchFamily="2" charset="0"/>
              </a:rPr>
              <a:t>So we got subject as output with is label encoded, where:-</a:t>
            </a:r>
          </a:p>
          <a:p>
            <a:r>
              <a:rPr lang="en-US" sz="1600" b="1" dirty="0">
                <a:solidFill>
                  <a:srgbClr val="00B0F0"/>
                </a:solidFill>
              </a:rPr>
              <a:t>Web Development is 0 , Business Finance is 1, Musical Instruments is 2 and Graphic Design is 3.</a:t>
            </a:r>
          </a:p>
          <a:p>
            <a:r>
              <a:rPr lang="en-US" sz="1600" b="1" dirty="0">
                <a:solidFill>
                  <a:srgbClr val="00B0F0"/>
                </a:solidFill>
              </a:rPr>
              <a:t>We performed Train Test split at 70:30.</a:t>
            </a:r>
          </a:p>
          <a:p>
            <a:r>
              <a:rPr lang="en-US" sz="1600" b="1" dirty="0">
                <a:solidFill>
                  <a:srgbClr val="00B0F0"/>
                </a:solidFill>
              </a:rPr>
              <a:t>The vectorized feature was made as input to our logistic Regression model</a:t>
            </a:r>
            <a:endParaRPr lang="en-IN" sz="1600" b="1" dirty="0">
              <a:solidFill>
                <a:srgbClr val="00B0F0"/>
              </a:solidFill>
            </a:endParaRPr>
          </a:p>
          <a:p>
            <a:endParaRPr lang="en-IN" dirty="0"/>
          </a:p>
        </p:txBody>
      </p:sp>
    </p:spTree>
    <p:extLst>
      <p:ext uri="{BB962C8B-B14F-4D97-AF65-F5344CB8AC3E}">
        <p14:creationId xmlns:p14="http://schemas.microsoft.com/office/powerpoint/2010/main" val="3570691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571B65-5F58-4722-8198-59C21F72821E}"/>
              </a:ext>
            </a:extLst>
          </p:cNvPr>
          <p:cNvSpPr txBox="1"/>
          <p:nvPr/>
        </p:nvSpPr>
        <p:spPr>
          <a:xfrm>
            <a:off x="1135380" y="1727954"/>
            <a:ext cx="9128760" cy="3385542"/>
          </a:xfrm>
          <a:prstGeom prst="rect">
            <a:avLst/>
          </a:prstGeom>
          <a:noFill/>
        </p:spPr>
        <p:txBody>
          <a:bodyPr wrap="square">
            <a:spAutoFit/>
          </a:bodyPr>
          <a:lstStyle/>
          <a:p>
            <a:r>
              <a:rPr lang="en-US" b="1" dirty="0">
                <a:solidFill>
                  <a:srgbClr val="00B0F0"/>
                </a:solidFill>
              </a:rPr>
              <a:t>We Made our pipeline ready, which has been discussed earlier and our spark data frames  goes through 5 stages</a:t>
            </a:r>
          </a:p>
          <a:p>
            <a:r>
              <a:rPr lang="en-US" b="1" dirty="0">
                <a:solidFill>
                  <a:srgbClr val="00B0F0"/>
                </a:solidFill>
              </a:rPr>
              <a:t>1. Tokenizer</a:t>
            </a:r>
          </a:p>
          <a:p>
            <a:r>
              <a:rPr lang="en-US" b="1" dirty="0">
                <a:solidFill>
                  <a:srgbClr val="00B0F0"/>
                </a:solidFill>
              </a:rPr>
              <a:t>2. Stopwords-remover</a:t>
            </a:r>
          </a:p>
          <a:p>
            <a:r>
              <a:rPr lang="en-US" b="1" dirty="0">
                <a:solidFill>
                  <a:srgbClr val="00B0F0"/>
                </a:solidFill>
              </a:rPr>
              <a:t>3. vectorizer</a:t>
            </a:r>
          </a:p>
          <a:p>
            <a:r>
              <a:rPr lang="en-US" b="1" dirty="0">
                <a:solidFill>
                  <a:srgbClr val="00B0F0"/>
                </a:solidFill>
              </a:rPr>
              <a:t>4. Inverse Document Frequency:- The inverse document frequency is a measure of whether a term is common or rare in a given document corpus. It is obtained by dividing the total number of documents by the number of documents containing the term in the corpus</a:t>
            </a:r>
          </a:p>
          <a:p>
            <a:r>
              <a:rPr lang="en-US" b="1" dirty="0">
                <a:solidFill>
                  <a:srgbClr val="00B0F0"/>
                </a:solidFill>
              </a:rPr>
              <a:t>5. Logistic Regression</a:t>
            </a:r>
          </a:p>
          <a:p>
            <a:endParaRPr lang="en-IN" dirty="0"/>
          </a:p>
          <a:p>
            <a:r>
              <a:rPr lang="en-IN" sz="1600" dirty="0">
                <a:solidFill>
                  <a:srgbClr val="00B0F0"/>
                </a:solidFill>
              </a:rPr>
              <a:t>After this we get to see our model prediction outcomes</a:t>
            </a:r>
          </a:p>
        </p:txBody>
      </p:sp>
    </p:spTree>
    <p:extLst>
      <p:ext uri="{BB962C8B-B14F-4D97-AF65-F5344CB8AC3E}">
        <p14:creationId xmlns:p14="http://schemas.microsoft.com/office/powerpoint/2010/main" val="292064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5F4147-A082-46BC-890A-749C821987E9}"/>
              </a:ext>
            </a:extLst>
          </p:cNvPr>
          <p:cNvPicPr>
            <a:picLocks noChangeAspect="1"/>
          </p:cNvPicPr>
          <p:nvPr/>
        </p:nvPicPr>
        <p:blipFill>
          <a:blip r:embed="rId2"/>
          <a:stretch>
            <a:fillRect/>
          </a:stretch>
        </p:blipFill>
        <p:spPr>
          <a:xfrm>
            <a:off x="297180" y="1204351"/>
            <a:ext cx="11597640" cy="3656817"/>
          </a:xfrm>
          <a:prstGeom prst="rect">
            <a:avLst/>
          </a:prstGeom>
        </p:spPr>
      </p:pic>
      <p:sp>
        <p:nvSpPr>
          <p:cNvPr id="5" name="TextBox 4">
            <a:extLst>
              <a:ext uri="{FF2B5EF4-FFF2-40B4-BE49-F238E27FC236}">
                <a16:creationId xmlns:a16="http://schemas.microsoft.com/office/drawing/2014/main" id="{1889828B-8944-41E9-99E8-A9C46A25CB3A}"/>
              </a:ext>
            </a:extLst>
          </p:cNvPr>
          <p:cNvSpPr txBox="1"/>
          <p:nvPr/>
        </p:nvSpPr>
        <p:spPr>
          <a:xfrm>
            <a:off x="487680" y="5053484"/>
            <a:ext cx="11407140" cy="584775"/>
          </a:xfrm>
          <a:prstGeom prst="rect">
            <a:avLst/>
          </a:prstGeom>
          <a:noFill/>
        </p:spPr>
        <p:txBody>
          <a:bodyPr wrap="square">
            <a:spAutoFit/>
          </a:bodyPr>
          <a:lstStyle/>
          <a:p>
            <a:r>
              <a:rPr lang="en-US" sz="1600" b="0" i="0" dirty="0">
                <a:solidFill>
                  <a:srgbClr val="00B0F0"/>
                </a:solidFill>
                <a:effectLst/>
                <a:latin typeface="Roboto" panose="02000000000000000000" pitchFamily="2" charset="0"/>
              </a:rPr>
              <a:t>Here in naked eye only we can see that the label and prediction of most of the data points are getting matched except last two. On checking evaluation parameters only we can say, how good the Model is performing.</a:t>
            </a:r>
            <a:endParaRPr lang="en-IN" sz="1600" dirty="0">
              <a:solidFill>
                <a:srgbClr val="00B0F0"/>
              </a:solidFill>
            </a:endParaRPr>
          </a:p>
        </p:txBody>
      </p:sp>
    </p:spTree>
    <p:extLst>
      <p:ext uri="{BB962C8B-B14F-4D97-AF65-F5344CB8AC3E}">
        <p14:creationId xmlns:p14="http://schemas.microsoft.com/office/powerpoint/2010/main" val="860694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A71C-C91F-46E9-B04E-31C45ABA337A}"/>
              </a:ext>
            </a:extLst>
          </p:cNvPr>
          <p:cNvSpPr>
            <a:spLocks noGrp="1"/>
          </p:cNvSpPr>
          <p:nvPr>
            <p:ph type="title"/>
          </p:nvPr>
        </p:nvSpPr>
        <p:spPr/>
        <p:txBody>
          <a:bodyPr/>
          <a:lstStyle/>
          <a:p>
            <a:pPr algn="ctr"/>
            <a:r>
              <a:rPr lang="en-IN" dirty="0"/>
              <a:t>Model Evaluation</a:t>
            </a:r>
          </a:p>
        </p:txBody>
      </p:sp>
      <p:sp>
        <p:nvSpPr>
          <p:cNvPr id="3" name="Content Placeholder 2">
            <a:extLst>
              <a:ext uri="{FF2B5EF4-FFF2-40B4-BE49-F238E27FC236}">
                <a16:creationId xmlns:a16="http://schemas.microsoft.com/office/drawing/2014/main" id="{3387329E-30A0-46B0-A0B4-826536BC14A4}"/>
              </a:ext>
            </a:extLst>
          </p:cNvPr>
          <p:cNvSpPr>
            <a:spLocks noGrp="1"/>
          </p:cNvSpPr>
          <p:nvPr>
            <p:ph idx="1"/>
          </p:nvPr>
        </p:nvSpPr>
        <p:spPr/>
        <p:txBody>
          <a:bodyPr>
            <a:normAutofit/>
          </a:bodyPr>
          <a:lstStyle/>
          <a:p>
            <a:r>
              <a:rPr lang="en-US" sz="1600" dirty="0">
                <a:solidFill>
                  <a:srgbClr val="00B0F0"/>
                </a:solidFill>
              </a:rPr>
              <a:t>We got an accuracy of above 92%</a:t>
            </a:r>
          </a:p>
          <a:p>
            <a:r>
              <a:rPr lang="en-US" sz="1600" dirty="0">
                <a:solidFill>
                  <a:srgbClr val="00B0F0"/>
                </a:solidFill>
              </a:rPr>
              <a:t>We Made use of Different Multiclass metrics for Evaluation</a:t>
            </a:r>
          </a:p>
          <a:p>
            <a:r>
              <a:rPr lang="en-US" sz="1600" dirty="0">
                <a:solidFill>
                  <a:srgbClr val="00B0F0"/>
                </a:solidFill>
              </a:rPr>
              <a:t>we use precision recall and f1 score to evaluate the model.</a:t>
            </a:r>
          </a:p>
          <a:p>
            <a:r>
              <a:rPr lang="en-US" sz="1600" b="0" i="0" dirty="0">
                <a:solidFill>
                  <a:srgbClr val="00B0F0"/>
                </a:solidFill>
                <a:effectLst/>
                <a:latin typeface="Roboto" panose="02000000000000000000" pitchFamily="2" charset="0"/>
              </a:rPr>
              <a:t>The recall is the measure of our model correctly identifying True Positives.</a:t>
            </a:r>
            <a:endParaRPr lang="en-US" sz="1600" dirty="0">
              <a:solidFill>
                <a:srgbClr val="00B0F0"/>
              </a:solidFill>
            </a:endParaRPr>
          </a:p>
          <a:p>
            <a:r>
              <a:rPr lang="en-US" sz="1600" b="0" i="0" dirty="0">
                <a:solidFill>
                  <a:srgbClr val="00B0F0"/>
                </a:solidFill>
                <a:effectLst/>
                <a:latin typeface="Roboto" panose="02000000000000000000" pitchFamily="2" charset="0"/>
              </a:rPr>
              <a:t>Precision is the ratio between the True Positives and all the Positives.</a:t>
            </a:r>
            <a:endParaRPr lang="en-IN" sz="1600" b="0" i="0" dirty="0">
              <a:solidFill>
                <a:srgbClr val="00B0F0"/>
              </a:solidFill>
              <a:effectLst/>
              <a:latin typeface="Roboto" panose="02000000000000000000" pitchFamily="2" charset="0"/>
            </a:endParaRPr>
          </a:p>
          <a:p>
            <a:r>
              <a:rPr lang="en-US" sz="1600" dirty="0">
                <a:solidFill>
                  <a:srgbClr val="00B0F0"/>
                </a:solidFill>
              </a:rPr>
              <a:t>we need a tradeoff between Precision and Recall. For that F1-score is being calculated.F1-score is the Harmonic mean of the Precision and Recall.</a:t>
            </a:r>
          </a:p>
          <a:p>
            <a:r>
              <a:rPr lang="en-US" sz="1600" dirty="0">
                <a:solidFill>
                  <a:srgbClr val="00B0F0"/>
                </a:solidFill>
              </a:rPr>
              <a:t> we are getting all our evaluation parameters of model as more than 90%. Which means the model is able to perform well.</a:t>
            </a:r>
            <a:endParaRPr lang="en-IN" sz="1600" dirty="0">
              <a:solidFill>
                <a:srgbClr val="00B0F0"/>
              </a:solidFill>
            </a:endParaRPr>
          </a:p>
        </p:txBody>
      </p:sp>
      <p:sp>
        <p:nvSpPr>
          <p:cNvPr id="4" name="Rectangle 1">
            <a:extLst>
              <a:ext uri="{FF2B5EF4-FFF2-40B4-BE49-F238E27FC236}">
                <a16:creationId xmlns:a16="http://schemas.microsoft.com/office/drawing/2014/main" id="{AC4DC7C1-EE4E-4BC5-AE01-F1BA1AC3047B}"/>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Roboto" panose="02000000000000000000" pitchFamily="2" charset="0"/>
              </a:rPr>
              <a:t>Precision and recall are two crucial yet misunderstood topics in machine learning</a:t>
            </a:r>
            <a:endParaRPr kumimoji="0" lang="en-US" altLang="en-US" sz="1000" b="0" i="0" u="none" strike="noStrike" cap="none" normalizeH="0" baseline="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673562D-F810-404C-A7FD-439658AD90EA}"/>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07ADB49E-D1A9-43A1-B1E1-28CF8F22945D}"/>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Roboto" panose="02000000000000000000" pitchFamily="2" charset="0"/>
              </a:rPr>
              <a:t>The recall is the measure of our model correctly identifying True Positives.</a:t>
            </a:r>
            <a:endParaRPr kumimoji="0" lang="en-US" altLang="en-US" sz="1000" b="0" i="0" u="none" strike="noStrike" cap="none" normalizeH="0" baseline="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77801FA6-CCCB-4740-980C-B0BCE08CCD35}"/>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5">
            <a:extLst>
              <a:ext uri="{FF2B5EF4-FFF2-40B4-BE49-F238E27FC236}">
                <a16:creationId xmlns:a16="http://schemas.microsoft.com/office/drawing/2014/main" id="{3D528DC5-238F-4874-9E49-72109F42E74B}"/>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Roboto" panose="02000000000000000000" pitchFamily="2" charset="0"/>
              </a:rPr>
              <a:t>Precision is the ratio between the True Positives and all the Positives.</a:t>
            </a:r>
            <a:endParaRPr kumimoji="0" lang="en-US" altLang="en-US" sz="1000" b="0" i="0" u="none" strike="noStrike" cap="none" normalizeH="0" baseline="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01E5D037-4465-4256-84BD-B20EA98ECCF1}"/>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7">
            <a:extLst>
              <a:ext uri="{FF2B5EF4-FFF2-40B4-BE49-F238E27FC236}">
                <a16:creationId xmlns:a16="http://schemas.microsoft.com/office/drawing/2014/main" id="{8DD471A8-1692-468B-83ED-80C59F0F02C6}"/>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Roboto" panose="02000000000000000000" pitchFamily="2" charset="0"/>
              </a:rPr>
              <a:t>we need a tradeoff between Precision and Recall. For that F1-score is being calculated.F1-score is the Harmonic mean of the Precision and Recall.</a:t>
            </a:r>
            <a:endParaRPr kumimoji="0" lang="en-US" altLang="en-US" sz="1000" b="0" i="0" u="none" strike="noStrike" cap="none" normalizeH="0" baseline="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E4251071-02F2-40B1-B150-805FB6A15C0A}"/>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9">
            <a:extLst>
              <a:ext uri="{FF2B5EF4-FFF2-40B4-BE49-F238E27FC236}">
                <a16:creationId xmlns:a16="http://schemas.microsoft.com/office/drawing/2014/main" id="{6FA02797-CC08-4A53-9C6A-A9C5FFAA737B}"/>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212121"/>
                </a:solidFill>
                <a:effectLst/>
                <a:latin typeface="Roboto" panose="02000000000000000000" pitchFamily="2" charset="0"/>
              </a:rPr>
              <a:t>So if all this results out good percentage, then we can say that the model has performed well. And we are getting all our evaluationn parameters of model as more than 90%. Which means the model is able to perform well.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6206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9888-5F07-47F5-A0FF-0060A556253E}"/>
              </a:ext>
            </a:extLst>
          </p:cNvPr>
          <p:cNvSpPr>
            <a:spLocks noGrp="1"/>
          </p:cNvSpPr>
          <p:nvPr>
            <p:ph type="title"/>
          </p:nvPr>
        </p:nvSpPr>
        <p:spPr/>
        <p:txBody>
          <a:bodyPr/>
          <a:lstStyle/>
          <a:p>
            <a:pPr algn="ctr"/>
            <a:r>
              <a:rPr lang="en-IN" dirty="0"/>
              <a:t>Summary</a:t>
            </a:r>
          </a:p>
        </p:txBody>
      </p:sp>
      <p:sp>
        <p:nvSpPr>
          <p:cNvPr id="3" name="Content Placeholder 2">
            <a:extLst>
              <a:ext uri="{FF2B5EF4-FFF2-40B4-BE49-F238E27FC236}">
                <a16:creationId xmlns:a16="http://schemas.microsoft.com/office/drawing/2014/main" id="{8630FADB-1315-448C-8639-06913E57219C}"/>
              </a:ext>
            </a:extLst>
          </p:cNvPr>
          <p:cNvSpPr>
            <a:spLocks noGrp="1"/>
          </p:cNvSpPr>
          <p:nvPr>
            <p:ph idx="1"/>
          </p:nvPr>
        </p:nvSpPr>
        <p:spPr/>
        <p:txBody>
          <a:bodyPr>
            <a:normAutofit lnSpcReduction="10000"/>
          </a:bodyPr>
          <a:lstStyle/>
          <a:p>
            <a:r>
              <a:rPr lang="en-IN" sz="1700" b="1" dirty="0">
                <a:solidFill>
                  <a:srgbClr val="00B0F0"/>
                </a:solidFill>
              </a:rPr>
              <a:t>Whether the author are releasing their courses more on online MOOC platform like Udemy or not?</a:t>
            </a:r>
          </a:p>
          <a:p>
            <a:pPr marL="0" indent="0">
              <a:buNone/>
            </a:pPr>
            <a:r>
              <a:rPr lang="en-US" sz="1700" b="1" i="0" dirty="0">
                <a:solidFill>
                  <a:srgbClr val="00B0F0"/>
                </a:solidFill>
                <a:effectLst/>
                <a:latin typeface="Roboto" panose="02000000000000000000" pitchFamily="2" charset="0"/>
              </a:rPr>
              <a:t>We can see a gradual Increase in people releasing their Courses over the period of time</a:t>
            </a:r>
            <a:r>
              <a:rPr lang="en-US" sz="1700" b="0" i="0" dirty="0">
                <a:solidFill>
                  <a:srgbClr val="00B0F0"/>
                </a:solidFill>
                <a:effectLst/>
                <a:latin typeface="Roboto" panose="02000000000000000000" pitchFamily="2" charset="0"/>
              </a:rPr>
              <a:t>. </a:t>
            </a:r>
            <a:r>
              <a:rPr lang="en-US" sz="1700" b="1" i="0" dirty="0">
                <a:solidFill>
                  <a:srgbClr val="00B0F0"/>
                </a:solidFill>
                <a:effectLst/>
                <a:latin typeface="Roboto" panose="02000000000000000000" pitchFamily="2" charset="0"/>
              </a:rPr>
              <a:t>Especially there has been a sudden rise in the number of courses from 2014 to </a:t>
            </a:r>
            <a:r>
              <a:rPr lang="en-US" sz="1700" b="1" dirty="0">
                <a:solidFill>
                  <a:srgbClr val="00B0F0"/>
                </a:solidFill>
                <a:latin typeface="Roboto" panose="02000000000000000000" pitchFamily="2" charset="0"/>
              </a:rPr>
              <a:t>2015</a:t>
            </a:r>
            <a:r>
              <a:rPr lang="en-US" sz="1700" b="1" i="0" dirty="0">
                <a:solidFill>
                  <a:srgbClr val="00B0F0"/>
                </a:solidFill>
                <a:effectLst/>
                <a:latin typeface="Roboto" panose="02000000000000000000" pitchFamily="2" charset="0"/>
              </a:rPr>
              <a:t>.</a:t>
            </a:r>
            <a:endParaRPr lang="en-IN" sz="1700" b="1" dirty="0">
              <a:solidFill>
                <a:srgbClr val="00B0F0"/>
              </a:solidFill>
            </a:endParaRPr>
          </a:p>
          <a:p>
            <a:r>
              <a:rPr lang="en-IN" sz="1700" b="1" dirty="0">
                <a:solidFill>
                  <a:srgbClr val="00B0F0"/>
                </a:solidFill>
              </a:rPr>
              <a:t>Distribution Of content?</a:t>
            </a:r>
          </a:p>
          <a:p>
            <a:pPr marL="0" indent="0">
              <a:buNone/>
            </a:pPr>
            <a:r>
              <a:rPr lang="en-US" sz="1700" b="1" dirty="0">
                <a:solidFill>
                  <a:srgbClr val="00B0F0"/>
                </a:solidFill>
              </a:rPr>
              <a:t>32.6% courses on the Udemy is for WEB DEVELOPMENT</a:t>
            </a:r>
          </a:p>
          <a:p>
            <a:pPr marL="0" indent="0">
              <a:buNone/>
            </a:pPr>
            <a:r>
              <a:rPr lang="en-US" sz="1700" b="1" dirty="0">
                <a:solidFill>
                  <a:srgbClr val="00B0F0"/>
                </a:solidFill>
              </a:rPr>
              <a:t>32.5% courses on the Udemy is for BUSINESS FINANCE</a:t>
            </a:r>
          </a:p>
          <a:p>
            <a:pPr marL="0" indent="0">
              <a:buNone/>
            </a:pPr>
            <a:r>
              <a:rPr lang="en-US" sz="1700" b="1" dirty="0">
                <a:solidFill>
                  <a:srgbClr val="00B0F0"/>
                </a:solidFill>
              </a:rPr>
              <a:t>18.5% courses on the Udemy is for MUSICAL INSTRUMENT</a:t>
            </a:r>
          </a:p>
          <a:p>
            <a:pPr marL="0" indent="0">
              <a:buNone/>
            </a:pPr>
            <a:r>
              <a:rPr lang="en-US" sz="1700" b="1" dirty="0">
                <a:solidFill>
                  <a:srgbClr val="00B0F0"/>
                </a:solidFill>
              </a:rPr>
              <a:t>16.4% course on the Udemy is for GRAPHIC DESIGN</a:t>
            </a:r>
            <a:endParaRPr lang="en-IN" sz="1700" b="1" dirty="0">
              <a:solidFill>
                <a:srgbClr val="00B0F0"/>
              </a:solidFill>
            </a:endParaRPr>
          </a:p>
          <a:p>
            <a:r>
              <a:rPr lang="en-US" sz="1700" b="1" dirty="0">
                <a:solidFill>
                  <a:srgbClr val="00B0F0"/>
                </a:solidFill>
              </a:rPr>
              <a:t>Duration Distribution Across Type of Course?</a:t>
            </a:r>
          </a:p>
          <a:p>
            <a:pPr marL="0" indent="0">
              <a:buNone/>
            </a:pPr>
            <a:r>
              <a:rPr lang="en-US" sz="1700" dirty="0">
                <a:solidFill>
                  <a:srgbClr val="00B0F0"/>
                </a:solidFill>
              </a:rPr>
              <a:t>We can see that paid courses have a higher duration. It is also worth noting that duration varies considerably more on paid courses as well.</a:t>
            </a:r>
            <a:endParaRPr lang="en-IN" sz="1700" dirty="0">
              <a:solidFill>
                <a:srgbClr val="00B0F0"/>
              </a:solidFill>
            </a:endParaRPr>
          </a:p>
          <a:p>
            <a:endParaRPr lang="en-US" sz="2000" b="1" dirty="0">
              <a:solidFill>
                <a:srgbClr val="00B0F0"/>
              </a:solidFill>
            </a:endParaRPr>
          </a:p>
          <a:p>
            <a:endParaRPr lang="en-US" sz="2000" b="1" dirty="0">
              <a:solidFill>
                <a:srgbClr val="00B0F0"/>
              </a:solidFill>
            </a:endParaRPr>
          </a:p>
          <a:p>
            <a:endParaRPr lang="en-IN" dirty="0"/>
          </a:p>
        </p:txBody>
      </p:sp>
    </p:spTree>
    <p:extLst>
      <p:ext uri="{BB962C8B-B14F-4D97-AF65-F5344CB8AC3E}">
        <p14:creationId xmlns:p14="http://schemas.microsoft.com/office/powerpoint/2010/main" val="388766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D75B-22AC-4384-B805-86D771012E14}"/>
              </a:ext>
            </a:extLst>
          </p:cNvPr>
          <p:cNvSpPr>
            <a:spLocks noGrp="1"/>
          </p:cNvSpPr>
          <p:nvPr>
            <p:ph type="title"/>
          </p:nvPr>
        </p:nvSpPr>
        <p:spPr/>
        <p:txBody>
          <a:bodyPr/>
          <a:lstStyle/>
          <a:p>
            <a:pPr algn="ctr"/>
            <a:r>
              <a:rPr lang="en-IN" sz="4000" dirty="0">
                <a:solidFill>
                  <a:schemeClr val="tx2">
                    <a:lumMod val="75000"/>
                  </a:schemeClr>
                </a:solidFill>
              </a:rPr>
              <a:t>Why To go through this work</a:t>
            </a:r>
          </a:p>
        </p:txBody>
      </p:sp>
      <p:sp>
        <p:nvSpPr>
          <p:cNvPr id="3" name="Content Placeholder 2">
            <a:extLst>
              <a:ext uri="{FF2B5EF4-FFF2-40B4-BE49-F238E27FC236}">
                <a16:creationId xmlns:a16="http://schemas.microsoft.com/office/drawing/2014/main" id="{8DAC7B82-B611-4573-BBB5-08DFDD198A4C}"/>
              </a:ext>
            </a:extLst>
          </p:cNvPr>
          <p:cNvSpPr>
            <a:spLocks noGrp="1"/>
          </p:cNvSpPr>
          <p:nvPr>
            <p:ph idx="1"/>
          </p:nvPr>
        </p:nvSpPr>
        <p:spPr/>
        <p:txBody>
          <a:bodyPr>
            <a:normAutofit/>
          </a:bodyPr>
          <a:lstStyle/>
          <a:p>
            <a:r>
              <a:rPr lang="en-IN" sz="1600" dirty="0">
                <a:solidFill>
                  <a:srgbClr val="00B0F0"/>
                </a:solidFill>
              </a:rPr>
              <a:t>In todays world, when most of thing is getting online, how study can be in backfoot. With the opening of many MOOCs platform like Udemy, it gives many opportunities to student as well as to educator. Here we will try to investigate the Udemy dataset. We will make use of Exploratory Data Analysis through various Visualization techniques, many concepts of Text Analytics , and obviously the backbone of this project Python, Machine Learning, Spark.</a:t>
            </a:r>
          </a:p>
          <a:p>
            <a:r>
              <a:rPr lang="en-IN" sz="1600" dirty="0">
                <a:solidFill>
                  <a:srgbClr val="00B0F0"/>
                </a:solidFill>
              </a:rPr>
              <a:t>This project can be a one stop solution for many, like:-</a:t>
            </a:r>
          </a:p>
          <a:p>
            <a:r>
              <a:rPr lang="en-IN" sz="1600" dirty="0">
                <a:solidFill>
                  <a:srgbClr val="00B0F0"/>
                </a:solidFill>
              </a:rPr>
              <a:t> one who wants to launch his own course, which one should be preferred</a:t>
            </a:r>
          </a:p>
          <a:p>
            <a:r>
              <a:rPr lang="en-IN" sz="1600" dirty="0">
                <a:solidFill>
                  <a:srgbClr val="00B0F0"/>
                </a:solidFill>
              </a:rPr>
              <a:t>Someone who plans to have second source of income, this work can be helpful</a:t>
            </a:r>
          </a:p>
          <a:p>
            <a:r>
              <a:rPr lang="en-IN" sz="1600" dirty="0">
                <a:solidFill>
                  <a:srgbClr val="00B0F0"/>
                </a:solidFill>
              </a:rPr>
              <a:t>For predicting the subject/Genre label of an unknown course</a:t>
            </a:r>
          </a:p>
          <a:p>
            <a:r>
              <a:rPr lang="en-IN" sz="1600" dirty="0">
                <a:solidFill>
                  <a:srgbClr val="00B0F0"/>
                </a:solidFill>
              </a:rPr>
              <a:t>Viewership Analysis</a:t>
            </a:r>
          </a:p>
          <a:p>
            <a:pPr marL="0" indent="0">
              <a:buNone/>
            </a:pPr>
            <a:r>
              <a:rPr lang="en-IN" sz="1600" dirty="0">
                <a:solidFill>
                  <a:srgbClr val="00B0F0"/>
                </a:solidFill>
              </a:rPr>
              <a:t>Well, these are some of the application scope but not limited to this.</a:t>
            </a:r>
          </a:p>
        </p:txBody>
      </p:sp>
    </p:spTree>
    <p:extLst>
      <p:ext uri="{BB962C8B-B14F-4D97-AF65-F5344CB8AC3E}">
        <p14:creationId xmlns:p14="http://schemas.microsoft.com/office/powerpoint/2010/main" val="3461133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F1F6-2BA4-4A29-9EA3-154B9C722756}"/>
              </a:ext>
            </a:extLst>
          </p:cNvPr>
          <p:cNvSpPr>
            <a:spLocks noGrp="1"/>
          </p:cNvSpPr>
          <p:nvPr>
            <p:ph type="title"/>
          </p:nvPr>
        </p:nvSpPr>
        <p:spPr/>
        <p:txBody>
          <a:bodyPr/>
          <a:lstStyle/>
          <a:p>
            <a:pPr algn="ctr"/>
            <a:r>
              <a:rPr lang="en-IN" dirty="0"/>
              <a:t>Summary cont.:-</a:t>
            </a:r>
          </a:p>
        </p:txBody>
      </p:sp>
      <p:sp>
        <p:nvSpPr>
          <p:cNvPr id="3" name="Content Placeholder 2">
            <a:extLst>
              <a:ext uri="{FF2B5EF4-FFF2-40B4-BE49-F238E27FC236}">
                <a16:creationId xmlns:a16="http://schemas.microsoft.com/office/drawing/2014/main" id="{097AEB54-AF71-40F6-A5D6-BD6B8EFE9325}"/>
              </a:ext>
            </a:extLst>
          </p:cNvPr>
          <p:cNvSpPr>
            <a:spLocks noGrp="1"/>
          </p:cNvSpPr>
          <p:nvPr>
            <p:ph idx="1"/>
          </p:nvPr>
        </p:nvSpPr>
        <p:spPr>
          <a:xfrm>
            <a:off x="1104293" y="2052918"/>
            <a:ext cx="8946541" cy="4195481"/>
          </a:xfrm>
        </p:spPr>
        <p:txBody>
          <a:bodyPr>
            <a:normAutofit/>
          </a:bodyPr>
          <a:lstStyle/>
          <a:p>
            <a:r>
              <a:rPr lang="en-US" sz="2000" b="1" dirty="0">
                <a:solidFill>
                  <a:srgbClr val="00B0F0"/>
                </a:solidFill>
              </a:rPr>
              <a:t>T</a:t>
            </a:r>
            <a:r>
              <a:rPr lang="en-US" sz="1600" b="1" dirty="0">
                <a:solidFill>
                  <a:srgbClr val="00B0F0"/>
                </a:solidFill>
              </a:rPr>
              <a:t>op 25 free and paid course in Udemy</a:t>
            </a:r>
          </a:p>
          <a:p>
            <a:pPr marL="0" indent="0">
              <a:buNone/>
            </a:pPr>
            <a:r>
              <a:rPr lang="en-US" sz="1600" b="1" dirty="0">
                <a:solidFill>
                  <a:srgbClr val="00B0F0"/>
                </a:solidFill>
              </a:rPr>
              <a:t>We saw that around 20 course out of top 25 are related to coding.</a:t>
            </a:r>
          </a:p>
          <a:p>
            <a:r>
              <a:rPr lang="en-US" sz="1600" b="1" dirty="0">
                <a:solidFill>
                  <a:srgbClr val="00B0F0"/>
                </a:solidFill>
              </a:rPr>
              <a:t>We will see WordCloud of popular term in the course subject of Udemy and also most common word out of that.</a:t>
            </a:r>
          </a:p>
          <a:p>
            <a:pPr marL="0" indent="0">
              <a:buNone/>
            </a:pPr>
            <a:r>
              <a:rPr lang="en-US" sz="1600" b="1" dirty="0">
                <a:solidFill>
                  <a:srgbClr val="00B0F0"/>
                </a:solidFill>
              </a:rPr>
              <a:t>Achieved</a:t>
            </a:r>
          </a:p>
          <a:p>
            <a:r>
              <a:rPr lang="en-US" sz="1600" b="1" dirty="0">
                <a:solidFill>
                  <a:srgbClr val="00B0F0"/>
                </a:solidFill>
              </a:rPr>
              <a:t>We will try to see whether through the given data, is it possible to predict the number of subscribers? We will try to make use of p-value to make our feature selection.</a:t>
            </a:r>
          </a:p>
          <a:p>
            <a:pPr marL="0" indent="0">
              <a:buNone/>
            </a:pPr>
            <a:r>
              <a:rPr lang="en-US" sz="1600" b="1" dirty="0">
                <a:solidFill>
                  <a:srgbClr val="00B0F0"/>
                </a:solidFill>
              </a:rPr>
              <a:t>So the prediction of the number of subscribers may not yield that much current stage, because of the constraint in better features.</a:t>
            </a:r>
          </a:p>
          <a:p>
            <a:r>
              <a:rPr lang="en-US" sz="1600" b="1" dirty="0">
                <a:solidFill>
                  <a:srgbClr val="00B0F0"/>
                </a:solidFill>
              </a:rPr>
              <a:t>We will perform text classification so as to predict Genre/Subject.</a:t>
            </a:r>
          </a:p>
          <a:p>
            <a:pPr marL="0" indent="0">
              <a:buNone/>
            </a:pPr>
            <a:r>
              <a:rPr lang="en-US" sz="1600" b="1" dirty="0">
                <a:solidFill>
                  <a:srgbClr val="00B0F0"/>
                </a:solidFill>
              </a:rPr>
              <a:t>we are getting all our evaluation parameters of model as more than 90%(f1, accuracy etc.). Which means the model is able to perform well.</a:t>
            </a:r>
          </a:p>
          <a:p>
            <a:pPr marL="0" indent="0">
              <a:buNone/>
            </a:pPr>
            <a:endParaRPr lang="en-IN" sz="2000" b="1" dirty="0">
              <a:solidFill>
                <a:srgbClr val="00B0F0"/>
              </a:solidFill>
            </a:endParaRPr>
          </a:p>
          <a:p>
            <a:endParaRPr lang="en-IN" dirty="0"/>
          </a:p>
        </p:txBody>
      </p:sp>
    </p:spTree>
    <p:extLst>
      <p:ext uri="{BB962C8B-B14F-4D97-AF65-F5344CB8AC3E}">
        <p14:creationId xmlns:p14="http://schemas.microsoft.com/office/powerpoint/2010/main" val="3351198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043CA-D353-4EFC-A41E-D9E3B40D5CDD}"/>
              </a:ext>
            </a:extLst>
          </p:cNvPr>
          <p:cNvSpPr>
            <a:spLocks noGrp="1"/>
          </p:cNvSpPr>
          <p:nvPr>
            <p:ph type="title"/>
          </p:nvPr>
        </p:nvSpPr>
        <p:spPr/>
        <p:txBody>
          <a:bodyPr/>
          <a:lstStyle/>
          <a:p>
            <a:pPr algn="ctr"/>
            <a:r>
              <a:rPr lang="en-IN" dirty="0"/>
              <a:t>Last Few Words</a:t>
            </a:r>
          </a:p>
        </p:txBody>
      </p:sp>
      <p:sp>
        <p:nvSpPr>
          <p:cNvPr id="3" name="Content Placeholder 2">
            <a:extLst>
              <a:ext uri="{FF2B5EF4-FFF2-40B4-BE49-F238E27FC236}">
                <a16:creationId xmlns:a16="http://schemas.microsoft.com/office/drawing/2014/main" id="{9BA9F03F-F6B8-4A32-9E45-7ADE1A332801}"/>
              </a:ext>
            </a:extLst>
          </p:cNvPr>
          <p:cNvSpPr>
            <a:spLocks noGrp="1"/>
          </p:cNvSpPr>
          <p:nvPr>
            <p:ph idx="1"/>
          </p:nvPr>
        </p:nvSpPr>
        <p:spPr/>
        <p:txBody>
          <a:bodyPr>
            <a:normAutofit/>
          </a:bodyPr>
          <a:lstStyle/>
          <a:p>
            <a:r>
              <a:rPr lang="en-IN" sz="1600" dirty="0">
                <a:solidFill>
                  <a:srgbClr val="00B0F0"/>
                </a:solidFill>
              </a:rPr>
              <a:t>We did a full Fledged Data science Project where we try to perform EDA and different types of Visualization</a:t>
            </a:r>
          </a:p>
          <a:p>
            <a:r>
              <a:rPr lang="en-IN" sz="1600" dirty="0">
                <a:solidFill>
                  <a:srgbClr val="00B0F0"/>
                </a:solidFill>
              </a:rPr>
              <a:t>We saw Text Analytics different concept of regex, token, stop words, tf-idf, vectorizer, corpus, tokenizer and all followed by word cloud.</a:t>
            </a:r>
          </a:p>
          <a:p>
            <a:r>
              <a:rPr lang="en-IN" sz="1600" dirty="0">
                <a:solidFill>
                  <a:srgbClr val="00B0F0"/>
                </a:solidFill>
              </a:rPr>
              <a:t>We did a machine learning implementation on pandas data frame as well</a:t>
            </a:r>
          </a:p>
          <a:p>
            <a:r>
              <a:rPr lang="en-IN" sz="1600" dirty="0">
                <a:solidFill>
                  <a:srgbClr val="00B0F0"/>
                </a:solidFill>
              </a:rPr>
              <a:t>We did different type of feature transformation and data preparation using spark data frame</a:t>
            </a:r>
          </a:p>
          <a:p>
            <a:r>
              <a:rPr lang="en-IN" sz="1600" dirty="0">
                <a:solidFill>
                  <a:srgbClr val="00B0F0"/>
                </a:solidFill>
              </a:rPr>
              <a:t>We use spark + Machine learning to design a model to predict subject/Genre label with a very good accuracy.</a:t>
            </a:r>
          </a:p>
          <a:p>
            <a:r>
              <a:rPr lang="en-IN" sz="1600" dirty="0">
                <a:solidFill>
                  <a:srgbClr val="00B0F0"/>
                </a:solidFill>
              </a:rPr>
              <a:t>Code :-https://colab.research.google.com/drive/1am8z1w_hUv28omYKVqgbiztgv7g6cEAA?usp=sharing</a:t>
            </a:r>
          </a:p>
          <a:p>
            <a:pPr marL="0" indent="0">
              <a:buNone/>
            </a:pPr>
            <a:r>
              <a:rPr lang="en-IN" sz="1600">
                <a:solidFill>
                  <a:srgbClr val="00B0F0"/>
                </a:solidFill>
              </a:rPr>
              <a:t>THANK </a:t>
            </a:r>
            <a:r>
              <a:rPr lang="en-IN" sz="1600" dirty="0">
                <a:solidFill>
                  <a:srgbClr val="00B0F0"/>
                </a:solidFill>
              </a:rPr>
              <a:t>YOU</a:t>
            </a:r>
          </a:p>
        </p:txBody>
      </p:sp>
    </p:spTree>
    <p:extLst>
      <p:ext uri="{BB962C8B-B14F-4D97-AF65-F5344CB8AC3E}">
        <p14:creationId xmlns:p14="http://schemas.microsoft.com/office/powerpoint/2010/main" val="209818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251F-D2A5-4544-B37E-369DC7E35E56}"/>
              </a:ext>
            </a:extLst>
          </p:cNvPr>
          <p:cNvSpPr>
            <a:spLocks noGrp="1"/>
          </p:cNvSpPr>
          <p:nvPr>
            <p:ph type="title"/>
          </p:nvPr>
        </p:nvSpPr>
        <p:spPr/>
        <p:txBody>
          <a:bodyPr/>
          <a:lstStyle/>
          <a:p>
            <a:pPr algn="ctr"/>
            <a:r>
              <a:rPr lang="en-IN" sz="4000" dirty="0">
                <a:solidFill>
                  <a:schemeClr val="tx2">
                    <a:lumMod val="75000"/>
                  </a:schemeClr>
                </a:solidFill>
              </a:rPr>
              <a:t>What we will try to Answer</a:t>
            </a:r>
          </a:p>
        </p:txBody>
      </p:sp>
      <p:sp>
        <p:nvSpPr>
          <p:cNvPr id="3" name="Content Placeholder 2">
            <a:extLst>
              <a:ext uri="{FF2B5EF4-FFF2-40B4-BE49-F238E27FC236}">
                <a16:creationId xmlns:a16="http://schemas.microsoft.com/office/drawing/2014/main" id="{E72226A3-F109-4BE6-A38E-9F6AF3100064}"/>
              </a:ext>
            </a:extLst>
          </p:cNvPr>
          <p:cNvSpPr>
            <a:spLocks noGrp="1"/>
          </p:cNvSpPr>
          <p:nvPr>
            <p:ph idx="1"/>
          </p:nvPr>
        </p:nvSpPr>
        <p:spPr/>
        <p:txBody>
          <a:bodyPr>
            <a:normAutofit/>
          </a:bodyPr>
          <a:lstStyle/>
          <a:p>
            <a:r>
              <a:rPr lang="en-IN" sz="1600" b="1" dirty="0">
                <a:solidFill>
                  <a:srgbClr val="00B0F0"/>
                </a:solidFill>
              </a:rPr>
              <a:t>We will try to answer the following things:-</a:t>
            </a:r>
          </a:p>
          <a:p>
            <a:r>
              <a:rPr lang="en-IN" sz="1600" b="1" dirty="0">
                <a:solidFill>
                  <a:srgbClr val="00B0F0"/>
                </a:solidFill>
              </a:rPr>
              <a:t>Whether the author are releasing their courses more on online MOOC platform like Udemy or not?</a:t>
            </a:r>
          </a:p>
          <a:p>
            <a:r>
              <a:rPr lang="en-IN" sz="1600" b="1" dirty="0">
                <a:solidFill>
                  <a:srgbClr val="00B0F0"/>
                </a:solidFill>
              </a:rPr>
              <a:t>Distribution Of content?</a:t>
            </a:r>
          </a:p>
          <a:p>
            <a:r>
              <a:rPr lang="en-US" sz="1600" b="1" dirty="0">
                <a:solidFill>
                  <a:srgbClr val="00B0F0"/>
                </a:solidFill>
              </a:rPr>
              <a:t>Duration Distribution Across Type of Course?</a:t>
            </a:r>
          </a:p>
          <a:p>
            <a:r>
              <a:rPr lang="en-US" sz="1600" b="1" dirty="0">
                <a:solidFill>
                  <a:srgbClr val="00B0F0"/>
                </a:solidFill>
              </a:rPr>
              <a:t>Top 25 free and paid course in Udemy</a:t>
            </a:r>
          </a:p>
          <a:p>
            <a:r>
              <a:rPr lang="en-US" sz="1600" b="1" dirty="0">
                <a:solidFill>
                  <a:srgbClr val="00B0F0"/>
                </a:solidFill>
              </a:rPr>
              <a:t>We will see WordCloud of popular term in the course subject of </a:t>
            </a:r>
            <a:r>
              <a:rPr lang="en-US" sz="1600" b="1" dirty="0" err="1">
                <a:solidFill>
                  <a:srgbClr val="00B0F0"/>
                </a:solidFill>
              </a:rPr>
              <a:t>udemy</a:t>
            </a:r>
            <a:r>
              <a:rPr lang="en-US" sz="1600" b="1" dirty="0">
                <a:solidFill>
                  <a:srgbClr val="00B0F0"/>
                </a:solidFill>
              </a:rPr>
              <a:t> and also most common word out of that.</a:t>
            </a:r>
          </a:p>
          <a:p>
            <a:r>
              <a:rPr lang="en-US" sz="1600" b="1" dirty="0">
                <a:solidFill>
                  <a:srgbClr val="00B0F0"/>
                </a:solidFill>
              </a:rPr>
              <a:t>We will try to see whether through the given data, is it possible to predict the number of subscribers? We will try to make use of p-value to make our feature selection.</a:t>
            </a:r>
          </a:p>
          <a:p>
            <a:r>
              <a:rPr lang="en-US" sz="1600" b="1" dirty="0">
                <a:solidFill>
                  <a:srgbClr val="00B0F0"/>
                </a:solidFill>
              </a:rPr>
              <a:t>We will perform text classification so as to predict Genre/Subject.</a:t>
            </a:r>
            <a:endParaRPr lang="en-IN" sz="1600" b="1" dirty="0">
              <a:solidFill>
                <a:srgbClr val="00B0F0"/>
              </a:solidFill>
            </a:endParaRPr>
          </a:p>
        </p:txBody>
      </p:sp>
    </p:spTree>
    <p:extLst>
      <p:ext uri="{BB962C8B-B14F-4D97-AF65-F5344CB8AC3E}">
        <p14:creationId xmlns:p14="http://schemas.microsoft.com/office/powerpoint/2010/main" val="122220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093B-1DEF-4C58-9E72-DD3895AF21B7}"/>
              </a:ext>
            </a:extLst>
          </p:cNvPr>
          <p:cNvSpPr>
            <a:spLocks noGrp="1"/>
          </p:cNvSpPr>
          <p:nvPr>
            <p:ph type="title"/>
          </p:nvPr>
        </p:nvSpPr>
        <p:spPr/>
        <p:txBody>
          <a:bodyPr/>
          <a:lstStyle/>
          <a:p>
            <a:pPr algn="ctr"/>
            <a:r>
              <a:rPr lang="en-IN" dirty="0">
                <a:solidFill>
                  <a:schemeClr val="tx2">
                    <a:lumMod val="75000"/>
                  </a:schemeClr>
                </a:solidFill>
              </a:rPr>
              <a:t>Dataset Description</a:t>
            </a:r>
          </a:p>
        </p:txBody>
      </p:sp>
      <p:sp>
        <p:nvSpPr>
          <p:cNvPr id="3" name="Content Placeholder 2">
            <a:extLst>
              <a:ext uri="{FF2B5EF4-FFF2-40B4-BE49-F238E27FC236}">
                <a16:creationId xmlns:a16="http://schemas.microsoft.com/office/drawing/2014/main" id="{D55C541B-30D7-4CDC-9E79-447DF1DCB9C3}"/>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sz="1900" b="0" i="0" dirty="0">
                <a:solidFill>
                  <a:srgbClr val="00B0F0"/>
                </a:solidFill>
                <a:effectLst/>
                <a:latin typeface="Inter"/>
              </a:rPr>
              <a:t>course_id - id field for courses</a:t>
            </a:r>
          </a:p>
          <a:p>
            <a:pPr algn="l">
              <a:buFont typeface="Arial" panose="020B0604020202020204" pitchFamily="34" charset="0"/>
              <a:buChar char="•"/>
            </a:pPr>
            <a:r>
              <a:rPr lang="en-US" sz="1900" b="0" i="0" dirty="0">
                <a:solidFill>
                  <a:srgbClr val="00B0F0"/>
                </a:solidFill>
                <a:effectLst/>
                <a:latin typeface="Inter"/>
              </a:rPr>
              <a:t>course_title - title field for courses</a:t>
            </a:r>
          </a:p>
          <a:p>
            <a:pPr algn="l">
              <a:buFont typeface="Arial" panose="020B0604020202020204" pitchFamily="34" charset="0"/>
              <a:buChar char="•"/>
            </a:pPr>
            <a:r>
              <a:rPr lang="en-US" sz="1900" b="0" i="0" dirty="0">
                <a:solidFill>
                  <a:srgbClr val="00B0F0"/>
                </a:solidFill>
                <a:effectLst/>
                <a:latin typeface="Inter"/>
              </a:rPr>
              <a:t>url - url field to course page</a:t>
            </a:r>
          </a:p>
          <a:p>
            <a:pPr algn="l">
              <a:buFont typeface="Arial" panose="020B0604020202020204" pitchFamily="34" charset="0"/>
              <a:buChar char="•"/>
            </a:pPr>
            <a:r>
              <a:rPr lang="en-US" sz="1900" b="0" i="0" dirty="0">
                <a:solidFill>
                  <a:srgbClr val="00B0F0"/>
                </a:solidFill>
                <a:effectLst/>
                <a:latin typeface="Inter"/>
              </a:rPr>
              <a:t>is_paid - boolean field - True for Paid / False for Free</a:t>
            </a:r>
          </a:p>
          <a:p>
            <a:pPr algn="l">
              <a:buFont typeface="Arial" panose="020B0604020202020204" pitchFamily="34" charset="0"/>
              <a:buChar char="•"/>
            </a:pPr>
            <a:r>
              <a:rPr lang="en-US" sz="1900" b="0" i="0" dirty="0">
                <a:solidFill>
                  <a:srgbClr val="00B0F0"/>
                </a:solidFill>
                <a:effectLst/>
                <a:latin typeface="Inter"/>
              </a:rPr>
              <a:t>price - price field for course fee</a:t>
            </a:r>
          </a:p>
          <a:p>
            <a:pPr algn="l">
              <a:buFont typeface="Arial" panose="020B0604020202020204" pitchFamily="34" charset="0"/>
              <a:buChar char="•"/>
            </a:pPr>
            <a:r>
              <a:rPr lang="en-US" sz="1900" b="0" i="0" dirty="0">
                <a:solidFill>
                  <a:srgbClr val="00B0F0"/>
                </a:solidFill>
                <a:effectLst/>
                <a:latin typeface="Inter"/>
              </a:rPr>
              <a:t>num_subscribers - demand field for each courses</a:t>
            </a:r>
          </a:p>
          <a:p>
            <a:pPr algn="l">
              <a:buFont typeface="Arial" panose="020B0604020202020204" pitchFamily="34" charset="0"/>
              <a:buChar char="•"/>
            </a:pPr>
            <a:r>
              <a:rPr lang="en-US" sz="1900" b="0" i="0" dirty="0">
                <a:solidFill>
                  <a:srgbClr val="00B0F0"/>
                </a:solidFill>
                <a:effectLst/>
                <a:latin typeface="Inter"/>
              </a:rPr>
              <a:t>num_reviews - review number for each courses</a:t>
            </a:r>
          </a:p>
          <a:p>
            <a:pPr algn="l">
              <a:buFont typeface="Arial" panose="020B0604020202020204" pitchFamily="34" charset="0"/>
              <a:buChar char="•"/>
            </a:pPr>
            <a:r>
              <a:rPr lang="en-US" sz="1900" b="0" i="0" dirty="0">
                <a:solidFill>
                  <a:srgbClr val="00B0F0"/>
                </a:solidFill>
                <a:effectLst/>
                <a:latin typeface="Inter"/>
              </a:rPr>
              <a:t>num_lectures - lecture per course</a:t>
            </a:r>
          </a:p>
          <a:p>
            <a:pPr algn="l">
              <a:buFont typeface="Arial" panose="020B0604020202020204" pitchFamily="34" charset="0"/>
              <a:buChar char="•"/>
            </a:pPr>
            <a:r>
              <a:rPr lang="en-US" sz="1900" b="0" i="0" dirty="0">
                <a:solidFill>
                  <a:srgbClr val="00B0F0"/>
                </a:solidFill>
                <a:effectLst/>
                <a:latin typeface="Inter"/>
              </a:rPr>
              <a:t>level - course level by trainee experience</a:t>
            </a:r>
          </a:p>
          <a:p>
            <a:pPr algn="l">
              <a:buFont typeface="Arial" panose="020B0604020202020204" pitchFamily="34" charset="0"/>
              <a:buChar char="•"/>
            </a:pPr>
            <a:r>
              <a:rPr lang="en-US" sz="1900" b="0" i="0" dirty="0">
                <a:solidFill>
                  <a:srgbClr val="00B0F0"/>
                </a:solidFill>
                <a:effectLst/>
                <a:latin typeface="Inter"/>
              </a:rPr>
              <a:t>content_duration - course duration in hours</a:t>
            </a:r>
          </a:p>
          <a:p>
            <a:pPr algn="l">
              <a:buFont typeface="Arial" panose="020B0604020202020204" pitchFamily="34" charset="0"/>
              <a:buChar char="•"/>
            </a:pPr>
            <a:r>
              <a:rPr lang="en-US" sz="1900" b="0" i="0" dirty="0">
                <a:solidFill>
                  <a:srgbClr val="00B0F0"/>
                </a:solidFill>
                <a:effectLst/>
                <a:latin typeface="Inter"/>
              </a:rPr>
              <a:t>published_timestamp - timestamp field for publication</a:t>
            </a:r>
          </a:p>
          <a:p>
            <a:pPr algn="l">
              <a:buFont typeface="Arial" panose="020B0604020202020204" pitchFamily="34" charset="0"/>
              <a:buChar char="•"/>
            </a:pPr>
            <a:r>
              <a:rPr lang="en-US" sz="1900" b="0" i="0" dirty="0">
                <a:solidFill>
                  <a:srgbClr val="00B0F0"/>
                </a:solidFill>
                <a:effectLst/>
                <a:latin typeface="Inter"/>
              </a:rPr>
              <a:t>subject - course type field</a:t>
            </a:r>
          </a:p>
          <a:p>
            <a:endParaRPr lang="en-IN" dirty="0"/>
          </a:p>
        </p:txBody>
      </p:sp>
    </p:spTree>
    <p:extLst>
      <p:ext uri="{BB962C8B-B14F-4D97-AF65-F5344CB8AC3E}">
        <p14:creationId xmlns:p14="http://schemas.microsoft.com/office/powerpoint/2010/main" val="250059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7091-98B2-4147-9B5B-628618B7EEEE}"/>
              </a:ext>
            </a:extLst>
          </p:cNvPr>
          <p:cNvSpPr>
            <a:spLocks noGrp="1"/>
          </p:cNvSpPr>
          <p:nvPr>
            <p:ph type="title"/>
          </p:nvPr>
        </p:nvSpPr>
        <p:spPr/>
        <p:txBody>
          <a:bodyPr/>
          <a:lstStyle/>
          <a:p>
            <a:r>
              <a:rPr lang="en-IN" dirty="0"/>
              <a:t>DATA SET</a:t>
            </a:r>
          </a:p>
        </p:txBody>
      </p:sp>
      <p:pic>
        <p:nvPicPr>
          <p:cNvPr id="5" name="Content Placeholder 4">
            <a:extLst>
              <a:ext uri="{FF2B5EF4-FFF2-40B4-BE49-F238E27FC236}">
                <a16:creationId xmlns:a16="http://schemas.microsoft.com/office/drawing/2014/main" id="{7C21AB5F-505B-42F1-A3E7-5D40F9E7580E}"/>
              </a:ext>
            </a:extLst>
          </p:cNvPr>
          <p:cNvPicPr>
            <a:picLocks noGrp="1" noChangeAspect="1"/>
          </p:cNvPicPr>
          <p:nvPr>
            <p:ph idx="1"/>
          </p:nvPr>
        </p:nvPicPr>
        <p:blipFill>
          <a:blip r:embed="rId2"/>
          <a:stretch>
            <a:fillRect/>
          </a:stretch>
        </p:blipFill>
        <p:spPr>
          <a:xfrm>
            <a:off x="223934" y="2397514"/>
            <a:ext cx="11588621" cy="4016645"/>
          </a:xfrm>
        </p:spPr>
      </p:pic>
    </p:spTree>
    <p:extLst>
      <p:ext uri="{BB962C8B-B14F-4D97-AF65-F5344CB8AC3E}">
        <p14:creationId xmlns:p14="http://schemas.microsoft.com/office/powerpoint/2010/main" val="166866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E9DA8-9E37-4261-B3A8-82F39798C510}"/>
              </a:ext>
            </a:extLst>
          </p:cNvPr>
          <p:cNvSpPr>
            <a:spLocks noGrp="1"/>
          </p:cNvSpPr>
          <p:nvPr>
            <p:ph type="title"/>
          </p:nvPr>
        </p:nvSpPr>
        <p:spPr>
          <a:xfrm>
            <a:off x="734888" y="284041"/>
            <a:ext cx="9404723" cy="1198529"/>
          </a:xfrm>
        </p:spPr>
        <p:txBody>
          <a:bodyPr/>
          <a:lstStyle/>
          <a:p>
            <a:r>
              <a:rPr lang="en-IN" sz="4400" dirty="0">
                <a:solidFill>
                  <a:srgbClr val="00B0F0"/>
                </a:solidFill>
              </a:rPr>
              <a:t>EDA &amp;  Visualization</a:t>
            </a:r>
          </a:p>
        </p:txBody>
      </p:sp>
      <p:sp>
        <p:nvSpPr>
          <p:cNvPr id="3" name="Content Placeholder 2">
            <a:extLst>
              <a:ext uri="{FF2B5EF4-FFF2-40B4-BE49-F238E27FC236}">
                <a16:creationId xmlns:a16="http://schemas.microsoft.com/office/drawing/2014/main" id="{2CDF618A-D269-4836-827E-7273FC5D60E6}"/>
              </a:ext>
            </a:extLst>
          </p:cNvPr>
          <p:cNvSpPr>
            <a:spLocks noGrp="1"/>
          </p:cNvSpPr>
          <p:nvPr>
            <p:ph idx="1"/>
          </p:nvPr>
        </p:nvSpPr>
        <p:spPr>
          <a:xfrm>
            <a:off x="517385" y="1278385"/>
            <a:ext cx="10846032" cy="5227468"/>
          </a:xfrm>
        </p:spPr>
        <p:txBody>
          <a:bodyPr/>
          <a:lstStyle/>
          <a:p>
            <a:r>
              <a:rPr lang="en-US" sz="1600" b="1" i="0" dirty="0">
                <a:solidFill>
                  <a:srgbClr val="00B0F0"/>
                </a:solidFill>
                <a:effectLst/>
                <a:latin typeface="Roboto" panose="02000000000000000000" pitchFamily="2" charset="0"/>
              </a:rPr>
              <a:t>We can see a gradual Increase in people releasing their Courses over the period of time</a:t>
            </a:r>
            <a:r>
              <a:rPr lang="en-US" sz="1600" b="0" i="0" dirty="0">
                <a:solidFill>
                  <a:srgbClr val="00B0F0"/>
                </a:solidFill>
                <a:effectLst/>
                <a:latin typeface="Roboto" panose="02000000000000000000" pitchFamily="2" charset="0"/>
              </a:rPr>
              <a:t>. </a:t>
            </a:r>
            <a:r>
              <a:rPr lang="en-US" sz="1600" b="1" i="0" dirty="0">
                <a:solidFill>
                  <a:srgbClr val="00B0F0"/>
                </a:solidFill>
                <a:effectLst/>
                <a:latin typeface="Roboto" panose="02000000000000000000" pitchFamily="2" charset="0"/>
              </a:rPr>
              <a:t>Especially there has been a sudden rise in the number of courses from 2014 to </a:t>
            </a:r>
            <a:r>
              <a:rPr lang="en-US" sz="1600" b="1" dirty="0">
                <a:solidFill>
                  <a:srgbClr val="00B0F0"/>
                </a:solidFill>
                <a:latin typeface="Roboto" panose="02000000000000000000" pitchFamily="2" charset="0"/>
              </a:rPr>
              <a:t>2015</a:t>
            </a:r>
            <a:r>
              <a:rPr lang="en-US" b="1" i="0" dirty="0">
                <a:solidFill>
                  <a:srgbClr val="00B0F0"/>
                </a:solidFill>
                <a:effectLst/>
                <a:latin typeface="Roboto" panose="02000000000000000000" pitchFamily="2" charset="0"/>
              </a:rPr>
              <a:t>.</a:t>
            </a:r>
            <a:endParaRPr lang="en-IN" dirty="0">
              <a:solidFill>
                <a:srgbClr val="00B0F0"/>
              </a:solidFill>
            </a:endParaRPr>
          </a:p>
          <a:p>
            <a:endParaRPr lang="en-IN" dirty="0"/>
          </a:p>
          <a:p>
            <a:endParaRPr lang="en-IN" dirty="0"/>
          </a:p>
        </p:txBody>
      </p:sp>
      <p:pic>
        <p:nvPicPr>
          <p:cNvPr id="7" name="Picture 6">
            <a:extLst>
              <a:ext uri="{FF2B5EF4-FFF2-40B4-BE49-F238E27FC236}">
                <a16:creationId xmlns:a16="http://schemas.microsoft.com/office/drawing/2014/main" id="{1C93CFCF-12ED-45A2-AF19-2F283524571F}"/>
              </a:ext>
            </a:extLst>
          </p:cNvPr>
          <p:cNvPicPr>
            <a:picLocks noChangeAspect="1"/>
          </p:cNvPicPr>
          <p:nvPr/>
        </p:nvPicPr>
        <p:blipFill>
          <a:blip r:embed="rId2"/>
          <a:stretch>
            <a:fillRect/>
          </a:stretch>
        </p:blipFill>
        <p:spPr>
          <a:xfrm>
            <a:off x="594804" y="1967346"/>
            <a:ext cx="10937289" cy="4606613"/>
          </a:xfrm>
          <a:prstGeom prst="rect">
            <a:avLst/>
          </a:prstGeom>
        </p:spPr>
      </p:pic>
    </p:spTree>
    <p:extLst>
      <p:ext uri="{BB962C8B-B14F-4D97-AF65-F5344CB8AC3E}">
        <p14:creationId xmlns:p14="http://schemas.microsoft.com/office/powerpoint/2010/main" val="356459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9AEE17-26F3-4423-B090-63C5332FC127}"/>
              </a:ext>
            </a:extLst>
          </p:cNvPr>
          <p:cNvSpPr txBox="1"/>
          <p:nvPr/>
        </p:nvSpPr>
        <p:spPr>
          <a:xfrm>
            <a:off x="1509204" y="5495330"/>
            <a:ext cx="8298401" cy="1077218"/>
          </a:xfrm>
          <a:prstGeom prst="rect">
            <a:avLst/>
          </a:prstGeom>
          <a:noFill/>
        </p:spPr>
        <p:txBody>
          <a:bodyPr wrap="square">
            <a:spAutoFit/>
          </a:bodyPr>
          <a:lstStyle/>
          <a:p>
            <a:pPr algn="l">
              <a:buFont typeface="Arial" panose="020B0604020202020204" pitchFamily="34" charset="0"/>
              <a:buChar char="•"/>
            </a:pPr>
            <a:r>
              <a:rPr lang="en-US" sz="1600" b="0" i="0" dirty="0">
                <a:solidFill>
                  <a:srgbClr val="00B0F0"/>
                </a:solidFill>
                <a:effectLst/>
                <a:latin typeface="Roboto" panose="02000000000000000000" pitchFamily="2" charset="0"/>
              </a:rPr>
              <a:t>32.6% courses on the Udemy is for WEB DEVELOPMENT</a:t>
            </a:r>
          </a:p>
          <a:p>
            <a:pPr algn="l">
              <a:buFont typeface="Arial" panose="020B0604020202020204" pitchFamily="34" charset="0"/>
              <a:buChar char="•"/>
            </a:pPr>
            <a:r>
              <a:rPr lang="en-US" sz="1600" b="0" i="0" dirty="0">
                <a:solidFill>
                  <a:srgbClr val="00B0F0"/>
                </a:solidFill>
                <a:effectLst/>
                <a:latin typeface="Roboto" panose="02000000000000000000" pitchFamily="2" charset="0"/>
              </a:rPr>
              <a:t>32.5% courses on the Udemy is for BUSINESS FINANCE</a:t>
            </a:r>
          </a:p>
          <a:p>
            <a:pPr algn="l">
              <a:buFont typeface="Arial" panose="020B0604020202020204" pitchFamily="34" charset="0"/>
              <a:buChar char="•"/>
            </a:pPr>
            <a:r>
              <a:rPr lang="en-US" sz="1600" b="0" i="0" dirty="0">
                <a:solidFill>
                  <a:srgbClr val="00B0F0"/>
                </a:solidFill>
                <a:effectLst/>
                <a:latin typeface="Roboto" panose="02000000000000000000" pitchFamily="2" charset="0"/>
              </a:rPr>
              <a:t>18.5% courses on the Udemy is for MUSICAL INSTRUMENT</a:t>
            </a:r>
          </a:p>
          <a:p>
            <a:pPr algn="l">
              <a:buFont typeface="Arial" panose="020B0604020202020204" pitchFamily="34" charset="0"/>
              <a:buChar char="•"/>
            </a:pPr>
            <a:r>
              <a:rPr lang="en-US" sz="1600" b="0" i="0" dirty="0">
                <a:solidFill>
                  <a:srgbClr val="00B0F0"/>
                </a:solidFill>
                <a:effectLst/>
                <a:latin typeface="Roboto" panose="02000000000000000000" pitchFamily="2" charset="0"/>
              </a:rPr>
              <a:t>16.4% course on the Udemy is for GRAPHIC DESIGN</a:t>
            </a:r>
          </a:p>
        </p:txBody>
      </p:sp>
      <p:pic>
        <p:nvPicPr>
          <p:cNvPr id="5" name="Picture 4">
            <a:extLst>
              <a:ext uri="{FF2B5EF4-FFF2-40B4-BE49-F238E27FC236}">
                <a16:creationId xmlns:a16="http://schemas.microsoft.com/office/drawing/2014/main" id="{4A7EAF8C-1E57-422D-BA28-F43FE95AC510}"/>
              </a:ext>
            </a:extLst>
          </p:cNvPr>
          <p:cNvPicPr>
            <a:picLocks noChangeAspect="1"/>
          </p:cNvPicPr>
          <p:nvPr/>
        </p:nvPicPr>
        <p:blipFill>
          <a:blip r:embed="rId2"/>
          <a:stretch>
            <a:fillRect/>
          </a:stretch>
        </p:blipFill>
        <p:spPr>
          <a:xfrm>
            <a:off x="1509204" y="932855"/>
            <a:ext cx="8646850" cy="4562475"/>
          </a:xfrm>
          <a:prstGeom prst="rect">
            <a:avLst/>
          </a:prstGeom>
        </p:spPr>
      </p:pic>
    </p:spTree>
    <p:extLst>
      <p:ext uri="{BB962C8B-B14F-4D97-AF65-F5344CB8AC3E}">
        <p14:creationId xmlns:p14="http://schemas.microsoft.com/office/powerpoint/2010/main" val="939327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6C982B-0C72-4FE0-AC10-94BAA2898F2F}"/>
              </a:ext>
            </a:extLst>
          </p:cNvPr>
          <p:cNvPicPr>
            <a:picLocks noChangeAspect="1"/>
          </p:cNvPicPr>
          <p:nvPr/>
        </p:nvPicPr>
        <p:blipFill>
          <a:blip r:embed="rId2"/>
          <a:stretch>
            <a:fillRect/>
          </a:stretch>
        </p:blipFill>
        <p:spPr>
          <a:xfrm>
            <a:off x="932155" y="1411550"/>
            <a:ext cx="9996258" cy="3869614"/>
          </a:xfrm>
          <a:prstGeom prst="rect">
            <a:avLst/>
          </a:prstGeom>
        </p:spPr>
      </p:pic>
      <p:sp>
        <p:nvSpPr>
          <p:cNvPr id="7" name="TextBox 6">
            <a:extLst>
              <a:ext uri="{FF2B5EF4-FFF2-40B4-BE49-F238E27FC236}">
                <a16:creationId xmlns:a16="http://schemas.microsoft.com/office/drawing/2014/main" id="{2411FC4B-EE6F-4AA9-B9CA-1EAFB8707077}"/>
              </a:ext>
            </a:extLst>
          </p:cNvPr>
          <p:cNvSpPr txBox="1"/>
          <p:nvPr/>
        </p:nvSpPr>
        <p:spPr>
          <a:xfrm>
            <a:off x="932155" y="5766021"/>
            <a:ext cx="10324730" cy="584775"/>
          </a:xfrm>
          <a:prstGeom prst="rect">
            <a:avLst/>
          </a:prstGeom>
          <a:noFill/>
        </p:spPr>
        <p:txBody>
          <a:bodyPr wrap="square">
            <a:spAutoFit/>
          </a:bodyPr>
          <a:lstStyle/>
          <a:p>
            <a:r>
              <a:rPr lang="en-US" sz="1600" dirty="0">
                <a:solidFill>
                  <a:srgbClr val="00B0F0"/>
                </a:solidFill>
              </a:rPr>
              <a:t>We can see that paid courses have a higher duration. It is also worth noting that duration varies considerably more on paid courses as well.</a:t>
            </a:r>
            <a:endParaRPr lang="en-IN" sz="1600" dirty="0">
              <a:solidFill>
                <a:srgbClr val="00B0F0"/>
              </a:solidFill>
            </a:endParaRPr>
          </a:p>
        </p:txBody>
      </p:sp>
    </p:spTree>
    <p:extLst>
      <p:ext uri="{BB962C8B-B14F-4D97-AF65-F5344CB8AC3E}">
        <p14:creationId xmlns:p14="http://schemas.microsoft.com/office/powerpoint/2010/main" val="1631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1F8EBB-39BA-491F-BFCF-5E8C5E957318}"/>
              </a:ext>
            </a:extLst>
          </p:cNvPr>
          <p:cNvPicPr>
            <a:picLocks noChangeAspect="1"/>
          </p:cNvPicPr>
          <p:nvPr/>
        </p:nvPicPr>
        <p:blipFill>
          <a:blip r:embed="rId2"/>
          <a:stretch>
            <a:fillRect/>
          </a:stretch>
        </p:blipFill>
        <p:spPr>
          <a:xfrm>
            <a:off x="557888" y="1110283"/>
            <a:ext cx="10555549" cy="4400251"/>
          </a:xfrm>
          <a:prstGeom prst="rect">
            <a:avLst/>
          </a:prstGeom>
        </p:spPr>
      </p:pic>
      <p:sp>
        <p:nvSpPr>
          <p:cNvPr id="5" name="TextBox 4">
            <a:extLst>
              <a:ext uri="{FF2B5EF4-FFF2-40B4-BE49-F238E27FC236}">
                <a16:creationId xmlns:a16="http://schemas.microsoft.com/office/drawing/2014/main" id="{D8CDCEDE-72CA-4C99-A9DB-1AA808B181FB}"/>
              </a:ext>
            </a:extLst>
          </p:cNvPr>
          <p:cNvSpPr txBox="1"/>
          <p:nvPr/>
        </p:nvSpPr>
        <p:spPr>
          <a:xfrm>
            <a:off x="871491" y="6117583"/>
            <a:ext cx="10449018" cy="338554"/>
          </a:xfrm>
          <a:prstGeom prst="rect">
            <a:avLst/>
          </a:prstGeom>
          <a:noFill/>
        </p:spPr>
        <p:txBody>
          <a:bodyPr wrap="square">
            <a:spAutoFit/>
          </a:bodyPr>
          <a:lstStyle/>
          <a:p>
            <a:r>
              <a:rPr lang="en-US" sz="1600" b="1" dirty="0">
                <a:solidFill>
                  <a:srgbClr val="00B0F0"/>
                </a:solidFill>
                <a:latin typeface="Roboto" panose="02000000000000000000" pitchFamily="2" charset="0"/>
              </a:rPr>
              <a:t>We saw </a:t>
            </a:r>
            <a:r>
              <a:rPr lang="en-US" sz="1600" b="1" i="0" dirty="0">
                <a:solidFill>
                  <a:srgbClr val="00B0F0"/>
                </a:solidFill>
                <a:effectLst/>
                <a:latin typeface="Roboto" panose="02000000000000000000" pitchFamily="2" charset="0"/>
              </a:rPr>
              <a:t>that around 20 course out of top 25 are related to coding in paid section.</a:t>
            </a:r>
            <a:endParaRPr lang="en-IN" sz="1600" dirty="0">
              <a:solidFill>
                <a:srgbClr val="00B0F0"/>
              </a:solidFill>
            </a:endParaRPr>
          </a:p>
        </p:txBody>
      </p:sp>
    </p:spTree>
    <p:extLst>
      <p:ext uri="{BB962C8B-B14F-4D97-AF65-F5344CB8AC3E}">
        <p14:creationId xmlns:p14="http://schemas.microsoft.com/office/powerpoint/2010/main" val="543240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183</TotalTime>
  <Words>1925</Words>
  <Application>Microsoft Office PowerPoint</Application>
  <PresentationFormat>Widescreen</PresentationFormat>
  <Paragraphs>129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Inter</vt:lpstr>
      <vt:lpstr>Roboto</vt:lpstr>
      <vt:lpstr>Wingdings 3</vt:lpstr>
      <vt:lpstr>Ion</vt:lpstr>
      <vt:lpstr>BDSN PROJECT</vt:lpstr>
      <vt:lpstr>Why To go through this work</vt:lpstr>
      <vt:lpstr>What we will try to Answer</vt:lpstr>
      <vt:lpstr>Dataset Description</vt:lpstr>
      <vt:lpstr>DATA SET</vt:lpstr>
      <vt:lpstr>EDA &amp;  Visualization</vt:lpstr>
      <vt:lpstr>PowerPoint Presentation</vt:lpstr>
      <vt:lpstr>PowerPoint Presentation</vt:lpstr>
      <vt:lpstr>PowerPoint Presentation</vt:lpstr>
      <vt:lpstr>PowerPoint Presentation</vt:lpstr>
      <vt:lpstr>PowerPoint Presentation</vt:lpstr>
      <vt:lpstr>Text Analytics &amp; Word Cloud</vt:lpstr>
      <vt:lpstr>PowerPoint Presentation</vt:lpstr>
      <vt:lpstr>Machine learning &amp; P-value hypothesis</vt:lpstr>
      <vt:lpstr>Data Transformation, Feature Engineering , Pipelining, Machine learning</vt:lpstr>
      <vt:lpstr>PowerPoint Presentation</vt:lpstr>
      <vt:lpstr>PowerPoint Presentation</vt:lpstr>
      <vt:lpstr>Model Evaluation</vt:lpstr>
      <vt:lpstr>Summary</vt:lpstr>
      <vt:lpstr>Summary cont.:-</vt:lpstr>
      <vt:lpstr>Last Few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PROJECT</dc:title>
  <dc:creator>gouravrayray@outlook.com</dc:creator>
  <cp:lastModifiedBy>gouravrayray@outlook.com</cp:lastModifiedBy>
  <cp:revision>5</cp:revision>
  <dcterms:created xsi:type="dcterms:W3CDTF">2022-03-05T12:09:18Z</dcterms:created>
  <dcterms:modified xsi:type="dcterms:W3CDTF">2022-03-05T15:12:41Z</dcterms:modified>
</cp:coreProperties>
</file>