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361" r:id="rId2"/>
    <p:sldId id="433" r:id="rId3"/>
    <p:sldId id="447" r:id="rId4"/>
    <p:sldId id="434" r:id="rId5"/>
    <p:sldId id="448" r:id="rId6"/>
    <p:sldId id="435" r:id="rId7"/>
    <p:sldId id="449" r:id="rId8"/>
    <p:sldId id="436" r:id="rId9"/>
    <p:sldId id="450" r:id="rId10"/>
    <p:sldId id="437" r:id="rId11"/>
    <p:sldId id="451" r:id="rId12"/>
    <p:sldId id="438" r:id="rId13"/>
    <p:sldId id="452" r:id="rId14"/>
    <p:sldId id="439" r:id="rId15"/>
    <p:sldId id="453" r:id="rId16"/>
    <p:sldId id="461" r:id="rId17"/>
    <p:sldId id="440" r:id="rId18"/>
    <p:sldId id="454" r:id="rId19"/>
    <p:sldId id="441" r:id="rId20"/>
    <p:sldId id="455" r:id="rId21"/>
    <p:sldId id="442" r:id="rId22"/>
    <p:sldId id="456" r:id="rId23"/>
    <p:sldId id="462" r:id="rId24"/>
    <p:sldId id="443" r:id="rId25"/>
    <p:sldId id="457" r:id="rId26"/>
    <p:sldId id="444" r:id="rId27"/>
    <p:sldId id="458" r:id="rId28"/>
    <p:sldId id="445" r:id="rId29"/>
    <p:sldId id="459" r:id="rId30"/>
    <p:sldId id="446" r:id="rId31"/>
    <p:sldId id="460" r:id="rId32"/>
    <p:sldId id="4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v" initial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00FF"/>
    <a:srgbClr val="F15B2A"/>
    <a:srgbClr val="A49DCA"/>
    <a:srgbClr val="675BA7"/>
    <a:srgbClr val="2A9FBC"/>
    <a:srgbClr val="A62E5C"/>
    <a:srgbClr val="9BC850"/>
    <a:srgbClr val="904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8" autoAdjust="0"/>
    <p:restoredTop sz="76015" autoAdjust="0"/>
  </p:normalViewPr>
  <p:slideViewPr>
    <p:cSldViewPr snapToGrid="0">
      <p:cViewPr varScale="1">
        <p:scale>
          <a:sx n="55" d="100"/>
          <a:sy n="55" d="100"/>
        </p:scale>
        <p:origin x="1068" y="66"/>
      </p:cViewPr>
      <p:guideLst>
        <p:guide orient="horz" pos="3336"/>
        <p:guide pos="3840"/>
      </p:guideLst>
    </p:cSldViewPr>
  </p:slideViewPr>
  <p:notesTextViewPr>
    <p:cViewPr>
      <p:scale>
        <a:sx n="1" d="1"/>
        <a:sy n="1" d="1"/>
      </p:scale>
      <p:origin x="0" y="0"/>
    </p:cViewPr>
  </p:notesText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6/15/2018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lobaldevopsbootcamp.visualstudio.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vsts/git/tutorial/clone?view=vsts&amp;tabs=command-line#clone-from-visual-studio-team-services--team-foundation-server"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amianbrady.com.au/2018/02/01/friends-dont-let-friends-right-click-publish/" TargetMode="External"/><Relationship Id="rId4" Type="http://schemas.openxmlformats.org/officeDocument/2006/relationships/hyperlink" Target="https://webapp-teamname-environmentname.azurewebsites.net/"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gb/vsts/pipelines/agents/prepare-permissions?view=vst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vstsagentpackage.azureedge.net/agent/2.134.2/vsts-agent-win-x64-2.134.2.zip"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lobaldevopsbootcamp.visualstudio.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sp.net/"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Challenges/F002-P003-SetUpCD/help/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5.7.0"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gourav8jain.visualstudio.com/_git/Test-GDBC-2018?path=/Challenges/F002-P003-SetUpCD/help/F002-P003-StepByStep.md&amp;version=GBmaster" TargetMode="External"/><Relationship Id="rId5" Type="http://schemas.openxmlformats.org/officeDocument/2006/relationships/hyperlink" Target="https://portal.azure.com/" TargetMode="External"/><Relationship Id="rId4" Type="http://schemas.openxmlformats.org/officeDocument/2006/relationships/hyperlink" Target="https://github.com/Microsoft/vsts-rm-extensions/blob/master/TaskModules/powershell/Azure/SPNCreation.ps1"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255240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63939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Install Git for Windows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Git for Windows to interact with Git on VSTS from your laptop. Download and install it from </a:t>
            </a:r>
            <a:r>
              <a:rPr lang="en-US" sz="1200" b="0"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if you haven't done so already (VM already contains Git).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Git repository</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4"/>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"Code" hub</a:t>
            </a:r>
          </a:p>
          <a:p>
            <a:pPr marL="228600" indent="-228600">
              <a:buFont typeface="+mj-lt"/>
              <a:buAutoNum type="arabicPeriod"/>
            </a:pPr>
            <a:r>
              <a:rPr lang="en-US" sz="1200" b="0" i="0" kern="1200" dirty="0">
                <a:solidFill>
                  <a:schemeClr val="tx1"/>
                </a:solidFill>
                <a:effectLst/>
                <a:latin typeface="+mn-lt"/>
                <a:ea typeface="+mn-ea"/>
                <a:cs typeface="+mn-cs"/>
              </a:rPr>
              <a:t>Create a new repository</a:t>
            </a:r>
          </a:p>
          <a:p>
            <a:pPr marL="228600" indent="-228600">
              <a:buFont typeface="+mj-lt"/>
              <a:buAutoNum type="arabicPeriod"/>
            </a:pPr>
            <a:r>
              <a:rPr lang="en-US" sz="1200" b="0" i="0" kern="1200" dirty="0">
                <a:solidFill>
                  <a:schemeClr val="tx1"/>
                </a:solidFill>
                <a:effectLst/>
                <a:latin typeface="+mn-lt"/>
                <a:ea typeface="+mn-ea"/>
                <a:cs typeface="+mn-cs"/>
              </a:rPr>
              <a:t>Select "Git" as the type, enter the correct repository name and enable the checkbox to add a default Readme file. We will not add a .</a:t>
            </a:r>
            <a:r>
              <a:rPr lang="en-US" sz="1200" b="0" i="0" kern="1200" dirty="0" err="1">
                <a:solidFill>
                  <a:schemeClr val="tx1"/>
                </a:solidFill>
                <a:effectLst/>
                <a:latin typeface="+mn-lt"/>
                <a:ea typeface="+mn-ea"/>
                <a:cs typeface="+mn-cs"/>
              </a:rPr>
              <a:t>gitignore</a:t>
            </a:r>
            <a:r>
              <a:rPr lang="en-US" sz="1200" b="0" i="0" kern="1200" dirty="0">
                <a:solidFill>
                  <a:schemeClr val="tx1"/>
                </a:solidFill>
                <a:effectLst/>
                <a:latin typeface="+mn-lt"/>
                <a:ea typeface="+mn-ea"/>
                <a:cs typeface="+mn-cs"/>
              </a:rPr>
              <a:t> file for now. Then click "Create"</a:t>
            </a:r>
          </a:p>
          <a:p>
            <a:pPr marL="228600" indent="-228600">
              <a:buFont typeface="+mj-lt"/>
              <a:buAutoNum type="arabicPeriod"/>
            </a:pPr>
            <a:r>
              <a:rPr lang="en-US" sz="1200" b="0" i="0" kern="1200" dirty="0">
                <a:solidFill>
                  <a:schemeClr val="tx1"/>
                </a:solidFill>
                <a:effectLst/>
                <a:latin typeface="+mn-lt"/>
                <a:ea typeface="+mn-ea"/>
                <a:cs typeface="+mn-cs"/>
              </a:rPr>
              <a:t>The repository is created and you will be taken to the repository page. Click "Clone" at the top right and then copy the clone URL.</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the directory where you want to place the local copy of the repository</a:t>
            </a:r>
          </a:p>
          <a:p>
            <a:pPr marL="228600" indent="-228600">
              <a:buFont typeface="+mj-lt"/>
              <a:buAutoNum type="arabicPeriod"/>
            </a:pPr>
            <a:r>
              <a:rPr lang="en-US" sz="1200" b="0" i="0" kern="1200" dirty="0">
                <a:solidFill>
                  <a:schemeClr val="tx1"/>
                </a:solidFill>
                <a:effectLst/>
                <a:latin typeface="+mn-lt"/>
                <a:ea typeface="+mn-ea"/>
                <a:cs typeface="+mn-cs"/>
              </a:rPr>
              <a:t>Execute git clone &lt;clone URL&gt;. Your repository will now be cloned locally.</a:t>
            </a:r>
          </a:p>
          <a:p>
            <a:pPr marL="228600" indent="-228600">
              <a:buFont typeface="+mj-lt"/>
              <a:buAutoNum type="arabicPeriod"/>
            </a:pPr>
            <a:r>
              <a:rPr lang="en-US" sz="1200" b="0" i="0" kern="1200" dirty="0">
                <a:solidFill>
                  <a:schemeClr val="tx1"/>
                </a:solidFill>
                <a:effectLst/>
                <a:latin typeface="+mn-lt"/>
                <a:ea typeface="+mn-ea"/>
                <a:cs typeface="+mn-cs"/>
              </a:rPr>
              <a:t>Check the contents of the directory. If all is well you should see the default Readme file.</a:t>
            </a:r>
          </a:p>
          <a:p>
            <a:pPr marL="228600" indent="-228600">
              <a:buFont typeface="+mj-lt"/>
              <a:buAutoNum type="arabicPeriod"/>
            </a:pPr>
            <a:r>
              <a:rPr lang="en-US" sz="1200" b="0" i="0" kern="1200" dirty="0">
                <a:solidFill>
                  <a:schemeClr val="tx1"/>
                </a:solidFill>
                <a:effectLst/>
                <a:latin typeface="+mn-lt"/>
                <a:ea typeface="+mn-ea"/>
                <a:cs typeface="+mn-cs"/>
              </a:rPr>
              <a:t>Go back to the command prompt and set the default user name and e-mail address by executing git config --global </a:t>
            </a:r>
            <a:r>
              <a:rPr lang="en-US" sz="1200" b="0" i="0" kern="1200" dirty="0" err="1">
                <a:solidFill>
                  <a:schemeClr val="tx1"/>
                </a:solidFill>
                <a:effectLst/>
                <a:latin typeface="+mn-lt"/>
                <a:ea typeface="+mn-ea"/>
                <a:cs typeface="+mn-cs"/>
              </a:rPr>
              <a:t>user.email</a:t>
            </a:r>
            <a:r>
              <a:rPr lang="en-US" sz="1200" b="0" i="0" kern="1200" dirty="0">
                <a:solidFill>
                  <a:schemeClr val="tx1"/>
                </a:solidFill>
                <a:effectLst/>
                <a:latin typeface="+mn-lt"/>
                <a:ea typeface="+mn-ea"/>
                <a:cs typeface="+mn-cs"/>
              </a:rPr>
              <a:t> "you@example.com" and git config --global user.name "Your Name". Replace the email and name values with the VSTS credentials provided by your venue </a:t>
            </a:r>
            <a:r>
              <a:rPr lang="en-US" sz="1200" b="0" i="0" kern="1200" dirty="0" err="1">
                <a:solidFill>
                  <a:schemeClr val="tx1"/>
                </a:solidFill>
                <a:effectLst/>
                <a:latin typeface="+mn-lt"/>
                <a:ea typeface="+mn-ea"/>
                <a:cs typeface="+mn-cs"/>
              </a:rPr>
              <a:t>organiser</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Commit scripts to Git</a:t>
            </a:r>
          </a:p>
          <a:p>
            <a:pPr marL="228600" indent="-228600">
              <a:buFont typeface="+mj-lt"/>
              <a:buAutoNum type="arabicPeriod"/>
            </a:pPr>
            <a:r>
              <a:rPr lang="en-US" sz="1200" b="0" i="0" kern="1200" dirty="0">
                <a:solidFill>
                  <a:schemeClr val="tx1"/>
                </a:solidFill>
                <a:effectLst/>
                <a:latin typeface="+mn-lt"/>
                <a:ea typeface="+mn-ea"/>
                <a:cs typeface="+mn-cs"/>
              </a:rPr>
              <a:t>Open your locally cloned Git repo in Windows Explorer</a:t>
            </a:r>
          </a:p>
          <a:p>
            <a:pPr marL="228600" indent="-228600">
              <a:buFont typeface="+mj-lt"/>
              <a:buAutoNum type="arabicPeriod"/>
            </a:pPr>
            <a:r>
              <a:rPr lang="en-US" sz="1200" b="0" i="0" kern="1200" dirty="0">
                <a:solidFill>
                  <a:schemeClr val="tx1"/>
                </a:solidFill>
                <a:effectLst/>
                <a:latin typeface="+mn-lt"/>
                <a:ea typeface="+mn-ea"/>
                <a:cs typeface="+mn-cs"/>
              </a:rPr>
              <a:t>Copy the scripts that you created into this directory: CreateResourceGroup_Fixed.bat and CreateAzureResources.cmd</a:t>
            </a:r>
          </a:p>
          <a:p>
            <a:pPr marL="228600" indent="-228600">
              <a:buFont typeface="+mj-lt"/>
              <a:buAutoNum type="arabicPeriod"/>
            </a:pPr>
            <a:r>
              <a:rPr lang="en-US" sz="1200" b="0" i="0" kern="1200" dirty="0">
                <a:solidFill>
                  <a:schemeClr val="tx1"/>
                </a:solidFill>
                <a:effectLst/>
                <a:latin typeface="+mn-lt"/>
                <a:ea typeface="+mn-ea"/>
                <a:cs typeface="+mn-cs"/>
              </a:rPr>
              <a:t>Open a command prompt and navigate to your local repo directory</a:t>
            </a:r>
          </a:p>
          <a:p>
            <a:pPr marL="228600" indent="-228600">
              <a:buFont typeface="+mj-lt"/>
              <a:buAutoNum type="arabicPeriod"/>
            </a:pPr>
            <a:r>
              <a:rPr lang="en-US" sz="1200" b="0" i="0" kern="1200" dirty="0">
                <a:solidFill>
                  <a:schemeClr val="tx1"/>
                </a:solidFill>
                <a:effectLst/>
                <a:latin typeface="+mn-lt"/>
                <a:ea typeface="+mn-ea"/>
                <a:cs typeface="+mn-cs"/>
              </a:rPr>
              <a:t>Execute git status. You should see the two scripts as "untracked files"</a:t>
            </a:r>
          </a:p>
          <a:p>
            <a:pPr marL="228600" indent="-228600">
              <a:buFont typeface="+mj-lt"/>
              <a:buAutoNum type="arabicPeriod"/>
            </a:pPr>
            <a:r>
              <a:rPr lang="en-US" sz="1200" b="0" i="0" kern="1200" dirty="0">
                <a:solidFill>
                  <a:schemeClr val="tx1"/>
                </a:solidFill>
                <a:effectLst/>
                <a:latin typeface="+mn-lt"/>
                <a:ea typeface="+mn-ea"/>
                <a:cs typeface="+mn-cs"/>
              </a:rPr>
              <a:t>Execute git add CreateResourceGroup_Fixed.bat and git add CreateAzureResources.cmd.</a:t>
            </a:r>
          </a:p>
          <a:p>
            <a:pPr marL="228600" indent="-228600">
              <a:buFont typeface="+mj-lt"/>
              <a:buAutoNum type="arabicPeriod"/>
            </a:pPr>
            <a:r>
              <a:rPr lang="en-US" sz="1200" b="0" i="0" kern="1200" dirty="0">
                <a:solidFill>
                  <a:schemeClr val="tx1"/>
                </a:solidFill>
                <a:effectLst/>
                <a:latin typeface="+mn-lt"/>
                <a:ea typeface="+mn-ea"/>
                <a:cs typeface="+mn-cs"/>
              </a:rPr>
              <a:t>Execute git status again. You should now see your two scripts as "Changes to be committed"</a:t>
            </a:r>
          </a:p>
          <a:p>
            <a:pPr marL="228600" indent="-228600">
              <a:buFont typeface="+mj-lt"/>
              <a:buAutoNum type="arabicPeriod"/>
            </a:pPr>
            <a:r>
              <a:rPr lang="en-US" sz="1200" b="0" i="0" kern="1200" dirty="0">
                <a:solidFill>
                  <a:schemeClr val="tx1"/>
                </a:solidFill>
                <a:effectLst/>
                <a:latin typeface="+mn-lt"/>
                <a:ea typeface="+mn-ea"/>
                <a:cs typeface="+mn-cs"/>
              </a:rPr>
              <a:t>Execute git commit -m "Added scripts for creating resource group and resources". Your changed will now be committed with a descriptive commit message.</a:t>
            </a:r>
          </a:p>
          <a:p>
            <a:pPr marL="228600" indent="-228600">
              <a:buFont typeface="+mj-lt"/>
              <a:buAutoNum type="arabicPeriod"/>
            </a:pPr>
            <a:r>
              <a:rPr lang="en-US" sz="1200" b="0" i="0" kern="1200" dirty="0">
                <a:solidFill>
                  <a:schemeClr val="tx1"/>
                </a:solidFill>
                <a:effectLst/>
                <a:latin typeface="+mn-lt"/>
                <a:ea typeface="+mn-ea"/>
                <a:cs typeface="+mn-cs"/>
              </a:rPr>
              <a:t>Execute git push. This will push your local commits to the repository on the server, so in this case to VSTS.</a:t>
            </a:r>
          </a:p>
          <a:p>
            <a:pPr marL="228600" indent="-228600">
              <a:buFont typeface="+mj-lt"/>
              <a:buAutoNum type="arabicPeriod"/>
            </a:pPr>
            <a:r>
              <a:rPr lang="en-US" sz="1200" b="0" i="0" kern="1200" dirty="0">
                <a:solidFill>
                  <a:schemeClr val="tx1"/>
                </a:solidFill>
                <a:effectLst/>
                <a:latin typeface="+mn-lt"/>
                <a:ea typeface="+mn-ea"/>
                <a:cs typeface="+mn-cs"/>
              </a:rPr>
              <a:t>Look at the repository page in the VSTS web interface (you might need to refresh your browser). You should see the files you just added there.</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13</a:t>
            </a:fld>
            <a:endParaRPr lang="en-US"/>
          </a:p>
        </p:txBody>
      </p:sp>
    </p:spTree>
    <p:extLst>
      <p:ext uri="{BB962C8B-B14F-4D97-AF65-F5344CB8AC3E}">
        <p14:creationId xmlns:p14="http://schemas.microsoft.com/office/powerpoint/2010/main" val="47020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that you have created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14</a:t>
            </a:fld>
            <a:endParaRPr lang="en-US"/>
          </a:p>
        </p:txBody>
      </p:sp>
    </p:spTree>
    <p:extLst>
      <p:ext uri="{BB962C8B-B14F-4D97-AF65-F5344CB8AC3E}">
        <p14:creationId xmlns:p14="http://schemas.microsoft.com/office/powerpoint/2010/main" val="303498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Locally build and run the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Clone the "GDBC-website" git repo. You can choose to do this with Visual Studio or the command line</a:t>
            </a:r>
            <a:br>
              <a:rPr lang="en-US" sz="1200" b="0" i="0"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hlinkClick r:id="rId3"/>
              </a:rPr>
              <a:t>See instructions on MSDN</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the solution in Visual Studio from the location you cloned the repository 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Check if the SQL Server Firewall allow access. In the Azure portal go to your SQL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-TEAMNAME-ENVIRONMENTNAME) and then to 'Firewalls and virtual networks’.</a:t>
            </a:r>
          </a:p>
          <a:p>
            <a:pPr marL="228600" indent="-228600">
              <a:buFont typeface="+mj-lt"/>
              <a:buAutoNum type="arabicPeriod"/>
            </a:pPr>
            <a:r>
              <a:rPr lang="en-US" sz="1200" b="0" i="0" kern="1200" dirty="0">
                <a:solidFill>
                  <a:schemeClr val="tx1"/>
                </a:solidFill>
                <a:effectLst/>
                <a:latin typeface="+mn-lt"/>
                <a:ea typeface="+mn-ea"/>
                <a:cs typeface="+mn-cs"/>
              </a:rPr>
              <a:t>'Allow access to Azure Access' should be on. This isn't a best practice from security perspective, but it will do for this demo purpose.</a:t>
            </a:r>
          </a:p>
          <a:p>
            <a:pPr marL="228600" indent="-228600">
              <a:buFont typeface="+mj-lt"/>
              <a:buAutoNum type="arabicPeriod"/>
            </a:pPr>
            <a:r>
              <a:rPr lang="en-US" sz="1200" b="0" i="0" kern="1200" dirty="0">
                <a:solidFill>
                  <a:schemeClr val="tx1"/>
                </a:solidFill>
                <a:effectLst/>
                <a:latin typeface="+mn-lt"/>
                <a:ea typeface="+mn-ea"/>
                <a:cs typeface="+mn-cs"/>
              </a:rPr>
              <a:t>Also "Add client IP" to the firewall exceptions</a:t>
            </a:r>
          </a:p>
          <a:p>
            <a:pPr marL="228600" indent="-228600">
              <a:buFont typeface="+mj-lt"/>
              <a:buAutoNum type="arabicPeriod"/>
            </a:pPr>
            <a:r>
              <a:rPr lang="en-US" sz="1200" b="0" i="0" kern="1200" dirty="0">
                <a:solidFill>
                  <a:schemeClr val="tx1"/>
                </a:solidFill>
                <a:effectLst/>
                <a:latin typeface="+mn-lt"/>
                <a:ea typeface="+mn-ea"/>
                <a:cs typeface="+mn-cs"/>
              </a:rPr>
              <a:t>Change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of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to point to your Azure SQL Server database. Don't forget to replace TEAMNAME and ENVIRONMENT name with you actual values.&lt;add name="</a:t>
            </a:r>
            <a:r>
              <a:rPr lang="en-US" sz="1200" b="0" i="0" kern="1200" dirty="0" err="1">
                <a:solidFill>
                  <a:schemeClr val="tx1"/>
                </a:solidFill>
                <a:effectLst/>
                <a:latin typeface="+mn-lt"/>
                <a:ea typeface="+mn-ea"/>
                <a:cs typeface="+mn-cs"/>
              </a:rPr>
              <a:t>MusicStoreEntities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connectionString</a:t>
            </a:r>
            <a:r>
              <a:rPr lang="en-US" sz="1200" b="0" i="0" kern="1200" dirty="0">
                <a:solidFill>
                  <a:schemeClr val="tx1"/>
                </a:solidFill>
                <a:effectLst/>
                <a:latin typeface="+mn-lt"/>
                <a:ea typeface="+mn-ea"/>
                <a:cs typeface="+mn-cs"/>
              </a:rPr>
              <a:t>="Data Source=</a:t>
            </a:r>
            <a:r>
              <a:rPr lang="en-US" sz="1200" b="0" i="0" kern="1200" dirty="0" err="1">
                <a:solidFill>
                  <a:schemeClr val="tx1"/>
                </a:solidFill>
                <a:effectLst/>
                <a:latin typeface="+mn-lt"/>
                <a:ea typeface="+mn-ea"/>
                <a:cs typeface="+mn-cs"/>
              </a:rPr>
              <a:t>sqlserver-TEAMNAME-ENVIRONMENTNAME.database.windows.net;Initial</a:t>
            </a:r>
            <a:r>
              <a:rPr lang="en-US" sz="1200" b="0" i="0" kern="1200" dirty="0">
                <a:solidFill>
                  <a:schemeClr val="tx1"/>
                </a:solidFill>
                <a:effectLst/>
                <a:latin typeface="+mn-lt"/>
                <a:ea typeface="+mn-ea"/>
                <a:cs typeface="+mn-cs"/>
              </a:rPr>
              <a:t> catalog=</a:t>
            </a:r>
            <a:r>
              <a:rPr lang="en-US" sz="1200" b="0" i="0" kern="1200" dirty="0" err="1">
                <a:solidFill>
                  <a:schemeClr val="tx1"/>
                </a:solidFill>
                <a:effectLst/>
                <a:latin typeface="+mn-lt"/>
                <a:ea typeface="+mn-ea"/>
                <a:cs typeface="+mn-cs"/>
              </a:rPr>
              <a:t>db-TEAMNAME-ENVIRONMENTNAME;user</a:t>
            </a:r>
            <a:r>
              <a:rPr lang="en-US" sz="1200" b="0" i="0" kern="1200" dirty="0">
                <a:solidFill>
                  <a:schemeClr val="tx1"/>
                </a:solidFill>
                <a:effectLst/>
                <a:latin typeface="+mn-lt"/>
                <a:ea typeface="+mn-ea"/>
                <a:cs typeface="+mn-cs"/>
              </a:rPr>
              <a:t> id=</a:t>
            </a:r>
            <a:r>
              <a:rPr lang="en-US" sz="1200" b="0" i="0" kern="1200" dirty="0" err="1">
                <a:solidFill>
                  <a:schemeClr val="tx1"/>
                </a:solidFill>
                <a:effectLst/>
                <a:latin typeface="+mn-lt"/>
                <a:ea typeface="+mn-ea"/>
                <a:cs typeface="+mn-cs"/>
              </a:rPr>
              <a:t>GDBCAdmin;password</a:t>
            </a:r>
            <a:r>
              <a:rPr lang="en-US" sz="1200" b="0" i="0" kern="1200" dirty="0">
                <a:solidFill>
                  <a:schemeClr val="tx1"/>
                </a:solidFill>
                <a:effectLst/>
                <a:latin typeface="+mn-lt"/>
                <a:ea typeface="+mn-ea"/>
                <a:cs typeface="+mn-cs"/>
              </a:rPr>
              <a:t>=vhniNTbo3$9hJvrx{w{rTotqmsFT7_" </a:t>
            </a:r>
            <a:r>
              <a:rPr lang="en-US" sz="1200" b="0" i="0" kern="1200" dirty="0" err="1">
                <a:solidFill>
                  <a:schemeClr val="tx1"/>
                </a:solidFill>
                <a:effectLst/>
                <a:latin typeface="+mn-lt"/>
                <a:ea typeface="+mn-ea"/>
                <a:cs typeface="+mn-cs"/>
              </a:rPr>
              <a:t>providerName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System.Data.SqlClient</a:t>
            </a:r>
            <a:r>
              <a:rPr lang="en-US" sz="1200" b="0" i="0" kern="1200" dirty="0">
                <a:solidFill>
                  <a:schemeClr val="tx1"/>
                </a:solidFill>
                <a:effectLst/>
                <a:latin typeface="+mn-lt"/>
                <a:ea typeface="+mn-ea"/>
                <a:cs typeface="+mn-cs"/>
              </a:rPr>
              <a:t>" /&gt; </a:t>
            </a:r>
          </a:p>
          <a:p>
            <a:pPr marL="228600" indent="-228600">
              <a:buFont typeface="+mj-lt"/>
              <a:buAutoNum type="arabicPeriod"/>
            </a:pPr>
            <a:r>
              <a:rPr lang="en-US" sz="1200" b="0" i="0" kern="1200" dirty="0">
                <a:solidFill>
                  <a:schemeClr val="tx1"/>
                </a:solidFill>
                <a:effectLst/>
                <a:latin typeface="+mn-lt"/>
                <a:ea typeface="+mn-ea"/>
                <a:cs typeface="+mn-cs"/>
              </a:rPr>
              <a:t>Build and run the application with Visual Studio in your development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 the application to Azure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Right click publish the application to Azure</a:t>
            </a:r>
          </a:p>
          <a:p>
            <a:pPr marL="228600" indent="-228600">
              <a:buFont typeface="+mj-lt"/>
              <a:buAutoNum type="arabicPeriod"/>
            </a:pPr>
            <a:r>
              <a:rPr lang="en-US" sz="1200" b="0" i="0" kern="1200" dirty="0">
                <a:solidFill>
                  <a:schemeClr val="tx1"/>
                </a:solidFill>
                <a:effectLst/>
                <a:latin typeface="+mn-lt"/>
                <a:ea typeface="+mn-ea"/>
                <a:cs typeface="+mn-cs"/>
              </a:rPr>
              <a:t>Select the </a:t>
            </a:r>
            <a:r>
              <a:rPr lang="en-US" sz="1200" b="0" i="0" kern="1200" dirty="0" err="1">
                <a:solidFill>
                  <a:schemeClr val="tx1"/>
                </a:solidFill>
                <a:effectLst/>
                <a:latin typeface="+mn-lt"/>
                <a:ea typeface="+mn-ea"/>
                <a:cs typeface="+mn-cs"/>
              </a:rPr>
              <a:t>MVCMusicStore</a:t>
            </a:r>
            <a:r>
              <a:rPr lang="en-US" sz="1200" b="0" i="0" kern="1200" dirty="0">
                <a:solidFill>
                  <a:schemeClr val="tx1"/>
                </a:solidFill>
                <a:effectLst/>
                <a:latin typeface="+mn-lt"/>
                <a:ea typeface="+mn-ea"/>
                <a:cs typeface="+mn-cs"/>
              </a:rPr>
              <a:t> project, right click on it and select publish</a:t>
            </a:r>
          </a:p>
          <a:p>
            <a:pPr marL="228600" indent="-228600">
              <a:buFont typeface="+mj-lt"/>
              <a:buAutoNum type="arabicPeriod"/>
            </a:pPr>
            <a:r>
              <a:rPr lang="en-US" sz="1200" b="0" i="0" kern="1200" dirty="0">
                <a:solidFill>
                  <a:schemeClr val="tx1"/>
                </a:solidFill>
                <a:effectLst/>
                <a:latin typeface="+mn-lt"/>
                <a:ea typeface="+mn-ea"/>
                <a:cs typeface="+mn-cs"/>
              </a:rPr>
              <a:t>In the Pick publish target dialog select "App Service" and choose for "Select existing"</a:t>
            </a:r>
          </a:p>
          <a:p>
            <a:pPr marL="228600" indent="-228600">
              <a:buFont typeface="+mj-lt"/>
              <a:buAutoNum type="arabicPeriod"/>
            </a:pPr>
            <a:r>
              <a:rPr lang="en-US" sz="1200" b="0" i="0" kern="1200" dirty="0">
                <a:solidFill>
                  <a:schemeClr val="tx1"/>
                </a:solidFill>
                <a:effectLst/>
                <a:latin typeface="+mn-lt"/>
                <a:ea typeface="+mn-ea"/>
                <a:cs typeface="+mn-cs"/>
              </a:rPr>
              <a:t>Sign in with your provided Azure subscription credentials when asked</a:t>
            </a:r>
          </a:p>
          <a:p>
            <a:pPr marL="228600" indent="-228600">
              <a:buFont typeface="+mj-lt"/>
              <a:buAutoNum type="arabicPeriod"/>
            </a:pPr>
            <a:r>
              <a:rPr lang="en-US" sz="1200" b="0" i="0" kern="1200" dirty="0">
                <a:solidFill>
                  <a:schemeClr val="tx1"/>
                </a:solidFill>
                <a:effectLst/>
                <a:latin typeface="+mn-lt"/>
                <a:ea typeface="+mn-ea"/>
                <a:cs typeface="+mn-cs"/>
              </a:rPr>
              <a:t>Select the resource group that you have automatically created (RG-Playground-TEAMNAME) and then select the WebApp that you have created (WebApp-TEAMNAME-ENVIRONMENTNAME)</a:t>
            </a:r>
          </a:p>
          <a:p>
            <a:pPr marL="228600" indent="-228600">
              <a:buFont typeface="+mj-lt"/>
              <a:buAutoNum type="arabicPeriod"/>
            </a:pPr>
            <a:r>
              <a:rPr lang="en-US" sz="1200" b="0" i="0" kern="1200" dirty="0">
                <a:solidFill>
                  <a:schemeClr val="tx1"/>
                </a:solidFill>
                <a:effectLst/>
                <a:latin typeface="+mn-lt"/>
                <a:ea typeface="+mn-ea"/>
                <a:cs typeface="+mn-cs"/>
              </a:rPr>
              <a:t>Publish your app to Azure by clicking the "Publish" button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Test if your application is working in Azure by opening the url in a browser. The url should look like this (with your TEAMNAME and ENVIRONMENTNAME as used when created) </a:t>
            </a:r>
            <a:r>
              <a:rPr lang="en-US" sz="1200" b="0" i="0" u="none" strike="noStrike" kern="1200" dirty="0">
                <a:solidFill>
                  <a:schemeClr val="tx1"/>
                </a:solidFill>
                <a:effectLst/>
                <a:latin typeface="+mn-lt"/>
                <a:ea typeface="+mn-ea"/>
                <a:cs typeface="+mn-cs"/>
                <a:hlinkClick r:id="rId4"/>
              </a:rPr>
              <a:t>https://webapp-TEAMNAME-ENVIRONMENTNAME.azurewebsites.net/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Now go to this link [Right Click Publish] (</a:t>
            </a:r>
            <a:r>
              <a:rPr lang="en-US" sz="1200" b="0" i="0" u="none" strike="noStrike" kern="1200" dirty="0">
                <a:solidFill>
                  <a:schemeClr val="tx1"/>
                </a:solidFill>
                <a:effectLst/>
                <a:latin typeface="+mn-lt"/>
                <a:ea typeface="+mn-ea"/>
                <a:cs typeface="+mn-cs"/>
                <a:hlinkClick r:id="rId5"/>
              </a:rPr>
              <a:t>https://damianbrady.com.au/2018/02/01/friends-dont-let-friends-right-click-publish/</a:t>
            </a:r>
            <a:r>
              <a:rPr lang="en-US" sz="1200" b="0" i="0" kern="1200" dirty="0">
                <a:solidFill>
                  <a:schemeClr val="tx1"/>
                </a:solidFill>
                <a:effectLst/>
                <a:latin typeface="+mn-lt"/>
                <a:ea typeface="+mn-ea"/>
                <a:cs typeface="+mn-cs"/>
              </a:rPr>
              <a:t>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15</a:t>
            </a:fld>
            <a:endParaRPr lang="en-US"/>
          </a:p>
        </p:txBody>
      </p:sp>
    </p:spTree>
    <p:extLst>
      <p:ext uri="{BB962C8B-B14F-4D97-AF65-F5344CB8AC3E}">
        <p14:creationId xmlns:p14="http://schemas.microsoft.com/office/powerpoint/2010/main" val="698965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16</a:t>
            </a:fld>
            <a:endParaRPr lang="en-US"/>
          </a:p>
        </p:txBody>
      </p:sp>
    </p:spTree>
    <p:extLst>
      <p:ext uri="{BB962C8B-B14F-4D97-AF65-F5344CB8AC3E}">
        <p14:creationId xmlns:p14="http://schemas.microsoft.com/office/powerpoint/2010/main" val="3568496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url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17</a:t>
            </a:fld>
            <a:endParaRPr lang="en-US"/>
          </a:p>
        </p:txBody>
      </p:sp>
    </p:spTree>
    <p:extLst>
      <p:ext uri="{BB962C8B-B14F-4D97-AF65-F5344CB8AC3E}">
        <p14:creationId xmlns:p14="http://schemas.microsoft.com/office/powerpoint/2010/main" val="1228466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Private Build Agent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will need a Personal Access Token to authenticate the agent to VSTS. Follow the instructions found here to create a token: </a:t>
            </a:r>
            <a:r>
              <a:rPr lang="en-US" sz="1200" b="0" i="0" u="none" strike="noStrike" kern="1200" dirty="0">
                <a:solidFill>
                  <a:schemeClr val="tx1"/>
                </a:solidFill>
                <a:effectLst/>
                <a:latin typeface="+mn-lt"/>
                <a:ea typeface="+mn-ea"/>
                <a:cs typeface="+mn-cs"/>
                <a:hlinkClick r:id="rId3"/>
              </a:rPr>
              <a:t>https://docs.microsoft.com/en-gb/vsts/pipelines/agents/prepare-permissions?view=vsts</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Open a remote desktop connection to your claimed Virtual Machine.</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and create a new folder for the agent.</a:t>
            </a:r>
          </a:p>
          <a:p>
            <a:pPr marL="685800" lvl="1" indent="-228600">
              <a:buFont typeface="+mj-lt"/>
              <a:buAutoNum type="arabicPeriod"/>
            </a:pPr>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agent cd agent </a:t>
            </a:r>
          </a:p>
          <a:p>
            <a:pPr marL="228600" indent="-228600">
              <a:buFont typeface="+mj-lt"/>
              <a:buAutoNum type="arabicPeriod"/>
            </a:pPr>
            <a:r>
              <a:rPr lang="en-US" sz="1200" b="0" i="0" kern="1200" dirty="0">
                <a:solidFill>
                  <a:schemeClr val="tx1"/>
                </a:solidFill>
                <a:effectLst/>
                <a:latin typeface="+mn-lt"/>
                <a:ea typeface="+mn-ea"/>
                <a:cs typeface="+mn-cs"/>
              </a:rPr>
              <a:t>Download the agent from </a:t>
            </a:r>
            <a:r>
              <a:rPr lang="en-US" sz="1200" b="0" i="0" u="none" strike="noStrike" kern="1200" dirty="0">
                <a:solidFill>
                  <a:schemeClr val="tx1"/>
                </a:solidFill>
                <a:effectLst/>
                <a:latin typeface="+mn-lt"/>
                <a:ea typeface="+mn-ea"/>
                <a:cs typeface="+mn-cs"/>
                <a:hlinkClick r:id="rId4"/>
              </a:rPr>
              <a:t>https://vstsagentpackage.azureedge.net/agent/2.134.2/vsts-agent-win-x64-2.134.2.zip</a:t>
            </a:r>
            <a:r>
              <a:rPr lang="en-US" sz="1200" b="0" i="0" kern="1200" dirty="0">
                <a:solidFill>
                  <a:schemeClr val="tx1"/>
                </a:solidFill>
                <a:effectLst/>
                <a:latin typeface="+mn-lt"/>
                <a:ea typeface="+mn-ea"/>
                <a:cs typeface="+mn-cs"/>
              </a:rPr>
              <a:t>  and save it to the default downloads location</a:t>
            </a:r>
          </a:p>
          <a:p>
            <a:pPr marL="228600" indent="-228600">
              <a:buFont typeface="+mj-lt"/>
              <a:buAutoNum type="arabicPeriod"/>
            </a:pPr>
            <a:r>
              <a:rPr lang="en-US" sz="1200" b="0" i="0" kern="1200" dirty="0">
                <a:solidFill>
                  <a:schemeClr val="tx1"/>
                </a:solidFill>
                <a:effectLst/>
                <a:latin typeface="+mn-lt"/>
                <a:ea typeface="+mn-ea"/>
                <a:cs typeface="+mn-cs"/>
              </a:rPr>
              <a:t>Create the agent using the following command:</a:t>
            </a:r>
          </a:p>
          <a:p>
            <a:pPr marL="685800" lvl="1" indent="-228600">
              <a:buFont typeface="+mj-lt"/>
              <a:buAutoNum type="arabicPeriod"/>
            </a:pPr>
            <a:r>
              <a:rPr lang="en-US" sz="1200" b="0" i="0" kern="1200" dirty="0">
                <a:solidFill>
                  <a:schemeClr val="tx1"/>
                </a:solidFill>
                <a:effectLst/>
                <a:latin typeface="+mn-lt"/>
                <a:ea typeface="+mn-ea"/>
                <a:cs typeface="+mn-cs"/>
              </a:rPr>
              <a:t>Add-Type -</a:t>
            </a:r>
            <a:r>
              <a:rPr lang="en-US" sz="1200" b="0" i="0" kern="1200" dirty="0" err="1">
                <a:solidFill>
                  <a:schemeClr val="tx1"/>
                </a:solidFill>
                <a:effectLst/>
                <a:latin typeface="+mn-lt"/>
                <a:ea typeface="+mn-ea"/>
                <a:cs typeface="+mn-cs"/>
              </a:rPr>
              <a:t>AssemblyName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System.IO.Compression.FileSystem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System.IO.Compression.ZipFile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ExtractToDirectory</a:t>
            </a:r>
            <a:r>
              <a:rPr lang="en-US" sz="1200" b="0" i="0" kern="1200" dirty="0">
                <a:solidFill>
                  <a:schemeClr val="tx1"/>
                </a:solidFill>
                <a:effectLst/>
                <a:latin typeface="+mn-lt"/>
                <a:ea typeface="+mn-ea"/>
                <a:cs typeface="+mn-cs"/>
              </a:rPr>
              <a:t>("$HOME\Downloads\vsts-agent-win-x64-2.134.2.zip", "$PWD") </a:t>
            </a:r>
          </a:p>
          <a:p>
            <a:pPr marL="228600" indent="-228600">
              <a:buFont typeface="+mj-lt"/>
              <a:buAutoNum type="arabicPeriod"/>
            </a:pPr>
            <a:r>
              <a:rPr lang="en-US" sz="1200" b="0" i="0" kern="1200" dirty="0">
                <a:solidFill>
                  <a:schemeClr val="tx1"/>
                </a:solidFill>
                <a:effectLst/>
                <a:latin typeface="+mn-lt"/>
                <a:ea typeface="+mn-ea"/>
                <a:cs typeface="+mn-cs"/>
              </a:rPr>
              <a:t>Configure the agent by running the config tool</a:t>
            </a:r>
          </a:p>
          <a:p>
            <a:pPr marL="685800" lvl="1" indent="-228600">
              <a:buFont typeface="+mj-lt"/>
              <a:buAutoNum type="arabicPeriod"/>
            </a:pPr>
            <a:r>
              <a:rPr lang="en-US" sz="1200" b="0" i="0" kern="1200" dirty="0">
                <a:solidFill>
                  <a:schemeClr val="tx1"/>
                </a:solidFill>
                <a:effectLst/>
                <a:latin typeface="+mn-lt"/>
                <a:ea typeface="+mn-ea"/>
                <a:cs typeface="+mn-cs"/>
              </a:rPr>
              <a:t>.\config.cmd </a:t>
            </a:r>
          </a:p>
          <a:p>
            <a:pPr marL="1143000" lvl="2" indent="-228600">
              <a:buFont typeface="+mj-lt"/>
              <a:buAutoNum type="arabicPeriod"/>
            </a:pPr>
            <a:r>
              <a:rPr lang="en-US" sz="1200" b="0" i="0" kern="1200" dirty="0">
                <a:solidFill>
                  <a:schemeClr val="tx1"/>
                </a:solidFill>
                <a:effectLst/>
                <a:latin typeface="+mn-lt"/>
                <a:ea typeface="+mn-ea"/>
                <a:cs typeface="+mn-cs"/>
              </a:rPr>
              <a:t>Enter the VSTS server url for your team https://globaldevopsbootcamp.visualstudio.com</a:t>
            </a:r>
          </a:p>
          <a:p>
            <a:pPr marL="1143000" lvl="2" indent="-228600">
              <a:buFont typeface="+mj-lt"/>
              <a:buAutoNum type="arabicPeriod"/>
            </a:pPr>
            <a:r>
              <a:rPr lang="en-US" sz="1200" b="0" i="0" kern="1200" dirty="0">
                <a:solidFill>
                  <a:schemeClr val="tx1"/>
                </a:solidFill>
                <a:effectLst/>
                <a:latin typeface="+mn-lt"/>
                <a:ea typeface="+mn-ea"/>
                <a:cs typeface="+mn-cs"/>
              </a:rPr>
              <a:t>Press enter to select PAT authentication</a:t>
            </a:r>
          </a:p>
          <a:p>
            <a:pPr marL="1143000" lvl="2" indent="-228600">
              <a:buFont typeface="+mj-lt"/>
              <a:buAutoNum type="arabicPeriod"/>
            </a:pPr>
            <a:r>
              <a:rPr lang="en-US" sz="1200" b="0" i="0" kern="1200" dirty="0">
                <a:solidFill>
                  <a:schemeClr val="tx1"/>
                </a:solidFill>
                <a:effectLst/>
                <a:latin typeface="+mn-lt"/>
                <a:ea typeface="+mn-ea"/>
                <a:cs typeface="+mn-cs"/>
              </a:rPr>
              <a:t>Enter the PAT token you generated at the start of this step-by-step</a:t>
            </a:r>
          </a:p>
          <a:p>
            <a:pPr marL="1143000" lvl="2" indent="-228600">
              <a:buFont typeface="+mj-lt"/>
              <a:buAutoNum type="arabicPeriod"/>
            </a:pPr>
            <a:r>
              <a:rPr lang="en-US" sz="1200" b="0" i="0" kern="1200" dirty="0">
                <a:solidFill>
                  <a:schemeClr val="tx1"/>
                </a:solidFill>
                <a:effectLst/>
                <a:latin typeface="+mn-lt"/>
                <a:ea typeface="+mn-ea"/>
                <a:cs typeface="+mn-cs"/>
              </a:rPr>
              <a:t>When asked for the agent pool, use your team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agent name</a:t>
            </a:r>
          </a:p>
          <a:p>
            <a:pPr marL="1143000" lvl="2" indent="-228600">
              <a:buFont typeface="+mj-lt"/>
              <a:buAutoNum type="arabicPeriod"/>
            </a:pPr>
            <a:r>
              <a:rPr lang="en-US" sz="1200" b="0" i="0" kern="1200" dirty="0">
                <a:solidFill>
                  <a:schemeClr val="tx1"/>
                </a:solidFill>
                <a:effectLst/>
                <a:latin typeface="+mn-lt"/>
                <a:ea typeface="+mn-ea"/>
                <a:cs typeface="+mn-cs"/>
              </a:rPr>
              <a:t>Press enter for the default working folder</a:t>
            </a:r>
          </a:p>
          <a:p>
            <a:pPr marL="1143000" lvl="2" indent="-228600">
              <a:buFont typeface="+mj-lt"/>
              <a:buAutoNum type="arabicPeriod"/>
            </a:pPr>
            <a:r>
              <a:rPr lang="en-US" sz="1200" b="0" i="0" kern="1200" dirty="0">
                <a:solidFill>
                  <a:schemeClr val="tx1"/>
                </a:solidFill>
                <a:effectLst/>
                <a:latin typeface="+mn-lt"/>
                <a:ea typeface="+mn-ea"/>
                <a:cs typeface="+mn-cs"/>
              </a:rPr>
              <a:t>Choose Y to run the agent as a service</a:t>
            </a:r>
          </a:p>
          <a:p>
            <a:pPr marL="1143000" lvl="2" indent="-228600">
              <a:buFont typeface="+mj-lt"/>
              <a:buAutoNum type="arabicPeriod"/>
            </a:pPr>
            <a:r>
              <a:rPr lang="en-US" sz="1200" b="0" i="0" kern="1200" dirty="0">
                <a:solidFill>
                  <a:schemeClr val="tx1"/>
                </a:solidFill>
                <a:effectLst/>
                <a:latin typeface="+mn-lt"/>
                <a:ea typeface="+mn-ea"/>
                <a:cs typeface="+mn-cs"/>
              </a:rPr>
              <a:t>Press enter to set the default Network Service account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18</a:t>
            </a:fld>
            <a:endParaRPr lang="en-US"/>
          </a:p>
        </p:txBody>
      </p:sp>
    </p:spTree>
    <p:extLst>
      <p:ext uri="{BB962C8B-B14F-4D97-AF65-F5344CB8AC3E}">
        <p14:creationId xmlns:p14="http://schemas.microsoft.com/office/powerpoint/2010/main" val="368259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19</a:t>
            </a:fld>
            <a:endParaRPr lang="en-US"/>
          </a:p>
        </p:txBody>
      </p:sp>
    </p:spTree>
    <p:extLst>
      <p:ext uri="{BB962C8B-B14F-4D97-AF65-F5344CB8AC3E}">
        <p14:creationId xmlns:p14="http://schemas.microsoft.com/office/powerpoint/2010/main" val="199966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Setup a CI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Build Definition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3"/>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definition</a:t>
            </a:r>
          </a:p>
          <a:p>
            <a:pPr marL="228600" indent="-228600">
              <a:buFont typeface="+mj-lt"/>
              <a:buAutoNum type="arabicPeriod"/>
            </a:pPr>
            <a:r>
              <a:rPr lang="en-US" sz="1200" b="0" i="0" kern="1200" dirty="0">
                <a:solidFill>
                  <a:schemeClr val="tx1"/>
                </a:solidFill>
                <a:effectLst/>
                <a:latin typeface="+mn-lt"/>
                <a:ea typeface="+mn-ea"/>
                <a:cs typeface="+mn-cs"/>
              </a:rPr>
              <a:t>Configure the sources, select your correct team project, repository and branch. Then click "Continue".</a:t>
            </a:r>
          </a:p>
          <a:p>
            <a:pPr marL="228600" indent="-228600">
              <a:buFont typeface="+mj-lt"/>
              <a:buAutoNum type="arabicPeriod"/>
            </a:pPr>
            <a:r>
              <a:rPr lang="en-US" sz="1200" b="0" i="0" kern="1200" dirty="0">
                <a:solidFill>
                  <a:schemeClr val="tx1"/>
                </a:solidFill>
                <a:effectLst/>
                <a:latin typeface="+mn-lt"/>
                <a:ea typeface="+mn-ea"/>
                <a:cs typeface="+mn-cs"/>
              </a:rPr>
              <a:t>Select a template, use "</a:t>
            </a:r>
            <a:r>
              <a:rPr lang="en-US" sz="1200" b="0" i="0" u="none" strike="noStrike" kern="1200" dirty="0">
                <a:solidFill>
                  <a:schemeClr val="tx1"/>
                </a:solidFill>
                <a:effectLst/>
                <a:latin typeface="+mn-lt"/>
                <a:ea typeface="+mn-ea"/>
                <a:cs typeface="+mn-cs"/>
                <a:hlinkClick r:id="rId4"/>
              </a:rPr>
              <a:t>ASP.NET</a:t>
            </a:r>
            <a:r>
              <a:rPr lang="en-US" sz="1200" b="0" i="0" kern="1200" dirty="0">
                <a:solidFill>
                  <a:schemeClr val="tx1"/>
                </a:solidFill>
                <a:effectLst/>
                <a:latin typeface="+mn-lt"/>
                <a:ea typeface="+mn-ea"/>
                <a:cs typeface="+mn-cs"/>
              </a:rPr>
              <a:t> ", click "Apply"</a:t>
            </a:r>
          </a:p>
          <a:p>
            <a:pPr marL="228600" indent="-228600">
              <a:buFont typeface="+mj-lt"/>
              <a:buAutoNum type="arabicPeriod"/>
            </a:pPr>
            <a:r>
              <a:rPr lang="en-US" sz="1200" b="0" i="0" kern="1200" dirty="0">
                <a:solidFill>
                  <a:schemeClr val="tx1"/>
                </a:solidFill>
                <a:effectLst/>
                <a:latin typeface="+mn-lt"/>
                <a:ea typeface="+mn-ea"/>
                <a:cs typeface="+mn-cs"/>
              </a:rPr>
              <a:t>Specify / change your build name and select the private build agent that you have installed as agent queue</a:t>
            </a:r>
          </a:p>
          <a:p>
            <a:pPr marL="228600" indent="-228600">
              <a:buFont typeface="+mj-lt"/>
              <a:buAutoNum type="arabicPeriod"/>
            </a:pPr>
            <a:r>
              <a:rPr lang="en-US" sz="1200" b="0" i="0" kern="1200" dirty="0">
                <a:solidFill>
                  <a:schemeClr val="tx1"/>
                </a:solidFill>
                <a:effectLst/>
                <a:latin typeface="+mn-lt"/>
                <a:ea typeface="+mn-ea"/>
                <a:cs typeface="+mn-cs"/>
              </a:rPr>
              <a:t>If your repository contains multiple solutions, select the specific solution</a:t>
            </a:r>
          </a:p>
          <a:p>
            <a:pPr marL="228600" indent="-228600">
              <a:buFont typeface="+mj-lt"/>
              <a:buAutoNum type="arabicPeriod"/>
            </a:pPr>
            <a:r>
              <a:rPr lang="en-US" sz="1200" b="0" i="0" kern="1200" dirty="0">
                <a:solidFill>
                  <a:schemeClr val="tx1"/>
                </a:solidFill>
                <a:effectLst/>
                <a:latin typeface="+mn-lt"/>
                <a:ea typeface="+mn-ea"/>
                <a:cs typeface="+mn-cs"/>
              </a:rPr>
              <a:t>Select the Visual Studio Build step, notice the </a:t>
            </a:r>
            <a:r>
              <a:rPr lang="en-US" sz="1200" b="0" i="0" kern="1200" dirty="0" err="1">
                <a:solidFill>
                  <a:schemeClr val="tx1"/>
                </a:solidFill>
                <a:effectLst/>
                <a:latin typeface="+mn-lt"/>
                <a:ea typeface="+mn-ea"/>
                <a:cs typeface="+mn-cs"/>
              </a:rPr>
              <a:t>MSBuild</a:t>
            </a:r>
            <a:r>
              <a:rPr lang="en-US" sz="1200" b="0" i="0" kern="1200" dirty="0">
                <a:solidFill>
                  <a:schemeClr val="tx1"/>
                </a:solidFill>
                <a:effectLst/>
                <a:latin typeface="+mn-lt"/>
                <a:ea typeface="+mn-ea"/>
                <a:cs typeface="+mn-cs"/>
              </a:rPr>
              <a:t> Arguments, this will provide a published</a:t>
            </a:r>
          </a:p>
          <a:p>
            <a:pPr marL="228600" indent="-228600">
              <a:buFont typeface="+mj-lt"/>
              <a:buAutoNum type="arabicPeriod"/>
            </a:pPr>
            <a:r>
              <a:rPr lang="en-US" sz="1200" b="0" i="0" kern="1200" dirty="0">
                <a:solidFill>
                  <a:schemeClr val="tx1"/>
                </a:solidFill>
                <a:effectLst/>
                <a:latin typeface="+mn-lt"/>
                <a:ea typeface="+mn-ea"/>
                <a:cs typeface="+mn-cs"/>
              </a:rPr>
              <a:t>Select the "Test Assemblies" step, review the settings. Change the value for </a:t>
            </a:r>
            <a:r>
              <a:rPr lang="en-US" sz="1200" b="0" i="0" kern="1200" dirty="0" err="1">
                <a:solidFill>
                  <a:schemeClr val="tx1"/>
                </a:solidFill>
                <a:effectLst/>
                <a:latin typeface="+mn-lt"/>
                <a:ea typeface="+mn-ea"/>
                <a:cs typeface="+mn-cs"/>
              </a:rPr>
              <a:t>testassemblies</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)\*test*.dll to **\$(</a:t>
            </a:r>
            <a:r>
              <a:rPr lang="en-US" sz="1200" b="0" i="0" kern="1200" dirty="0" err="1">
                <a:solidFill>
                  <a:schemeClr val="tx1"/>
                </a:solidFill>
                <a:effectLst/>
                <a:latin typeface="+mn-lt"/>
                <a:ea typeface="+mn-ea"/>
                <a:cs typeface="+mn-cs"/>
              </a:rPr>
              <a:t>BuildConfiguration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nunit.unittest</a:t>
            </a:r>
            <a:r>
              <a:rPr lang="en-US" sz="1200" b="0" i="0" kern="1200" dirty="0">
                <a:solidFill>
                  <a:schemeClr val="tx1"/>
                </a:solidFill>
                <a:effectLst/>
                <a:latin typeface="+mn-lt"/>
                <a:ea typeface="+mn-ea"/>
                <a:cs typeface="+mn-cs"/>
              </a:rPr>
              <a:t>*.dll. This will only run the NUnit unit tests after the build. </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Enable Continuous Integration for your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While editing your build definition, navigate to the "Triggers" tab</a:t>
            </a:r>
          </a:p>
          <a:p>
            <a:pPr marL="228600" indent="-228600">
              <a:buFont typeface="+mj-lt"/>
              <a:buAutoNum type="arabicPeriod"/>
            </a:pPr>
            <a:r>
              <a:rPr lang="en-US" sz="1200" b="0" i="0" kern="1200" dirty="0">
                <a:solidFill>
                  <a:schemeClr val="tx1"/>
                </a:solidFill>
                <a:effectLst/>
                <a:latin typeface="+mn-lt"/>
                <a:ea typeface="+mn-ea"/>
                <a:cs typeface="+mn-cs"/>
              </a:rPr>
              <a:t>Check the "Enable continuous integration" option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the build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Press "Save &amp; queue" to save and trigger the new build</a:t>
            </a:r>
          </a:p>
          <a:p>
            <a:pPr marL="228600" indent="-228600">
              <a:buFont typeface="+mj-lt"/>
              <a:buAutoNum type="arabicPeriod"/>
            </a:pPr>
            <a:r>
              <a:rPr lang="en-US" sz="1200" b="0" i="0" kern="1200" dirty="0">
                <a:solidFill>
                  <a:schemeClr val="tx1"/>
                </a:solidFill>
                <a:effectLst/>
                <a:latin typeface="+mn-lt"/>
                <a:ea typeface="+mn-ea"/>
                <a:cs typeface="+mn-cs"/>
              </a:rPr>
              <a:t>Notice the feedback for the build being queued. Select the link to navigate to the build</a:t>
            </a:r>
          </a:p>
          <a:p>
            <a:pPr marL="228600" indent="-228600">
              <a:buFont typeface="+mj-lt"/>
              <a:buAutoNum type="arabicPeriod"/>
            </a:pPr>
            <a:r>
              <a:rPr lang="en-US" sz="1200" b="0" i="0" kern="1200" dirty="0">
                <a:solidFill>
                  <a:schemeClr val="tx1"/>
                </a:solidFill>
                <a:effectLst/>
                <a:latin typeface="+mn-lt"/>
                <a:ea typeface="+mn-ea"/>
                <a:cs typeface="+mn-cs"/>
              </a:rPr>
              <a:t>VSTS Provides direct feedback from the build agent</a:t>
            </a:r>
          </a:p>
          <a:p>
            <a:pPr marL="228600" indent="-228600">
              <a:buFont typeface="+mj-lt"/>
              <a:buAutoNum type="arabicPeriod"/>
            </a:pPr>
            <a:r>
              <a:rPr lang="en-US" sz="1200" b="0" i="0" kern="1200" dirty="0">
                <a:solidFill>
                  <a:schemeClr val="tx1"/>
                </a:solidFill>
                <a:effectLst/>
                <a:latin typeface="+mn-lt"/>
                <a:ea typeface="+mn-ea"/>
                <a:cs typeface="+mn-cs"/>
              </a:rPr>
              <a:t>After the build succeeds, refresh the browser</a:t>
            </a:r>
          </a:p>
          <a:p>
            <a:pPr marL="228600" indent="-228600">
              <a:buFont typeface="+mj-lt"/>
              <a:buAutoNum type="arabicPeriod"/>
            </a:pPr>
            <a:r>
              <a:rPr lang="en-US" sz="1200" b="0" i="0" kern="1200" dirty="0">
                <a:solidFill>
                  <a:schemeClr val="tx1"/>
                </a:solidFill>
                <a:effectLst/>
                <a:latin typeface="+mn-lt"/>
                <a:ea typeface="+mn-ea"/>
                <a:cs typeface="+mn-cs"/>
              </a:rPr>
              <a:t>Notice the new "Artifacts" tab, and click it.</a:t>
            </a:r>
          </a:p>
          <a:p>
            <a:pPr marL="228600" indent="-228600">
              <a:buFont typeface="+mj-lt"/>
              <a:buAutoNum type="arabicPeriod"/>
            </a:pPr>
            <a:r>
              <a:rPr lang="en-US" sz="1200" b="0" i="0" kern="1200" dirty="0">
                <a:solidFill>
                  <a:schemeClr val="tx1"/>
                </a:solidFill>
                <a:effectLst/>
                <a:latin typeface="+mn-lt"/>
                <a:ea typeface="+mn-ea"/>
                <a:cs typeface="+mn-cs"/>
              </a:rPr>
              <a:t>Select the "Explore" button behind the created artifact.</a:t>
            </a:r>
          </a:p>
          <a:p>
            <a:pPr marL="228600" indent="-228600">
              <a:buFont typeface="+mj-lt"/>
              <a:buAutoNum type="arabicPeriod"/>
            </a:pPr>
            <a:r>
              <a:rPr lang="en-US" sz="1200" b="0" i="0" kern="1200" dirty="0">
                <a:solidFill>
                  <a:schemeClr val="tx1"/>
                </a:solidFill>
                <a:effectLst/>
                <a:latin typeface="+mn-lt"/>
                <a:ea typeface="+mn-ea"/>
                <a:cs typeface="+mn-cs"/>
              </a:rPr>
              <a:t>Expand the "Drop" folder</a:t>
            </a:r>
          </a:p>
          <a:p>
            <a:pPr marL="228600" indent="-228600">
              <a:buFont typeface="+mj-lt"/>
              <a:buAutoNum type="arabicPeriod"/>
            </a:pPr>
            <a:r>
              <a:rPr lang="en-US" sz="1200" b="0" i="0" kern="1200" dirty="0">
                <a:solidFill>
                  <a:schemeClr val="tx1"/>
                </a:solidFill>
                <a:effectLst/>
                <a:latin typeface="+mn-lt"/>
                <a:ea typeface="+mn-ea"/>
                <a:cs typeface="+mn-cs"/>
              </a:rPr>
              <a:t>Check &amp; Verify the desired output is part of the artifact. In this case a ".zip" file containing the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Check that CI is triggered when a change to the code is pushed</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MVC Music Store solution in Visual Studio</a:t>
            </a:r>
          </a:p>
          <a:p>
            <a:pPr marL="228600" indent="-228600">
              <a:buFont typeface="+mj-lt"/>
              <a:buAutoNum type="arabicPeriod"/>
            </a:pPr>
            <a:r>
              <a:rPr lang="en-US" sz="1200" b="0" i="0" kern="1200" dirty="0">
                <a:solidFill>
                  <a:schemeClr val="tx1"/>
                </a:solidFill>
                <a:effectLst/>
                <a:latin typeface="+mn-lt"/>
                <a:ea typeface="+mn-ea"/>
                <a:cs typeface="+mn-cs"/>
              </a:rPr>
              <a:t>Make a change to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by adding a newline or a space in the file</a:t>
            </a:r>
          </a:p>
          <a:p>
            <a:pPr marL="228600" indent="-228600">
              <a:buFont typeface="+mj-lt"/>
              <a:buAutoNum type="arabicPeriod"/>
            </a:pPr>
            <a:r>
              <a:rPr lang="en-US" sz="1200" b="0" i="0" kern="1200" dirty="0">
                <a:solidFill>
                  <a:schemeClr val="tx1"/>
                </a:solidFill>
                <a:effectLst/>
                <a:latin typeface="+mn-lt"/>
                <a:ea typeface="+mn-ea"/>
                <a:cs typeface="+mn-cs"/>
              </a:rPr>
              <a:t>Right click the </a:t>
            </a:r>
            <a:r>
              <a:rPr lang="en-US" sz="1200" b="0" i="0" kern="1200" dirty="0" err="1">
                <a:solidFill>
                  <a:schemeClr val="tx1"/>
                </a:solidFill>
                <a:effectLst/>
                <a:latin typeface="+mn-lt"/>
                <a:ea typeface="+mn-ea"/>
                <a:cs typeface="+mn-cs"/>
              </a:rPr>
              <a:t>web.config</a:t>
            </a:r>
            <a:r>
              <a:rPr lang="en-US" sz="1200" b="0" i="0" kern="1200" dirty="0">
                <a:solidFill>
                  <a:schemeClr val="tx1"/>
                </a:solidFill>
                <a:effectLst/>
                <a:latin typeface="+mn-lt"/>
                <a:ea typeface="+mn-ea"/>
                <a:cs typeface="+mn-cs"/>
              </a:rPr>
              <a:t> and click on Commit</a:t>
            </a:r>
          </a:p>
          <a:p>
            <a:pPr marL="228600" indent="-228600">
              <a:buFont typeface="+mj-lt"/>
              <a:buAutoNum type="arabicPeriod"/>
            </a:pPr>
            <a:r>
              <a:rPr lang="en-US" sz="1200" b="0" i="0" kern="1200" dirty="0">
                <a:solidFill>
                  <a:schemeClr val="tx1"/>
                </a:solidFill>
                <a:effectLst/>
                <a:latin typeface="+mn-lt"/>
                <a:ea typeface="+mn-ea"/>
                <a:cs typeface="+mn-cs"/>
              </a:rPr>
              <a:t>Enter the required commit message and select Commit all and Push in the dropdown. This will push your change to the VSTS repo and trigger a new CI build.</a:t>
            </a:r>
          </a:p>
          <a:p>
            <a:pPr marL="228600" indent="-228600">
              <a:buFont typeface="+mj-lt"/>
              <a:buAutoNum type="arabicPeriod"/>
            </a:pPr>
            <a:r>
              <a:rPr lang="en-US" sz="1200" b="0" i="0" kern="1200" dirty="0">
                <a:solidFill>
                  <a:schemeClr val="tx1"/>
                </a:solidFill>
                <a:effectLst/>
                <a:latin typeface="+mn-lt"/>
                <a:ea typeface="+mn-ea"/>
                <a:cs typeface="+mn-cs"/>
              </a:rPr>
              <a:t>Open VSTS in the browser</a:t>
            </a:r>
          </a:p>
          <a:p>
            <a:pPr marL="228600" indent="-228600">
              <a:buFont typeface="+mj-lt"/>
              <a:buAutoNum type="arabicPeriod"/>
            </a:pPr>
            <a:r>
              <a:rPr lang="en-US" sz="1200" b="0" i="0" kern="1200" dirty="0">
                <a:solidFill>
                  <a:schemeClr val="tx1"/>
                </a:solidFill>
                <a:effectLst/>
                <a:latin typeface="+mn-lt"/>
                <a:ea typeface="+mn-ea"/>
                <a:cs typeface="+mn-cs"/>
              </a:rPr>
              <a:t>Click on the Build and Release tab</a:t>
            </a:r>
          </a:p>
          <a:p>
            <a:pPr marL="228600" indent="-228600">
              <a:buFont typeface="+mj-lt"/>
              <a:buAutoNum type="arabicPeriod"/>
            </a:pPr>
            <a:r>
              <a:rPr lang="en-US" sz="1200" b="0" i="0" kern="1200" dirty="0">
                <a:solidFill>
                  <a:schemeClr val="tx1"/>
                </a:solidFill>
                <a:effectLst/>
                <a:latin typeface="+mn-lt"/>
                <a:ea typeface="+mn-ea"/>
                <a:cs typeface="+mn-cs"/>
              </a:rPr>
              <a:t>Click on Builds. You should see the build that you just triggered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20</a:t>
            </a:fld>
            <a:endParaRPr lang="en-US"/>
          </a:p>
        </p:txBody>
      </p:sp>
    </p:spTree>
    <p:extLst>
      <p:ext uri="{BB962C8B-B14F-4D97-AF65-F5344CB8AC3E}">
        <p14:creationId xmlns:p14="http://schemas.microsoft.com/office/powerpoint/2010/main" val="3285636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appservice plan call </a:t>
            </a:r>
            <a:r>
              <a:rPr lang="en-US" dirty="0" err="1"/>
              <a:t>az</a:t>
            </a:r>
            <a:r>
              <a:rPr lang="en-US" dirty="0"/>
              <a:t> appservice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azurewebapp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21</a:t>
            </a:fld>
            <a:endParaRPr lang="en-US"/>
          </a:p>
        </p:txBody>
      </p:sp>
    </p:spTree>
    <p:extLst>
      <p:ext uri="{BB962C8B-B14F-4D97-AF65-F5344CB8AC3E}">
        <p14:creationId xmlns:p14="http://schemas.microsoft.com/office/powerpoint/2010/main" val="45366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2071524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Service Endpoint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deploy our application towards Azure we need to have a service endpoint to be able to connect to Azure from VSTS. In your project there is a Team Administrator available. This account can be used to register the service endpoint. The following steps guide you through the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principal</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Verify if your machine is Azure PowerShell ready by running the following command</a:t>
            </a:r>
          </a:p>
          <a:p>
            <a:pPr marL="228600" indent="-228600">
              <a:buFont typeface="+mj-lt"/>
              <a:buAutoNum type="arabicPeriod"/>
            </a:pPr>
            <a:r>
              <a:rPr lang="en-US" sz="1200" b="0" i="0" kern="1200" dirty="0">
                <a:solidFill>
                  <a:schemeClr val="tx1"/>
                </a:solidFill>
                <a:effectLst/>
                <a:latin typeface="+mn-lt"/>
                <a:ea typeface="+mn-ea"/>
                <a:cs typeface="+mn-cs"/>
              </a:rPr>
              <a:t>You are good if you see similar output</a:t>
            </a:r>
          </a:p>
          <a:p>
            <a:pPr marL="228600" indent="-228600">
              <a:buFont typeface="+mj-lt"/>
              <a:buAutoNum type="arabicPeriod"/>
            </a:pPr>
            <a:r>
              <a:rPr lang="en-US" sz="1200" b="0" i="0" kern="1200" dirty="0">
                <a:solidFill>
                  <a:schemeClr val="tx1"/>
                </a:solidFill>
                <a:effectLst/>
                <a:latin typeface="+mn-lt"/>
                <a:ea typeface="+mn-ea"/>
                <a:cs typeface="+mn-cs"/>
              </a:rPr>
              <a:t>If not, please follow instructions here to configure this: </a:t>
            </a:r>
            <a:r>
              <a:rPr lang="en-US" sz="1200" b="0" i="0" u="none" strike="noStrike" kern="1200" dirty="0">
                <a:solidFill>
                  <a:schemeClr val="tx1"/>
                </a:solidFill>
                <a:effectLst/>
                <a:latin typeface="+mn-lt"/>
                <a:ea typeface="+mn-ea"/>
                <a:cs typeface="+mn-cs"/>
                <a:hlinkClick r:id="rId3"/>
              </a:rPr>
              <a:t>https://docs.microsoft.com/en-us/powershell/azure/install-azurerm-ps?view=azurermps-5.7.0</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Download and run this PowerShell script in an Azure PowerShell window </a:t>
            </a:r>
            <a:r>
              <a:rPr lang="en-US" sz="1200" b="0" i="0" u="none" strike="noStrike" kern="1200" dirty="0">
                <a:solidFill>
                  <a:schemeClr val="tx1"/>
                </a:solidFill>
                <a:effectLst/>
                <a:latin typeface="+mn-lt"/>
                <a:ea typeface="+mn-ea"/>
                <a:cs typeface="+mn-cs"/>
                <a:hlinkClick r:id="rId4"/>
              </a:rPr>
              <a:t>https://github.com/Microsoft/vsts-rm-extensions/blob/master/TaskModules/powershell/Azure/SPNCreation.ps1</a:t>
            </a:r>
            <a:r>
              <a:rPr lang="en-US" sz="1200" b="0" i="0" kern="1200" dirty="0">
                <a:solidFill>
                  <a:schemeClr val="tx1"/>
                </a:solidFill>
                <a:effectLst/>
                <a:latin typeface="+mn-lt"/>
                <a:ea typeface="+mn-ea"/>
                <a:cs typeface="+mn-cs"/>
              </a:rPr>
              <a:t> . Keep the values listed at the bottom available as well as the password you have chosen.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some values have been modified in this screen, like subscription name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Setup Permissions</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Project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Security tab</a:t>
            </a:r>
          </a:p>
          <a:p>
            <a:pPr marL="228600" indent="-228600">
              <a:buFont typeface="+mj-lt"/>
              <a:buAutoNum type="arabicPeriod"/>
            </a:pPr>
            <a:r>
              <a:rPr lang="en-US" sz="1200" b="0" i="0" kern="1200" dirty="0">
                <a:solidFill>
                  <a:schemeClr val="tx1"/>
                </a:solidFill>
                <a:effectLst/>
                <a:latin typeface="+mn-lt"/>
                <a:ea typeface="+mn-ea"/>
                <a:cs typeface="+mn-cs"/>
              </a:rPr>
              <a:t>Navigate to the Endpoint Creators Group</a:t>
            </a:r>
          </a:p>
          <a:p>
            <a:pPr marL="228600" indent="-228600">
              <a:buFont typeface="+mj-lt"/>
              <a:buAutoNum type="arabicPeriod"/>
            </a:pPr>
            <a:r>
              <a:rPr lang="en-US" sz="1200" b="0" i="0" kern="1200" dirty="0">
                <a:solidFill>
                  <a:schemeClr val="tx1"/>
                </a:solidFill>
                <a:effectLst/>
                <a:latin typeface="+mn-lt"/>
                <a:ea typeface="+mn-ea"/>
                <a:cs typeface="+mn-cs"/>
              </a:rPr>
              <a:t>Add your Team or Teams' users to the Group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Service endpoint</a:t>
            </a:r>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Services Admin Page in VSTS by clicking on the gear icon.</a:t>
            </a:r>
          </a:p>
          <a:p>
            <a:pPr marL="228600" indent="-228600">
              <a:buFont typeface="+mj-lt"/>
              <a:buAutoNum type="arabicPeriod"/>
            </a:pPr>
            <a:r>
              <a:rPr lang="en-US" sz="1200" b="0" i="0" kern="1200" dirty="0">
                <a:solidFill>
                  <a:schemeClr val="tx1"/>
                </a:solidFill>
                <a:effectLst/>
                <a:latin typeface="+mn-lt"/>
                <a:ea typeface="+mn-ea"/>
                <a:cs typeface="+mn-cs"/>
              </a:rPr>
              <a:t>Click on the Services tab</a:t>
            </a:r>
          </a:p>
          <a:p>
            <a:pPr marL="228600" indent="-228600">
              <a:buFont typeface="+mj-lt"/>
              <a:buAutoNum type="arabicPeriod"/>
            </a:pPr>
            <a:r>
              <a:rPr lang="en-US" sz="1200" b="0" i="0" kern="1200" dirty="0">
                <a:solidFill>
                  <a:schemeClr val="tx1"/>
                </a:solidFill>
                <a:effectLst/>
                <a:latin typeface="+mn-lt"/>
                <a:ea typeface="+mn-ea"/>
                <a:cs typeface="+mn-cs"/>
              </a:rPr>
              <a:t>Choose to create a "New Service Endpoint" of type "Azure Resource Manager"</a:t>
            </a:r>
          </a:p>
          <a:p>
            <a:pPr marL="228600" indent="-228600">
              <a:buFont typeface="+mj-lt"/>
              <a:buAutoNum type="arabicPeriod"/>
            </a:pPr>
            <a:r>
              <a:rPr lang="en-US" sz="1200" b="0" i="0" kern="1200" dirty="0">
                <a:solidFill>
                  <a:schemeClr val="tx1"/>
                </a:solidFill>
                <a:effectLst/>
                <a:latin typeface="+mn-lt"/>
                <a:ea typeface="+mn-ea"/>
                <a:cs typeface="+mn-cs"/>
              </a:rPr>
              <a:t>From the dialogue choose to use the full version of the dialogue by clicking the highlighted link</a:t>
            </a:r>
          </a:p>
          <a:p>
            <a:pPr marL="228600" indent="-228600">
              <a:buFont typeface="+mj-lt"/>
              <a:buAutoNum type="arabicPeriod"/>
            </a:pPr>
            <a:r>
              <a:rPr lang="en-US" sz="1200" b="0" i="0" kern="1200" dirty="0">
                <a:solidFill>
                  <a:schemeClr val="tx1"/>
                </a:solidFill>
                <a:effectLst/>
                <a:latin typeface="+mn-lt"/>
                <a:ea typeface="+mn-ea"/>
                <a:cs typeface="+mn-cs"/>
              </a:rPr>
              <a:t>Fill in the dialogue</a:t>
            </a:r>
          </a:p>
          <a:p>
            <a:pPr marL="228600" indent="-228600">
              <a:buFont typeface="+mj-lt"/>
              <a:buAutoNum type="arabicPeriod"/>
            </a:pPr>
            <a:r>
              <a:rPr lang="en-US" sz="1200" b="0" i="0" kern="1200" dirty="0">
                <a:solidFill>
                  <a:schemeClr val="tx1"/>
                </a:solidFill>
                <a:effectLst/>
                <a:latin typeface="+mn-lt"/>
                <a:ea typeface="+mn-ea"/>
                <a:cs typeface="+mn-cs"/>
              </a:rPr>
              <a:t>Enter the desired connection name e.g. </a:t>
            </a:r>
            <a:r>
              <a:rPr lang="en-US" sz="1200" b="1" i="0" kern="1200" dirty="0">
                <a:solidFill>
                  <a:schemeClr val="tx1"/>
                </a:solidFill>
                <a:effectLst/>
                <a:latin typeface="+mn-lt"/>
                <a:ea typeface="+mn-ea"/>
                <a:cs typeface="+mn-cs"/>
              </a:rPr>
              <a:t>GDBC Team X</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Choose </a:t>
            </a:r>
            <a:r>
              <a:rPr lang="en-US" sz="1200" b="1" i="0" kern="1200" dirty="0">
                <a:solidFill>
                  <a:schemeClr val="tx1"/>
                </a:solidFill>
                <a:effectLst/>
                <a:latin typeface="+mn-lt"/>
                <a:ea typeface="+mn-ea"/>
                <a:cs typeface="+mn-cs"/>
              </a:rPr>
              <a:t>"Azure Cloud"</a:t>
            </a:r>
            <a:r>
              <a:rPr lang="en-US" sz="1200" b="0" i="0" kern="1200" dirty="0">
                <a:solidFill>
                  <a:schemeClr val="tx1"/>
                </a:solidFill>
                <a:effectLst/>
                <a:latin typeface="+mn-lt"/>
                <a:ea typeface="+mn-ea"/>
                <a:cs typeface="+mn-cs"/>
              </a:rPr>
              <a:t> as your environment</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Subscription Name</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Client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Service Principal Key</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Enter your </a:t>
            </a:r>
            <a:r>
              <a:rPr lang="en-US" sz="1200" b="1" i="0" kern="1200" dirty="0">
                <a:solidFill>
                  <a:schemeClr val="tx1"/>
                </a:solidFill>
                <a:effectLst/>
                <a:latin typeface="+mn-lt"/>
                <a:ea typeface="+mn-ea"/>
                <a:cs typeface="+mn-cs"/>
              </a:rPr>
              <a:t>Tenant ID</a:t>
            </a:r>
            <a:r>
              <a:rPr lang="en-US" sz="1200" b="0" i="0" kern="1200" dirty="0">
                <a:solidFill>
                  <a:schemeClr val="tx1"/>
                </a:solidFill>
                <a:effectLst/>
                <a:latin typeface="+mn-lt"/>
                <a:ea typeface="+mn-ea"/>
                <a:cs typeface="+mn-cs"/>
              </a:rPr>
              <a:t>, copy from the script results</a:t>
            </a:r>
          </a:p>
          <a:p>
            <a:pPr marL="228600" indent="-228600">
              <a:buFont typeface="+mj-lt"/>
              <a:buAutoNum type="arabicPeriod"/>
            </a:pPr>
            <a:r>
              <a:rPr lang="en-US" sz="1200" b="0" i="0" kern="1200" dirty="0">
                <a:solidFill>
                  <a:schemeClr val="tx1"/>
                </a:solidFill>
                <a:effectLst/>
                <a:latin typeface="+mn-lt"/>
                <a:ea typeface="+mn-ea"/>
                <a:cs typeface="+mn-cs"/>
              </a:rPr>
              <a:t>Verify your connection by clicking the "Verify Connection" link</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VSTS and select your project </a:t>
            </a:r>
            <a:r>
              <a:rPr lang="en-US" sz="1200" b="0" i="0" u="none" strike="noStrike" kern="1200" dirty="0">
                <a:solidFill>
                  <a:schemeClr val="tx1"/>
                </a:solidFill>
                <a:effectLst/>
                <a:latin typeface="+mn-lt"/>
                <a:ea typeface="+mn-ea"/>
                <a:cs typeface="+mn-cs"/>
                <a:hlinkClick r:id="rId5"/>
              </a:rPr>
              <a:t>https://globaldevopsbootcamp.visualstudio.com</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Navigate to the "Build and Release" hub</a:t>
            </a: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a:t>
            </a:r>
          </a:p>
          <a:p>
            <a:pPr marL="228600" indent="-228600">
              <a:buFont typeface="+mj-lt"/>
              <a:buAutoNum type="arabicPeriod"/>
            </a:pPr>
            <a:r>
              <a:rPr lang="en-US" sz="1200" b="0" i="0" kern="1200" dirty="0">
                <a:solidFill>
                  <a:schemeClr val="tx1"/>
                </a:solidFill>
                <a:effectLst/>
                <a:latin typeface="+mn-lt"/>
                <a:ea typeface="+mn-ea"/>
                <a:cs typeface="+mn-cs"/>
              </a:rPr>
              <a:t>Choose the "Azure App Service Deployment" template</a:t>
            </a:r>
          </a:p>
          <a:p>
            <a:pPr marL="228600" indent="-228600">
              <a:buFont typeface="+mj-lt"/>
              <a:buAutoNum type="arabicPeriod"/>
            </a:pPr>
            <a:r>
              <a:rPr lang="en-US" sz="1200" b="0" i="0" kern="1200" dirty="0">
                <a:solidFill>
                  <a:schemeClr val="tx1"/>
                </a:solidFill>
                <a:effectLst/>
                <a:latin typeface="+mn-lt"/>
                <a:ea typeface="+mn-ea"/>
                <a:cs typeface="+mn-cs"/>
              </a:rPr>
              <a:t>Provide a logical name to the environment, e.g. "Release Verification"</a:t>
            </a:r>
          </a:p>
          <a:p>
            <a:pPr marL="228600" indent="-228600">
              <a:buFont typeface="+mj-lt"/>
              <a:buAutoNum type="arabicPeriod"/>
            </a:pPr>
            <a:r>
              <a:rPr lang="en-US" sz="1200" b="0" i="0" kern="1200" dirty="0">
                <a:solidFill>
                  <a:schemeClr val="tx1"/>
                </a:solidFill>
                <a:effectLst/>
                <a:latin typeface="+mn-lt"/>
                <a:ea typeface="+mn-ea"/>
                <a:cs typeface="+mn-cs"/>
              </a:rPr>
              <a:t>Add an artifact to the release</a:t>
            </a:r>
          </a:p>
          <a:p>
            <a:pPr marL="228600" indent="-228600">
              <a:buFont typeface="+mj-lt"/>
              <a:buAutoNum type="arabicPeriod"/>
            </a:pPr>
            <a:r>
              <a:rPr lang="en-US" sz="1200" b="0" i="0" kern="1200" dirty="0">
                <a:solidFill>
                  <a:schemeClr val="tx1"/>
                </a:solidFill>
                <a:effectLst/>
                <a:latin typeface="+mn-lt"/>
                <a:ea typeface="+mn-ea"/>
                <a:cs typeface="+mn-cs"/>
              </a:rPr>
              <a:t>Select the source type "Build", the project should be pre-selected, choose the "Source" (Build Definition), and select "Latest" as version. Then provide a logical name, to be able to refer to the Artifact published by the build later. Then choose "Add" to add this artifact.</a:t>
            </a:r>
          </a:p>
          <a:p>
            <a:pPr marL="228600" indent="-228600">
              <a:buFont typeface="+mj-lt"/>
              <a:buAutoNum type="arabicPeriod"/>
            </a:pPr>
            <a:r>
              <a:rPr lang="en-US" sz="1200" b="0" i="0" kern="1200" dirty="0">
                <a:solidFill>
                  <a:schemeClr val="tx1"/>
                </a:solidFill>
                <a:effectLst/>
                <a:latin typeface="+mn-lt"/>
                <a:ea typeface="+mn-ea"/>
                <a:cs typeface="+mn-cs"/>
              </a:rPr>
              <a:t>Add another artifact to the release, this time choose "Git" as Source Type and then select the correct Source (Repository) as well as the Default Branch and Default version. Then provide a logical name to be able to refer to the Artifact to use in the release later.</a:t>
            </a:r>
          </a:p>
          <a:p>
            <a:pPr marL="228600" indent="-228600">
              <a:buFont typeface="+mj-lt"/>
              <a:buAutoNum type="arabicPeriod"/>
            </a:pPr>
            <a:r>
              <a:rPr lang="en-US" sz="1200" b="0" i="0" kern="1200" dirty="0">
                <a:solidFill>
                  <a:schemeClr val="tx1"/>
                </a:solidFill>
                <a:effectLst/>
                <a:latin typeface="+mn-lt"/>
                <a:ea typeface="+mn-ea"/>
                <a:cs typeface="+mn-cs"/>
              </a:rPr>
              <a:t>For the 'Application artifact' set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Enable the Continuous deployment trigger</a:t>
            </a:r>
          </a:p>
          <a:p>
            <a:pPr marL="228600" indent="-228600">
              <a:buFont typeface="+mj-lt"/>
              <a:buAutoNum type="arabicPeriod"/>
            </a:pPr>
            <a:r>
              <a:rPr lang="en-US" sz="1200" b="0" i="0" kern="1200" dirty="0">
                <a:solidFill>
                  <a:schemeClr val="tx1"/>
                </a:solidFill>
                <a:effectLst/>
                <a:latin typeface="+mn-lt"/>
                <a:ea typeface="+mn-ea"/>
                <a:cs typeface="+mn-cs"/>
              </a:rPr>
              <a:t>Navigate to the "Tasks" tab</a:t>
            </a:r>
          </a:p>
          <a:p>
            <a:pPr marL="228600" indent="-228600">
              <a:buFont typeface="+mj-lt"/>
              <a:buAutoNum type="arabicPeriod"/>
            </a:pPr>
            <a:r>
              <a:rPr lang="en-US" sz="1200" b="0" i="0" kern="1200" dirty="0">
                <a:solidFill>
                  <a:schemeClr val="tx1"/>
                </a:solidFill>
                <a:effectLst/>
                <a:latin typeface="+mn-lt"/>
                <a:ea typeface="+mn-ea"/>
                <a:cs typeface="+mn-cs"/>
              </a:rPr>
              <a:t>On your the environment section, choose your azure subscription, and provide a "App Service Name". Choose to use a variable for this e.g. </a:t>
            </a:r>
            <a:r>
              <a:rPr lang="en-US" sz="1200" b="1" i="0" kern="1200" dirty="0" err="1">
                <a:solidFill>
                  <a:schemeClr val="tx1"/>
                </a:solidFill>
                <a:effectLst/>
                <a:latin typeface="+mn-lt"/>
                <a:ea typeface="+mn-ea"/>
                <a:cs typeface="+mn-cs"/>
              </a:rPr>
              <a:t>xjg-webapp-sampleapp</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name of your app service name should be globally unique 13. Now select the Azure App Service Deployment task, Verify the details. It should match previous selected items. Notice the Package selection. Click the "..." button to select the our application </a:t>
            </a:r>
            <a:r>
              <a:rPr lang="en-US" sz="1200" b="0" i="0" kern="1200" dirty="0" err="1">
                <a:solidFill>
                  <a:schemeClr val="tx1"/>
                </a:solidFill>
                <a:effectLst/>
                <a:latin typeface="+mn-lt"/>
                <a:ea typeface="+mn-ea"/>
                <a:cs typeface="+mn-cs"/>
              </a:rPr>
              <a:t>zipfile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Browse to the correct artifact (Build) and select the zip file of our application</a:t>
            </a:r>
          </a:p>
          <a:p>
            <a:r>
              <a:rPr lang="en-US" sz="1200" b="0" i="0" kern="1200" dirty="0">
                <a:solidFill>
                  <a:schemeClr val="tx1"/>
                </a:solidFill>
                <a:effectLst/>
                <a:latin typeface="+mn-lt"/>
                <a:ea typeface="+mn-ea"/>
                <a:cs typeface="+mn-cs"/>
              </a:rPr>
              <a:t>Rename your release, and "Save" it</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have a pipeline that would deploy our application towards Azure. But this would fail while we have not created any infrastructure yet. To be able to succeed we are going to add tasks to our release to provision the Azure Web App to deploy to. We are using our already created batch files. If not created the files are </a:t>
            </a:r>
            <a:r>
              <a:rPr lang="en-US" sz="1200" b="0" i="0" kern="1200" dirty="0" err="1">
                <a:solidFill>
                  <a:schemeClr val="tx1"/>
                </a:solidFill>
                <a:effectLst/>
                <a:latin typeface="+mn-lt"/>
                <a:ea typeface="+mn-ea"/>
                <a:cs typeface="+mn-cs"/>
              </a:rPr>
              <a:t>attachted</a:t>
            </a:r>
            <a:r>
              <a:rPr lang="en-US" sz="1200" b="0" i="0" kern="1200" dirty="0">
                <a:solidFill>
                  <a:schemeClr val="tx1"/>
                </a:solidFill>
                <a:effectLst/>
                <a:latin typeface="+mn-lt"/>
                <a:ea typeface="+mn-ea"/>
                <a:cs typeface="+mn-cs"/>
              </a:rPr>
              <a:t>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Add the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Drag it above the "Deploy Azure App Service" task</a:t>
            </a:r>
          </a:p>
          <a:p>
            <a:pPr marL="228600" indent="-228600">
              <a:buFont typeface="+mj-lt"/>
              <a:buAutoNum type="arabicPeriod"/>
            </a:pPr>
            <a:r>
              <a:rPr lang="en-US" sz="1200" b="0" i="0" kern="1200" dirty="0">
                <a:solidFill>
                  <a:schemeClr val="tx1"/>
                </a:solidFill>
                <a:effectLst/>
                <a:latin typeface="+mn-lt"/>
                <a:ea typeface="+mn-ea"/>
                <a:cs typeface="+mn-cs"/>
              </a:rPr>
              <a:t>Configure the task, select the correct subscription and select the correct deployment script</a:t>
            </a:r>
          </a:p>
          <a:p>
            <a:pPr marL="228600" indent="-228600">
              <a:buFont typeface="+mj-lt"/>
              <a:buAutoNum type="arabicPeriod"/>
            </a:pPr>
            <a:r>
              <a:rPr lang="en-US" sz="1200" b="0" i="0" kern="1200" dirty="0">
                <a:solidFill>
                  <a:schemeClr val="tx1"/>
                </a:solidFill>
                <a:effectLst/>
                <a:latin typeface="+mn-lt"/>
                <a:ea typeface="+mn-ea"/>
                <a:cs typeface="+mn-cs"/>
              </a:rPr>
              <a:t>The script contains the following content</a:t>
            </a:r>
          </a:p>
          <a:p>
            <a:pPr marL="228600" indent="-228600">
              <a:buFont typeface="+mj-lt"/>
              <a:buAutoNum type="arabicPeriod"/>
            </a:pPr>
            <a:r>
              <a:rPr lang="en-US" dirty="0"/>
              <a:t>REM create resource group call </a:t>
            </a:r>
            <a:r>
              <a:rPr lang="en-US" dirty="0" err="1"/>
              <a:t>az</a:t>
            </a:r>
            <a:r>
              <a:rPr lang="en-US" dirty="0"/>
              <a:t> group create --name "</a:t>
            </a:r>
            <a:r>
              <a:rPr lang="en-US" dirty="0" err="1"/>
              <a:t>xjg-rg-sampleapp</a:t>
            </a:r>
            <a:r>
              <a:rPr lang="en-US" dirty="0"/>
              <a:t>" --location "West Europe" REM create appservice plan call </a:t>
            </a:r>
            <a:r>
              <a:rPr lang="en-US" dirty="0" err="1"/>
              <a:t>az</a:t>
            </a:r>
            <a:r>
              <a:rPr lang="en-US" dirty="0"/>
              <a:t> appservice plan create -g "</a:t>
            </a:r>
            <a:r>
              <a:rPr lang="en-US" dirty="0" err="1"/>
              <a:t>xjg-rg-sampleapp</a:t>
            </a:r>
            <a:r>
              <a:rPr lang="en-US" dirty="0"/>
              <a:t>" -n "</a:t>
            </a:r>
            <a:r>
              <a:rPr lang="en-US" dirty="0" err="1"/>
              <a:t>xjg</a:t>
            </a:r>
            <a:r>
              <a:rPr lang="en-US" dirty="0"/>
              <a:t>-app-</a:t>
            </a:r>
            <a:r>
              <a:rPr lang="en-US" dirty="0" err="1"/>
              <a:t>sampleapp</a:t>
            </a:r>
            <a:r>
              <a:rPr lang="en-US" dirty="0"/>
              <a:t>" --</a:t>
            </a:r>
            <a:r>
              <a:rPr lang="en-US" dirty="0" err="1"/>
              <a:t>sku</a:t>
            </a:r>
            <a:r>
              <a:rPr lang="en-US" dirty="0"/>
              <a:t> F1 REM create azurewebapp call </a:t>
            </a:r>
            <a:r>
              <a:rPr lang="en-US" dirty="0" err="1"/>
              <a:t>az</a:t>
            </a:r>
            <a:r>
              <a:rPr lang="en-US" dirty="0"/>
              <a:t> </a:t>
            </a:r>
            <a:r>
              <a:rPr lang="en-US" dirty="0" err="1"/>
              <a:t>webapp</a:t>
            </a:r>
            <a:r>
              <a:rPr lang="en-US" dirty="0"/>
              <a:t> create -g "</a:t>
            </a:r>
            <a:r>
              <a:rPr lang="en-US" dirty="0" err="1"/>
              <a:t>xjg-rg-sampleapp</a:t>
            </a:r>
            <a:r>
              <a:rPr lang="en-US" dirty="0"/>
              <a:t>" -p "</a:t>
            </a:r>
            <a:r>
              <a:rPr lang="en-US" dirty="0" err="1"/>
              <a:t>xjg</a:t>
            </a:r>
            <a:r>
              <a:rPr lang="en-US" dirty="0"/>
              <a:t>-app-</a:t>
            </a:r>
            <a:r>
              <a:rPr lang="en-US" dirty="0" err="1"/>
              <a:t>sampleapp</a:t>
            </a:r>
            <a:r>
              <a:rPr lang="en-US" dirty="0"/>
              <a:t>" -n "</a:t>
            </a:r>
            <a:r>
              <a:rPr lang="en-US" dirty="0" err="1"/>
              <a:t>xjg-webapp-sampleapp</a:t>
            </a:r>
            <a:r>
              <a:rPr lang="en-US" dirty="0"/>
              <a:t>" </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specify your own preferred naming here. Note that your WAP_NAME, needs to be globally unique. Region needs to be a valid Azure Datacenter name, use the following link to find the correct values. </a:t>
            </a:r>
            <a:r>
              <a:rPr lang="en-US" sz="1200" b="0" i="0" u="none" strike="noStrike" kern="1200" dirty="0">
                <a:solidFill>
                  <a:schemeClr val="tx1"/>
                </a:solidFill>
                <a:effectLst/>
                <a:latin typeface="+mn-lt"/>
                <a:ea typeface="+mn-ea"/>
                <a:cs typeface="+mn-cs"/>
                <a:hlinkClick r:id="rId6"/>
              </a:rPr>
              <a:t>https://docs.microsoft.com/en-us/azure/azure-resource-manager/resource-manager-supported-services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we automated created of a resource group and Azure Web App.</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Remove the Azure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Now that we have the environment being created we also want to remove it after creation to minimize costs.</a:t>
            </a:r>
          </a:p>
          <a:p>
            <a:pPr marL="228600" indent="-228600">
              <a:buFont typeface="+mj-lt"/>
              <a:buAutoNum type="arabicPeriod"/>
            </a:pPr>
            <a:r>
              <a:rPr lang="en-US" sz="1200" b="0" i="0" kern="1200" dirty="0">
                <a:solidFill>
                  <a:schemeClr val="tx1"/>
                </a:solidFill>
                <a:effectLst/>
                <a:latin typeface="+mn-lt"/>
                <a:ea typeface="+mn-ea"/>
                <a:cs typeface="+mn-cs"/>
              </a:rPr>
              <a:t>Add another Azure CLI Task to the pipeline</a:t>
            </a:r>
          </a:p>
          <a:p>
            <a:pPr marL="228600" indent="-228600">
              <a:buFont typeface="+mj-lt"/>
              <a:buAutoNum type="arabicPeriod"/>
            </a:pPr>
            <a:r>
              <a:rPr lang="en-US" sz="1200" b="0" i="0" kern="1200" dirty="0">
                <a:solidFill>
                  <a:schemeClr val="tx1"/>
                </a:solidFill>
                <a:effectLst/>
                <a:latin typeface="+mn-lt"/>
                <a:ea typeface="+mn-ea"/>
                <a:cs typeface="+mn-cs"/>
              </a:rPr>
              <a:t>Configure the task to run the "DeleteResourceGroup.bat" file. This contains the following script.</a:t>
            </a:r>
          </a:p>
          <a:p>
            <a:pPr marL="228600" indent="-228600">
              <a:buFont typeface="+mj-lt"/>
              <a:buAutoNum type="arabicPeriod"/>
            </a:pPr>
            <a:r>
              <a:rPr lang="en-US" dirty="0"/>
              <a:t>REM delete resource group call </a:t>
            </a:r>
            <a:r>
              <a:rPr lang="en-US" dirty="0" err="1"/>
              <a:t>az</a:t>
            </a:r>
            <a:r>
              <a:rPr lang="en-US" dirty="0"/>
              <a:t> group delete --name "</a:t>
            </a:r>
            <a:r>
              <a:rPr lang="en-US" dirty="0" err="1"/>
              <a:t>xjg-rg-sampleapp</a:t>
            </a:r>
            <a:r>
              <a:rPr lang="en-US" dirty="0"/>
              <a:t>" --yes </a:t>
            </a:r>
          </a:p>
          <a:p>
            <a:pPr marL="228600" indent="-228600">
              <a:buFont typeface="+mj-lt"/>
              <a:buAutoNum type="arabicPeriod"/>
            </a:pPr>
            <a:endParaRPr lang="en-US" sz="1200" b="1" i="0" kern="1200" dirty="0">
              <a:solidFill>
                <a:schemeClr val="tx1"/>
              </a:solidFill>
              <a:effectLst/>
              <a:latin typeface="+mn-lt"/>
              <a:ea typeface="+mn-ea"/>
              <a:cs typeface="+mn-cs"/>
            </a:endParaRPr>
          </a:p>
          <a:p>
            <a:pPr marL="0" indent="0">
              <a:buFont typeface="+mj-lt"/>
              <a:buNone/>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When the Replace Tokens script runs the variables in this script are also replace while we target ALL *.bat files there. If you specify a specific script there you need to do it twice.</a:t>
            </a:r>
          </a:p>
          <a:p>
            <a:pPr marL="0" indent="0">
              <a:buFont typeface="+mj-lt"/>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your Release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You have now prepared your release to create the needed Azure Resources, deploy your application and remove it and its resources after creation.</a:t>
            </a:r>
          </a:p>
          <a:p>
            <a:pPr marL="228600" indent="-228600">
              <a:buFont typeface="+mj-lt"/>
              <a:buAutoNum type="arabicPeriod"/>
            </a:pPr>
            <a:r>
              <a:rPr lang="en-US" sz="1200" b="0" i="0" kern="1200" dirty="0">
                <a:solidFill>
                  <a:schemeClr val="tx1"/>
                </a:solidFill>
                <a:effectLst/>
                <a:latin typeface="+mn-lt"/>
                <a:ea typeface="+mn-ea"/>
                <a:cs typeface="+mn-cs"/>
              </a:rPr>
              <a:t>Queue a new release to see if your release runs.</a:t>
            </a:r>
          </a:p>
          <a:p>
            <a:pPr marL="228600" indent="-228600">
              <a:buFont typeface="+mj-lt"/>
              <a:buAutoNum type="arabicPeriod"/>
            </a:pPr>
            <a:r>
              <a:rPr lang="en-US" sz="1200" b="0" i="0" kern="1200" dirty="0">
                <a:solidFill>
                  <a:schemeClr val="tx1"/>
                </a:solidFill>
                <a:effectLst/>
                <a:latin typeface="+mn-lt"/>
                <a:ea typeface="+mn-ea"/>
                <a:cs typeface="+mn-cs"/>
              </a:rPr>
              <a:t>Validate if your CI/CD pipeline is correctly configured by validating if a build runs after a code change, and after successful build, a release is being executed.</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22</a:t>
            </a:fld>
            <a:endParaRPr lang="en-US"/>
          </a:p>
        </p:txBody>
      </p:sp>
    </p:spTree>
    <p:extLst>
      <p:ext uri="{BB962C8B-B14F-4D97-AF65-F5344CB8AC3E}">
        <p14:creationId xmlns:p14="http://schemas.microsoft.com/office/powerpoint/2010/main" val="2690732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23</a:t>
            </a:fld>
            <a:endParaRPr lang="en-US"/>
          </a:p>
        </p:txBody>
      </p:sp>
    </p:spTree>
    <p:extLst>
      <p:ext uri="{BB962C8B-B14F-4D97-AF65-F5344CB8AC3E}">
        <p14:creationId xmlns:p14="http://schemas.microsoft.com/office/powerpoint/2010/main" val="155055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Setup Service Principal</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Azure Portal</a:t>
            </a:r>
          </a:p>
          <a:p>
            <a:pPr marL="228600" indent="-228600">
              <a:buFont typeface="+mj-lt"/>
              <a:buAutoNum type="arabicPeriod"/>
            </a:pPr>
            <a:r>
              <a:rPr lang="en-US" sz="1200" b="0" i="0" kern="1200" dirty="0">
                <a:solidFill>
                  <a:schemeClr val="tx1"/>
                </a:solidFill>
                <a:effectLst/>
                <a:latin typeface="+mn-lt"/>
                <a:ea typeface="+mn-ea"/>
                <a:cs typeface="+mn-cs"/>
              </a:rPr>
              <a:t>Login to the subscription (if not already) with the Team admin account</a:t>
            </a:r>
          </a:p>
          <a:p>
            <a:pPr marL="228600" indent="-228600">
              <a:buFont typeface="+mj-lt"/>
              <a:buAutoNum type="arabicPeriod"/>
            </a:pPr>
            <a:r>
              <a:rPr lang="en-US" sz="1200" b="0" i="0" kern="1200" dirty="0">
                <a:solidFill>
                  <a:schemeClr val="tx1"/>
                </a:solidFill>
                <a:effectLst/>
                <a:latin typeface="+mn-lt"/>
                <a:ea typeface="+mn-ea"/>
                <a:cs typeface="+mn-cs"/>
              </a:rPr>
              <a:t>Navigate to the "Azure Active Directory"</a:t>
            </a:r>
          </a:p>
          <a:p>
            <a:pPr marL="228600" indent="-228600">
              <a:buFont typeface="+mj-lt"/>
              <a:buAutoNum type="arabicPeriod"/>
            </a:pPr>
            <a:r>
              <a:rPr lang="en-US" sz="1200" b="0" i="0" kern="1200" dirty="0">
                <a:solidFill>
                  <a:schemeClr val="tx1"/>
                </a:solidFill>
                <a:effectLst/>
                <a:latin typeface="+mn-lt"/>
                <a:ea typeface="+mn-ea"/>
                <a:cs typeface="+mn-cs"/>
              </a:rPr>
              <a:t>Click "App registrations" and then "New application registration"</a:t>
            </a:r>
            <a:endParaRPr lang="en-US" dirty="0"/>
          </a:p>
          <a:p>
            <a:pPr marL="228600" indent="-228600">
              <a:buFont typeface="+mj-lt"/>
              <a:buAutoNum type="arabicPeriod"/>
            </a:pPr>
            <a:r>
              <a:rPr lang="en-US" sz="1200" b="0" i="0" kern="1200" dirty="0">
                <a:solidFill>
                  <a:schemeClr val="tx1"/>
                </a:solidFill>
                <a:effectLst/>
                <a:latin typeface="+mn-lt"/>
                <a:ea typeface="+mn-ea"/>
                <a:cs typeface="+mn-cs"/>
              </a:rPr>
              <a:t>Enter a name [GDBC-</a:t>
            </a:r>
            <a:r>
              <a:rPr lang="en-US" sz="1200" b="0" i="0" kern="1200" dirty="0" err="1">
                <a:solidFill>
                  <a:schemeClr val="tx1"/>
                </a:solidFill>
                <a:effectLst/>
                <a:latin typeface="+mn-lt"/>
                <a:ea typeface="+mn-ea"/>
                <a:cs typeface="+mn-cs"/>
              </a:rPr>
              <a:t>AutomateSPN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the url "</a:t>
            </a:r>
            <a:r>
              <a:rPr lang="en-US" sz="1200" b="0" i="0" u="none" strike="noStrike" kern="1200" dirty="0">
                <a:solidFill>
                  <a:schemeClr val="tx1"/>
                </a:solidFill>
                <a:effectLst/>
                <a:latin typeface="+mn-lt"/>
                <a:ea typeface="+mn-ea"/>
                <a:cs typeface="+mn-cs"/>
                <a:hlinkClick r:id="rId3"/>
              </a:rPr>
              <a:t>http://localhost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Add permissions for the SPN for the "Graph API"</a:t>
            </a:r>
          </a:p>
          <a:p>
            <a:pPr marL="228600" indent="-228600">
              <a:buFont typeface="+mj-lt"/>
              <a:buAutoNum type="arabicPeriod"/>
            </a:pPr>
            <a:r>
              <a:rPr lang="en-US" sz="1200" b="0" i="0" kern="1200" dirty="0">
                <a:solidFill>
                  <a:schemeClr val="tx1"/>
                </a:solidFill>
                <a:effectLst/>
                <a:latin typeface="+mn-lt"/>
                <a:ea typeface="+mn-ea"/>
                <a:cs typeface="+mn-cs"/>
              </a:rPr>
              <a:t>Select both permission groups "Application Permissions" and "Delegated Permissions"</a:t>
            </a:r>
          </a:p>
          <a:p>
            <a:pPr marL="228600" indent="-228600">
              <a:buFont typeface="+mj-lt"/>
              <a:buAutoNum type="arabicPeriod"/>
            </a:pPr>
            <a:r>
              <a:rPr lang="en-US" sz="1200" b="0" i="0" kern="1200" dirty="0">
                <a:solidFill>
                  <a:schemeClr val="tx1"/>
                </a:solidFill>
                <a:effectLst/>
                <a:latin typeface="+mn-lt"/>
                <a:ea typeface="+mn-ea"/>
                <a:cs typeface="+mn-cs"/>
              </a:rPr>
              <a:t>Confirm by clicking "Done"</a:t>
            </a:r>
          </a:p>
          <a:p>
            <a:pPr marL="228600" indent="-228600">
              <a:buFont typeface="+mj-lt"/>
              <a:buAutoNum type="arabicPeriod"/>
            </a:pPr>
            <a:r>
              <a:rPr lang="en-US" sz="1200" b="0" i="0" kern="1200" dirty="0">
                <a:solidFill>
                  <a:schemeClr val="tx1"/>
                </a:solidFill>
                <a:effectLst/>
                <a:latin typeface="+mn-lt"/>
                <a:ea typeface="+mn-ea"/>
                <a:cs typeface="+mn-cs"/>
              </a:rPr>
              <a:t>Add a key</a:t>
            </a:r>
          </a:p>
          <a:p>
            <a:pPr marL="228600" indent="-228600">
              <a:buFont typeface="+mj-lt"/>
              <a:buAutoNum type="arabicPeriod"/>
            </a:pPr>
            <a:r>
              <a:rPr lang="en-US" sz="1200" b="0" i="0" kern="1200" dirty="0">
                <a:solidFill>
                  <a:schemeClr val="tx1"/>
                </a:solidFill>
                <a:effectLst/>
                <a:latin typeface="+mn-lt"/>
                <a:ea typeface="+mn-ea"/>
                <a:cs typeface="+mn-cs"/>
              </a:rPr>
              <a:t>Copy the value generated, store this for later usage!</a:t>
            </a:r>
          </a:p>
          <a:p>
            <a:pPr marL="228600" indent="-228600">
              <a:buFont typeface="+mj-lt"/>
              <a:buAutoNum type="arabicPeriod"/>
            </a:pPr>
            <a:r>
              <a:rPr lang="en-US" sz="1200" b="0" i="0" kern="1200" dirty="0">
                <a:solidFill>
                  <a:schemeClr val="tx1"/>
                </a:solidFill>
                <a:effectLst/>
                <a:latin typeface="+mn-lt"/>
                <a:ea typeface="+mn-ea"/>
                <a:cs typeface="+mn-cs"/>
              </a:rPr>
              <a:t>Write down and store the following items:</a:t>
            </a:r>
          </a:p>
          <a:p>
            <a:pPr marL="685800" lvl="1" indent="-228600">
              <a:buFont typeface="+mj-lt"/>
              <a:buAutoNum type="arabicPeriod"/>
            </a:pPr>
            <a:r>
              <a:rPr lang="en-US" sz="1200" b="0" i="0" kern="1200" dirty="0">
                <a:solidFill>
                  <a:schemeClr val="tx1"/>
                </a:solidFill>
                <a:effectLst/>
                <a:latin typeface="+mn-lt"/>
                <a:ea typeface="+mn-ea"/>
                <a:cs typeface="+mn-cs"/>
              </a:rPr>
              <a:t>Application Name</a:t>
            </a:r>
          </a:p>
          <a:p>
            <a:pPr marL="685800" lvl="1" indent="-228600">
              <a:buFont typeface="+mj-lt"/>
              <a:buAutoNum type="arabicPeriod"/>
            </a:pPr>
            <a:r>
              <a:rPr lang="en-US" sz="1200" b="0" i="0" kern="1200" dirty="0">
                <a:solidFill>
                  <a:schemeClr val="tx1"/>
                </a:solidFill>
                <a:effectLst/>
                <a:latin typeface="+mn-lt"/>
                <a:ea typeface="+mn-ea"/>
                <a:cs typeface="+mn-cs"/>
              </a:rPr>
              <a:t>Application ID</a:t>
            </a:r>
          </a:p>
          <a:p>
            <a:pPr marL="685800" lvl="1" indent="-228600">
              <a:buFont typeface="+mj-lt"/>
              <a:buAutoNum type="arabicPeriod"/>
            </a:pPr>
            <a:r>
              <a:rPr lang="en-US" sz="1200" b="0" i="0" kern="1200" dirty="0">
                <a:solidFill>
                  <a:schemeClr val="tx1"/>
                </a:solidFill>
                <a:effectLst/>
                <a:latin typeface="+mn-lt"/>
                <a:ea typeface="+mn-ea"/>
                <a:cs typeface="+mn-cs"/>
              </a:rPr>
              <a:t>Object ID</a:t>
            </a:r>
          </a:p>
          <a:p>
            <a:pPr marL="685800" lvl="1" indent="-228600">
              <a:buFont typeface="+mj-lt"/>
              <a:buAutoNum type="arabicPeriod"/>
            </a:pPr>
            <a:r>
              <a:rPr lang="en-US" sz="1200" b="0" i="0" kern="1200" dirty="0">
                <a:solidFill>
                  <a:schemeClr val="tx1"/>
                </a:solidFill>
                <a:effectLst/>
                <a:latin typeface="+mn-lt"/>
                <a:ea typeface="+mn-ea"/>
                <a:cs typeface="+mn-cs"/>
              </a:rPr>
              <a:t>Generate Key (step 9)</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login as Team admin G-</a:t>
            </a:r>
            <a:r>
              <a:rPr lang="en-US" sz="1200" b="0" i="0" kern="1200" dirty="0" err="1">
                <a:solidFill>
                  <a:schemeClr val="tx1"/>
                </a:solidFill>
                <a:effectLst/>
                <a:latin typeface="+mn-lt"/>
                <a:ea typeface="+mn-ea"/>
                <a:cs typeface="+mn-cs"/>
              </a:rPr>
              <a:t>venuename</a:t>
            </a:r>
            <a:r>
              <a:rPr lang="en-US" sz="1200" b="0" i="0" kern="1200" dirty="0">
                <a:solidFill>
                  <a:schemeClr val="tx1"/>
                </a:solidFill>
                <a:effectLst/>
                <a:latin typeface="+mn-lt"/>
                <a:ea typeface="+mn-ea"/>
                <a:cs typeface="+mn-cs"/>
              </a:rPr>
              <a:t>-Admin</a:t>
            </a:r>
          </a:p>
          <a:p>
            <a:pPr marL="685800" lvl="1" indent="-228600">
              <a:buFont typeface="+mj-lt"/>
              <a:buAutoNum type="arabicPeriod"/>
            </a:pPr>
            <a:r>
              <a:rPr lang="en-US" dirty="0"/>
              <a:t>Login-</a:t>
            </a:r>
            <a:r>
              <a:rPr lang="en-US" dirty="0" err="1"/>
              <a:t>AzureRMAccount</a:t>
            </a:r>
            <a:r>
              <a:rPr lang="en-US" dirty="0"/>
              <a:t> </a:t>
            </a:r>
          </a:p>
          <a:p>
            <a:pPr marL="228600" lvl="0" indent="-228600">
              <a:buFont typeface="+mj-lt"/>
              <a:buAutoNum type="arabicPeriod"/>
            </a:pPr>
            <a:r>
              <a:rPr lang="en-US" sz="1200" b="0" i="0" kern="1200" dirty="0">
                <a:solidFill>
                  <a:schemeClr val="tx1"/>
                </a:solidFill>
                <a:effectLst/>
                <a:latin typeface="+mn-lt"/>
                <a:ea typeface="+mn-ea"/>
                <a:cs typeface="+mn-cs"/>
              </a:rPr>
              <a:t>Get the Subscription ID. Run</a:t>
            </a:r>
          </a:p>
          <a:p>
            <a:pPr marL="685800" lvl="1" indent="-228600">
              <a:buFont typeface="+mj-lt"/>
              <a:buAutoNum type="arabicPeriod"/>
            </a:pPr>
            <a:r>
              <a:rPr lang="en-US" dirty="0"/>
              <a:t>Get-</a:t>
            </a:r>
            <a:r>
              <a:rPr lang="en-US" dirty="0" err="1"/>
              <a:t>Azurermsubscription</a:t>
            </a:r>
            <a:r>
              <a:rPr lang="en-US" dirty="0"/>
              <a:t> </a:t>
            </a:r>
          </a:p>
          <a:p>
            <a:pPr marL="228600" indent="-228600">
              <a:buFont typeface="+mj-lt"/>
              <a:buAutoNum type="arabicPeriod"/>
            </a:pPr>
            <a:r>
              <a:rPr lang="en-US" sz="1200" b="0" i="0" kern="1200" dirty="0">
                <a:solidFill>
                  <a:schemeClr val="tx1"/>
                </a:solidFill>
                <a:effectLst/>
                <a:latin typeface="+mn-lt"/>
                <a:ea typeface="+mn-ea"/>
                <a:cs typeface="+mn-cs"/>
              </a:rPr>
              <a:t>If you see more than one subscription, ask the venue proctor which one to use (likely Azure Pass) and copy the Subscription ID.</a:t>
            </a:r>
          </a:p>
          <a:p>
            <a:pPr marL="228600" indent="-228600">
              <a:buFont typeface="+mj-lt"/>
              <a:buAutoNum type="arabicPeriod"/>
            </a:pPr>
            <a:r>
              <a:rPr lang="en-US" sz="1200" b="0" i="0" kern="1200" dirty="0">
                <a:solidFill>
                  <a:schemeClr val="tx1"/>
                </a:solidFill>
                <a:effectLst/>
                <a:latin typeface="+mn-lt"/>
                <a:ea typeface="+mn-ea"/>
                <a:cs typeface="+mn-cs"/>
              </a:rPr>
              <a:t>Run the CreateResourceGroupForSPN.ps1 script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dirty="0"/>
              <a:t>.\CreateResourceGroupsforSPN.ps1 -</a:t>
            </a:r>
            <a:r>
              <a:rPr lang="en-US" dirty="0" err="1"/>
              <a:t>applicationName</a:t>
            </a:r>
            <a:r>
              <a:rPr lang="en-US" dirty="0"/>
              <a:t> </a:t>
            </a:r>
            <a:r>
              <a:rPr lang="en-US" sz="1200" kern="1200" dirty="0">
                <a:solidFill>
                  <a:schemeClr val="tx1"/>
                </a:solidFill>
                <a:effectLst/>
                <a:latin typeface="+mn-lt"/>
                <a:ea typeface="+mn-ea"/>
                <a:cs typeface="+mn-cs"/>
              </a:rPr>
              <a:t>"GDBC-</a:t>
            </a:r>
            <a:r>
              <a:rPr lang="en-US" sz="1200" kern="1200" dirty="0" err="1">
                <a:solidFill>
                  <a:schemeClr val="tx1"/>
                </a:solidFill>
                <a:effectLst/>
                <a:latin typeface="+mn-lt"/>
                <a:ea typeface="+mn-ea"/>
                <a:cs typeface="+mn-cs"/>
              </a:rPr>
              <a:t>AutomateSPN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Teamname</a:t>
            </a:r>
            <a:r>
              <a:rPr lang="en-US" sz="1200" kern="1200" dirty="0">
                <a:solidFill>
                  <a:schemeClr val="tx1"/>
                </a:solidFill>
                <a:effectLst/>
                <a:latin typeface="+mn-lt"/>
                <a:ea typeface="+mn-ea"/>
                <a:cs typeface="+mn-cs"/>
              </a:rPr>
              <a:t>"</a:t>
            </a:r>
            <a:r>
              <a:rPr lang="en-US" dirty="0"/>
              <a:t> -</a:t>
            </a:r>
            <a:r>
              <a:rPr lang="en-US" dirty="0" err="1"/>
              <a:t>subscriptionid</a:t>
            </a:r>
            <a:r>
              <a:rPr lang="en-US" dirty="0"/>
              <a:t> &lt;your subscription id&gt; -</a:t>
            </a:r>
            <a:r>
              <a:rPr lang="en-US" dirty="0" err="1"/>
              <a:t>resourcegroup</a:t>
            </a:r>
            <a:r>
              <a:rPr lang="en-US" dirty="0"/>
              <a:t> </a:t>
            </a:r>
            <a:r>
              <a:rPr lang="en-US" sz="1200" kern="1200" dirty="0">
                <a:solidFill>
                  <a:schemeClr val="tx1"/>
                </a:solidFill>
                <a:effectLst/>
                <a:latin typeface="+mn-lt"/>
                <a:ea typeface="+mn-ea"/>
                <a:cs typeface="+mn-cs"/>
              </a:rPr>
              <a:t>"&lt;your resource group name"</a:t>
            </a:r>
            <a:r>
              <a:rPr lang="en-US" dirty="0"/>
              <a:t> -location </a:t>
            </a:r>
            <a:r>
              <a:rPr lang="en-US" sz="1200" kern="1200" dirty="0">
                <a:solidFill>
                  <a:schemeClr val="tx1"/>
                </a:solidFill>
                <a:effectLst/>
                <a:latin typeface="+mn-lt"/>
                <a:ea typeface="+mn-ea"/>
                <a:cs typeface="+mn-cs"/>
              </a:rPr>
              <a:t>"location"</a:t>
            </a:r>
            <a:r>
              <a:rPr lang="en-US" dirty="0"/>
              <a:t> </a:t>
            </a:r>
          </a:p>
          <a:p>
            <a:pPr marL="685800" lvl="1" indent="-228600">
              <a:buFont typeface="+mj-lt"/>
              <a:buAutoNum type="arabicPeriod"/>
            </a:pPr>
            <a:r>
              <a:rPr lang="en-US" sz="1200" b="0" i="0" kern="1200" dirty="0">
                <a:solidFill>
                  <a:schemeClr val="tx1"/>
                </a:solidFill>
                <a:effectLst/>
                <a:latin typeface="+mn-lt"/>
                <a:ea typeface="+mn-ea"/>
                <a:cs typeface="+mn-cs"/>
              </a:rPr>
              <a:t>You created a resource group and granted rights to the SPN. This SPN you can use later in VSTS.</a:t>
            </a:r>
          </a:p>
          <a:p>
            <a:pPr marL="228600" indent="-228600">
              <a:buFont typeface="+mj-lt"/>
              <a:buAutoNum type="arabicPeriod"/>
            </a:pPr>
            <a:r>
              <a:rPr lang="en-US" sz="1200" b="0" i="0" kern="1200" dirty="0">
                <a:solidFill>
                  <a:schemeClr val="tx1"/>
                </a:solidFill>
                <a:effectLst/>
                <a:latin typeface="+mn-lt"/>
                <a:ea typeface="+mn-ea"/>
                <a:cs typeface="+mn-cs"/>
              </a:rPr>
              <a:t>To get the SPN application ID (later needed), run</a:t>
            </a:r>
          </a:p>
          <a:p>
            <a:pPr marL="685800" lvl="1" indent="-228600">
              <a:buFont typeface="+mj-lt"/>
              <a:buAutoNum type="arabicPeriod"/>
            </a:pPr>
            <a:r>
              <a:rPr lang="en-US" dirty="0"/>
              <a:t>Get-</a:t>
            </a:r>
            <a:r>
              <a:rPr lang="en-US" dirty="0" err="1"/>
              <a:t>AzureRmADApplication</a:t>
            </a:r>
            <a:r>
              <a:rPr lang="en-US" dirty="0"/>
              <a:t> -</a:t>
            </a:r>
            <a:r>
              <a:rPr lang="en-US" dirty="0" err="1"/>
              <a:t>DisplayNameStartWith</a:t>
            </a:r>
            <a:r>
              <a:rPr lang="en-US" dirty="0"/>
              <a:t> </a:t>
            </a:r>
            <a:r>
              <a:rPr lang="en-US" sz="1200" kern="1200" dirty="0">
                <a:solidFill>
                  <a:schemeClr val="tx1"/>
                </a:solidFill>
                <a:effectLst/>
                <a:latin typeface="+mn-lt"/>
                <a:ea typeface="+mn-ea"/>
                <a:cs typeface="+mn-cs"/>
              </a:rPr>
              <a:t>"name of your application you created in portal"</a:t>
            </a:r>
            <a:r>
              <a:rPr lang="en-US" dirty="0"/>
              <a:t> </a:t>
            </a:r>
            <a:r>
              <a:rPr lang="en-US" sz="1200" b="0" i="0" kern="1200" dirty="0">
                <a:solidFill>
                  <a:schemeClr val="tx1"/>
                </a:solidFill>
                <a:effectLst/>
                <a:latin typeface="+mn-lt"/>
                <a:ea typeface="+mn-ea"/>
                <a:cs typeface="+mn-cs"/>
              </a:rPr>
              <a:t>Run this script 3 </a:t>
            </a:r>
            <a:r>
              <a:rPr lang="en-US" sz="1200" b="0" i="0" kern="1200" dirty="0" err="1">
                <a:solidFill>
                  <a:schemeClr val="tx1"/>
                </a:solidFill>
                <a:effectLst/>
                <a:latin typeface="+mn-lt"/>
                <a:ea typeface="+mn-ea"/>
                <a:cs typeface="+mn-cs"/>
              </a:rPr>
              <a:t>tuimes</a:t>
            </a:r>
            <a:r>
              <a:rPr lang="en-US" sz="1200" b="0" i="0" kern="1200" dirty="0">
                <a:solidFill>
                  <a:schemeClr val="tx1"/>
                </a:solidFill>
                <a:effectLst/>
                <a:latin typeface="+mn-lt"/>
                <a:ea typeface="+mn-ea"/>
                <a:cs typeface="+mn-cs"/>
              </a:rPr>
              <a:t> for all resource groups (Playground, Test, Production)</a:t>
            </a:r>
          </a:p>
          <a:p>
            <a:pPr marL="228600" indent="-228600">
              <a:buFont typeface="+mj-lt"/>
              <a:buAutoNum type="arabicPeriod"/>
            </a:pPr>
            <a:r>
              <a:rPr lang="en-US" sz="1200" b="0" i="0" kern="1200" dirty="0">
                <a:solidFill>
                  <a:schemeClr val="tx1"/>
                </a:solidFill>
                <a:effectLst/>
                <a:latin typeface="+mn-lt"/>
                <a:ea typeface="+mn-ea"/>
                <a:cs typeface="+mn-cs"/>
              </a:rPr>
              <a:t>Check in the code to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repo in Git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"F003-P001-PLAYGROUND-1"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"F003-P001-TEST-1"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"F003-P001-PROD-1" -location "West US"</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24</a:t>
            </a:fld>
            <a:endParaRPr lang="en-US"/>
          </a:p>
        </p:txBody>
      </p:sp>
    </p:spTree>
    <p:extLst>
      <p:ext uri="{BB962C8B-B14F-4D97-AF65-F5344CB8AC3E}">
        <p14:creationId xmlns:p14="http://schemas.microsoft.com/office/powerpoint/2010/main" val="413156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Setup Service Principal</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Navigate to the Azure Portal</a:t>
            </a:r>
          </a:p>
          <a:p>
            <a:pPr marL="228600" indent="-228600">
              <a:buFont typeface="+mj-lt"/>
              <a:buAutoNum type="arabicPeriod"/>
            </a:pPr>
            <a:r>
              <a:rPr lang="en-US" sz="1200" b="0" i="0" kern="1200" dirty="0">
                <a:solidFill>
                  <a:schemeClr val="tx1"/>
                </a:solidFill>
                <a:effectLst/>
                <a:latin typeface="+mn-lt"/>
                <a:ea typeface="+mn-ea"/>
                <a:cs typeface="+mn-cs"/>
              </a:rPr>
              <a:t>Login to the subscription (if not already) with the Team admin account</a:t>
            </a:r>
          </a:p>
          <a:p>
            <a:pPr marL="228600" indent="-228600">
              <a:buFont typeface="+mj-lt"/>
              <a:buAutoNum type="arabicPeriod"/>
            </a:pPr>
            <a:r>
              <a:rPr lang="en-US" sz="1200" b="0" i="0" kern="1200" dirty="0">
                <a:solidFill>
                  <a:schemeClr val="tx1"/>
                </a:solidFill>
                <a:effectLst/>
                <a:latin typeface="+mn-lt"/>
                <a:ea typeface="+mn-ea"/>
                <a:cs typeface="+mn-cs"/>
              </a:rPr>
              <a:t>Navigate to the "Azure Active Directory"</a:t>
            </a:r>
          </a:p>
          <a:p>
            <a:pPr marL="228600" indent="-228600">
              <a:buFont typeface="+mj-lt"/>
              <a:buAutoNum type="arabicPeriod"/>
            </a:pPr>
            <a:r>
              <a:rPr lang="en-US" sz="1200" b="0" i="0" kern="1200" dirty="0">
                <a:solidFill>
                  <a:schemeClr val="tx1"/>
                </a:solidFill>
                <a:effectLst/>
                <a:latin typeface="+mn-lt"/>
                <a:ea typeface="+mn-ea"/>
                <a:cs typeface="+mn-cs"/>
              </a:rPr>
              <a:t>Click "App registrations" and then "New application registration"</a:t>
            </a:r>
            <a:endParaRPr lang="en-US" dirty="0"/>
          </a:p>
          <a:p>
            <a:pPr marL="228600" indent="-228600">
              <a:buFont typeface="+mj-lt"/>
              <a:buAutoNum type="arabicPeriod"/>
            </a:pPr>
            <a:r>
              <a:rPr lang="en-US" sz="1200" b="0" i="0" kern="1200" dirty="0">
                <a:solidFill>
                  <a:schemeClr val="tx1"/>
                </a:solidFill>
                <a:effectLst/>
                <a:latin typeface="+mn-lt"/>
                <a:ea typeface="+mn-ea"/>
                <a:cs typeface="+mn-cs"/>
              </a:rPr>
              <a:t>Enter a name [GDBC-</a:t>
            </a:r>
            <a:r>
              <a:rPr lang="en-US" sz="1200" b="0" i="0" kern="1200" dirty="0" err="1">
                <a:solidFill>
                  <a:schemeClr val="tx1"/>
                </a:solidFill>
                <a:effectLst/>
                <a:latin typeface="+mn-lt"/>
                <a:ea typeface="+mn-ea"/>
                <a:cs typeface="+mn-cs"/>
              </a:rPr>
              <a:t>AutomateSPN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the url "</a:t>
            </a:r>
            <a:r>
              <a:rPr lang="en-US" sz="1200" b="0" i="0" u="none" strike="noStrike" kern="1200" dirty="0">
                <a:solidFill>
                  <a:schemeClr val="tx1"/>
                </a:solidFill>
                <a:effectLst/>
                <a:latin typeface="+mn-lt"/>
                <a:ea typeface="+mn-ea"/>
                <a:cs typeface="+mn-cs"/>
                <a:hlinkClick r:id="rId3"/>
              </a:rPr>
              <a:t>http://localhost</a:t>
            </a:r>
            <a:r>
              <a:rPr lang="en-US" sz="1200" b="0" i="0" kern="1200" dirty="0">
                <a:solidFill>
                  <a:schemeClr val="tx1"/>
                </a:solidFill>
                <a:effectLst/>
                <a:latin typeface="+mn-lt"/>
                <a:ea typeface="+mn-ea"/>
                <a:cs typeface="+mn-cs"/>
              </a:rPr>
              <a:t> "</a:t>
            </a:r>
          </a:p>
          <a:p>
            <a:pPr marL="228600" indent="-228600">
              <a:buFont typeface="+mj-lt"/>
              <a:buAutoNum type="arabicPeriod"/>
            </a:pPr>
            <a:r>
              <a:rPr lang="en-US" sz="1200" b="0" i="0" kern="1200" dirty="0">
                <a:solidFill>
                  <a:schemeClr val="tx1"/>
                </a:solidFill>
                <a:effectLst/>
                <a:latin typeface="+mn-lt"/>
                <a:ea typeface="+mn-ea"/>
                <a:cs typeface="+mn-cs"/>
              </a:rPr>
              <a:t>Add permissions for the SPN for the "Graph API"</a:t>
            </a:r>
          </a:p>
          <a:p>
            <a:pPr marL="228600" indent="-228600">
              <a:buFont typeface="+mj-lt"/>
              <a:buAutoNum type="arabicPeriod"/>
            </a:pPr>
            <a:r>
              <a:rPr lang="en-US" sz="1200" b="0" i="0" kern="1200" dirty="0">
                <a:solidFill>
                  <a:schemeClr val="tx1"/>
                </a:solidFill>
                <a:effectLst/>
                <a:latin typeface="+mn-lt"/>
                <a:ea typeface="+mn-ea"/>
                <a:cs typeface="+mn-cs"/>
              </a:rPr>
              <a:t>Select both permission groups "Application Permissions" and "Delegated Permissions"</a:t>
            </a:r>
          </a:p>
          <a:p>
            <a:pPr marL="228600" indent="-228600">
              <a:buFont typeface="+mj-lt"/>
              <a:buAutoNum type="arabicPeriod"/>
            </a:pPr>
            <a:r>
              <a:rPr lang="en-US" sz="1200" b="0" i="0" kern="1200" dirty="0">
                <a:solidFill>
                  <a:schemeClr val="tx1"/>
                </a:solidFill>
                <a:effectLst/>
                <a:latin typeface="+mn-lt"/>
                <a:ea typeface="+mn-ea"/>
                <a:cs typeface="+mn-cs"/>
              </a:rPr>
              <a:t>Confirm by clicking "Done"</a:t>
            </a:r>
          </a:p>
          <a:p>
            <a:pPr marL="228600" indent="-228600">
              <a:buFont typeface="+mj-lt"/>
              <a:buAutoNum type="arabicPeriod"/>
            </a:pPr>
            <a:r>
              <a:rPr lang="en-US" sz="1200" b="0" i="0" kern="1200" dirty="0">
                <a:solidFill>
                  <a:schemeClr val="tx1"/>
                </a:solidFill>
                <a:effectLst/>
                <a:latin typeface="+mn-lt"/>
                <a:ea typeface="+mn-ea"/>
                <a:cs typeface="+mn-cs"/>
              </a:rPr>
              <a:t>Add a key</a:t>
            </a:r>
          </a:p>
          <a:p>
            <a:pPr marL="228600" indent="-228600">
              <a:buFont typeface="+mj-lt"/>
              <a:buAutoNum type="arabicPeriod"/>
            </a:pPr>
            <a:r>
              <a:rPr lang="en-US" sz="1200" b="0" i="0" kern="1200" dirty="0">
                <a:solidFill>
                  <a:schemeClr val="tx1"/>
                </a:solidFill>
                <a:effectLst/>
                <a:latin typeface="+mn-lt"/>
                <a:ea typeface="+mn-ea"/>
                <a:cs typeface="+mn-cs"/>
              </a:rPr>
              <a:t>Copy the value generated, store this for later usage!</a:t>
            </a:r>
          </a:p>
          <a:p>
            <a:pPr marL="228600" indent="-228600">
              <a:buFont typeface="+mj-lt"/>
              <a:buAutoNum type="arabicPeriod"/>
            </a:pPr>
            <a:r>
              <a:rPr lang="en-US" sz="1200" b="0" i="0" kern="1200" dirty="0">
                <a:solidFill>
                  <a:schemeClr val="tx1"/>
                </a:solidFill>
                <a:effectLst/>
                <a:latin typeface="+mn-lt"/>
                <a:ea typeface="+mn-ea"/>
                <a:cs typeface="+mn-cs"/>
              </a:rPr>
              <a:t>Write down and store the following items:</a:t>
            </a:r>
          </a:p>
          <a:p>
            <a:pPr marL="685800" lvl="1" indent="-228600">
              <a:buFont typeface="+mj-lt"/>
              <a:buAutoNum type="arabicPeriod"/>
            </a:pPr>
            <a:r>
              <a:rPr lang="en-US" sz="1200" b="0" i="0" kern="1200" dirty="0">
                <a:solidFill>
                  <a:schemeClr val="tx1"/>
                </a:solidFill>
                <a:effectLst/>
                <a:latin typeface="+mn-lt"/>
                <a:ea typeface="+mn-ea"/>
                <a:cs typeface="+mn-cs"/>
              </a:rPr>
              <a:t>Application Name</a:t>
            </a:r>
          </a:p>
          <a:p>
            <a:pPr marL="685800" lvl="1" indent="-228600">
              <a:buFont typeface="+mj-lt"/>
              <a:buAutoNum type="arabicPeriod"/>
            </a:pPr>
            <a:r>
              <a:rPr lang="en-US" sz="1200" b="0" i="0" kern="1200" dirty="0">
                <a:solidFill>
                  <a:schemeClr val="tx1"/>
                </a:solidFill>
                <a:effectLst/>
                <a:latin typeface="+mn-lt"/>
                <a:ea typeface="+mn-ea"/>
                <a:cs typeface="+mn-cs"/>
              </a:rPr>
              <a:t>Application ID</a:t>
            </a:r>
          </a:p>
          <a:p>
            <a:pPr marL="685800" lvl="1" indent="-228600">
              <a:buFont typeface="+mj-lt"/>
              <a:buAutoNum type="arabicPeriod"/>
            </a:pPr>
            <a:r>
              <a:rPr lang="en-US" sz="1200" b="0" i="0" kern="1200" dirty="0">
                <a:solidFill>
                  <a:schemeClr val="tx1"/>
                </a:solidFill>
                <a:effectLst/>
                <a:latin typeface="+mn-lt"/>
                <a:ea typeface="+mn-ea"/>
                <a:cs typeface="+mn-cs"/>
              </a:rPr>
              <a:t>Object ID</a:t>
            </a:r>
          </a:p>
          <a:p>
            <a:pPr marL="685800" lvl="1" indent="-228600">
              <a:buFont typeface="+mj-lt"/>
              <a:buAutoNum type="arabicPeriod"/>
            </a:pPr>
            <a:r>
              <a:rPr lang="en-US" sz="1200" b="0" i="0" kern="1200" dirty="0">
                <a:solidFill>
                  <a:schemeClr val="tx1"/>
                </a:solidFill>
                <a:effectLst/>
                <a:latin typeface="+mn-lt"/>
                <a:ea typeface="+mn-ea"/>
                <a:cs typeface="+mn-cs"/>
              </a:rPr>
              <a:t>Generate Key (step 9)</a:t>
            </a:r>
          </a:p>
          <a:p>
            <a:pPr marL="228600" indent="-228600">
              <a:buFont typeface="+mj-lt"/>
              <a:buAutoNum type="arabicPeriod"/>
            </a:pPr>
            <a:r>
              <a:rPr lang="en-US" sz="1200" b="0" i="0" kern="1200" dirty="0">
                <a:solidFill>
                  <a:schemeClr val="tx1"/>
                </a:solidFill>
                <a:effectLst/>
                <a:latin typeface="+mn-lt"/>
                <a:ea typeface="+mn-ea"/>
                <a:cs typeface="+mn-cs"/>
              </a:rPr>
              <a:t>Open a </a:t>
            </a:r>
            <a:r>
              <a:rPr lang="en-US" sz="1200" b="0" i="0" kern="1200" dirty="0" err="1">
                <a:solidFill>
                  <a:schemeClr val="tx1"/>
                </a:solidFill>
                <a:effectLst/>
                <a:latin typeface="+mn-lt"/>
                <a:ea typeface="+mn-ea"/>
                <a:cs typeface="+mn-cs"/>
              </a:rPr>
              <a:t>powershell</a:t>
            </a:r>
            <a:r>
              <a:rPr lang="en-US" sz="1200" b="0" i="0" kern="1200" dirty="0">
                <a:solidFill>
                  <a:schemeClr val="tx1"/>
                </a:solidFill>
                <a:effectLst/>
                <a:latin typeface="+mn-lt"/>
                <a:ea typeface="+mn-ea"/>
                <a:cs typeface="+mn-cs"/>
              </a:rPr>
              <a:t> window, login as Team admin G-</a:t>
            </a:r>
            <a:r>
              <a:rPr lang="en-US" sz="1200" b="0" i="0" kern="1200" dirty="0" err="1">
                <a:solidFill>
                  <a:schemeClr val="tx1"/>
                </a:solidFill>
                <a:effectLst/>
                <a:latin typeface="+mn-lt"/>
                <a:ea typeface="+mn-ea"/>
                <a:cs typeface="+mn-cs"/>
              </a:rPr>
              <a:t>venuename</a:t>
            </a:r>
            <a:r>
              <a:rPr lang="en-US" sz="1200" b="0" i="0" kern="1200" dirty="0">
                <a:solidFill>
                  <a:schemeClr val="tx1"/>
                </a:solidFill>
                <a:effectLst/>
                <a:latin typeface="+mn-lt"/>
                <a:ea typeface="+mn-ea"/>
                <a:cs typeface="+mn-cs"/>
              </a:rPr>
              <a:t>-Admin</a:t>
            </a:r>
          </a:p>
          <a:p>
            <a:pPr marL="685800" lvl="1" indent="-228600">
              <a:buFont typeface="+mj-lt"/>
              <a:buAutoNum type="arabicPeriod"/>
            </a:pPr>
            <a:r>
              <a:rPr lang="en-US" dirty="0"/>
              <a:t>Login-</a:t>
            </a:r>
            <a:r>
              <a:rPr lang="en-US" dirty="0" err="1"/>
              <a:t>AzureRMAccount</a:t>
            </a:r>
            <a:r>
              <a:rPr lang="en-US" dirty="0"/>
              <a:t> </a:t>
            </a:r>
          </a:p>
          <a:p>
            <a:pPr marL="228600" lvl="0" indent="-228600">
              <a:buFont typeface="+mj-lt"/>
              <a:buAutoNum type="arabicPeriod"/>
            </a:pPr>
            <a:r>
              <a:rPr lang="en-US" sz="1200" b="0" i="0" kern="1200" dirty="0">
                <a:solidFill>
                  <a:schemeClr val="tx1"/>
                </a:solidFill>
                <a:effectLst/>
                <a:latin typeface="+mn-lt"/>
                <a:ea typeface="+mn-ea"/>
                <a:cs typeface="+mn-cs"/>
              </a:rPr>
              <a:t>Get the Subscription ID. Run</a:t>
            </a:r>
          </a:p>
          <a:p>
            <a:pPr marL="685800" lvl="1" indent="-228600">
              <a:buFont typeface="+mj-lt"/>
              <a:buAutoNum type="arabicPeriod"/>
            </a:pPr>
            <a:r>
              <a:rPr lang="en-US" dirty="0"/>
              <a:t>Get-</a:t>
            </a:r>
            <a:r>
              <a:rPr lang="en-US" dirty="0" err="1"/>
              <a:t>Azurermsubscription</a:t>
            </a:r>
            <a:r>
              <a:rPr lang="en-US" dirty="0"/>
              <a:t> </a:t>
            </a:r>
          </a:p>
          <a:p>
            <a:pPr marL="228600" indent="-228600">
              <a:buFont typeface="+mj-lt"/>
              <a:buAutoNum type="arabicPeriod"/>
            </a:pPr>
            <a:r>
              <a:rPr lang="en-US" sz="1200" b="0" i="0" kern="1200" dirty="0">
                <a:solidFill>
                  <a:schemeClr val="tx1"/>
                </a:solidFill>
                <a:effectLst/>
                <a:latin typeface="+mn-lt"/>
                <a:ea typeface="+mn-ea"/>
                <a:cs typeface="+mn-cs"/>
              </a:rPr>
              <a:t>If you see more than one subscription, ask the venue proctor which one to use (likely Azure Pass) and copy the Subscription ID.</a:t>
            </a:r>
          </a:p>
          <a:p>
            <a:pPr marL="228600" indent="-228600">
              <a:buFont typeface="+mj-lt"/>
              <a:buAutoNum type="arabicPeriod"/>
            </a:pPr>
            <a:r>
              <a:rPr lang="en-US" sz="1200" b="0" i="0" kern="1200" dirty="0">
                <a:solidFill>
                  <a:schemeClr val="tx1"/>
                </a:solidFill>
                <a:effectLst/>
                <a:latin typeface="+mn-lt"/>
                <a:ea typeface="+mn-ea"/>
                <a:cs typeface="+mn-cs"/>
              </a:rPr>
              <a:t>Run the CreateResourceGroupForSPN.ps1 script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685800" lvl="1" indent="-228600">
              <a:buFont typeface="+mj-lt"/>
              <a:buAutoNum type="arabicPeriod"/>
            </a:pPr>
            <a:r>
              <a:rPr lang="en-US" dirty="0"/>
              <a:t>.\CreateResourceGroupsforSPN.ps1 -</a:t>
            </a:r>
            <a:r>
              <a:rPr lang="en-US" dirty="0" err="1"/>
              <a:t>applicationName</a:t>
            </a:r>
            <a:r>
              <a:rPr lang="en-US" dirty="0"/>
              <a:t> </a:t>
            </a:r>
            <a:r>
              <a:rPr lang="en-US" sz="1200" kern="1200" dirty="0">
                <a:solidFill>
                  <a:schemeClr val="tx1"/>
                </a:solidFill>
                <a:effectLst/>
                <a:latin typeface="+mn-lt"/>
                <a:ea typeface="+mn-ea"/>
                <a:cs typeface="+mn-cs"/>
              </a:rPr>
              <a:t>"GDBC-</a:t>
            </a:r>
            <a:r>
              <a:rPr lang="en-US" sz="1200" kern="1200" dirty="0" err="1">
                <a:solidFill>
                  <a:schemeClr val="tx1"/>
                </a:solidFill>
                <a:effectLst/>
                <a:latin typeface="+mn-lt"/>
                <a:ea typeface="+mn-ea"/>
                <a:cs typeface="+mn-cs"/>
              </a:rPr>
              <a:t>AutomateSPN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Teamname</a:t>
            </a:r>
            <a:r>
              <a:rPr lang="en-US" sz="1200" kern="1200" dirty="0">
                <a:solidFill>
                  <a:schemeClr val="tx1"/>
                </a:solidFill>
                <a:effectLst/>
                <a:latin typeface="+mn-lt"/>
                <a:ea typeface="+mn-ea"/>
                <a:cs typeface="+mn-cs"/>
              </a:rPr>
              <a:t>"</a:t>
            </a:r>
            <a:r>
              <a:rPr lang="en-US" dirty="0"/>
              <a:t> -</a:t>
            </a:r>
            <a:r>
              <a:rPr lang="en-US" dirty="0" err="1"/>
              <a:t>subscriptionid</a:t>
            </a:r>
            <a:r>
              <a:rPr lang="en-US" dirty="0"/>
              <a:t> &lt;your subscription id&gt; -</a:t>
            </a:r>
            <a:r>
              <a:rPr lang="en-US" dirty="0" err="1"/>
              <a:t>resourcegroup</a:t>
            </a:r>
            <a:r>
              <a:rPr lang="en-US" dirty="0"/>
              <a:t> </a:t>
            </a:r>
            <a:r>
              <a:rPr lang="en-US" sz="1200" kern="1200" dirty="0">
                <a:solidFill>
                  <a:schemeClr val="tx1"/>
                </a:solidFill>
                <a:effectLst/>
                <a:latin typeface="+mn-lt"/>
                <a:ea typeface="+mn-ea"/>
                <a:cs typeface="+mn-cs"/>
              </a:rPr>
              <a:t>"&lt;your resource group name"</a:t>
            </a:r>
            <a:r>
              <a:rPr lang="en-US" dirty="0"/>
              <a:t> -location </a:t>
            </a:r>
            <a:r>
              <a:rPr lang="en-US" sz="1200" kern="1200" dirty="0">
                <a:solidFill>
                  <a:schemeClr val="tx1"/>
                </a:solidFill>
                <a:effectLst/>
                <a:latin typeface="+mn-lt"/>
                <a:ea typeface="+mn-ea"/>
                <a:cs typeface="+mn-cs"/>
              </a:rPr>
              <a:t>"location"</a:t>
            </a:r>
            <a:r>
              <a:rPr lang="en-US" dirty="0"/>
              <a:t> </a:t>
            </a:r>
          </a:p>
          <a:p>
            <a:pPr marL="685800" lvl="1" indent="-228600">
              <a:buFont typeface="+mj-lt"/>
              <a:buAutoNum type="arabicPeriod"/>
            </a:pPr>
            <a:r>
              <a:rPr lang="en-US" sz="1200" b="0" i="0" kern="1200" dirty="0">
                <a:solidFill>
                  <a:schemeClr val="tx1"/>
                </a:solidFill>
                <a:effectLst/>
                <a:latin typeface="+mn-lt"/>
                <a:ea typeface="+mn-ea"/>
                <a:cs typeface="+mn-cs"/>
              </a:rPr>
              <a:t>You created a resource group and granted rights to the SPN. This SPN you can use later in VSTS.</a:t>
            </a:r>
          </a:p>
          <a:p>
            <a:pPr marL="228600" indent="-228600">
              <a:buFont typeface="+mj-lt"/>
              <a:buAutoNum type="arabicPeriod"/>
            </a:pPr>
            <a:r>
              <a:rPr lang="en-US" sz="1200" b="0" i="0" kern="1200" dirty="0">
                <a:solidFill>
                  <a:schemeClr val="tx1"/>
                </a:solidFill>
                <a:effectLst/>
                <a:latin typeface="+mn-lt"/>
                <a:ea typeface="+mn-ea"/>
                <a:cs typeface="+mn-cs"/>
              </a:rPr>
              <a:t>To get the SPN application ID (later needed), run</a:t>
            </a:r>
          </a:p>
          <a:p>
            <a:pPr marL="685800" lvl="1" indent="-228600">
              <a:buFont typeface="+mj-lt"/>
              <a:buAutoNum type="arabicPeriod"/>
            </a:pPr>
            <a:r>
              <a:rPr lang="en-US" dirty="0"/>
              <a:t>Get-</a:t>
            </a:r>
            <a:r>
              <a:rPr lang="en-US" dirty="0" err="1"/>
              <a:t>AzureRmADApplication</a:t>
            </a:r>
            <a:r>
              <a:rPr lang="en-US" dirty="0"/>
              <a:t> -</a:t>
            </a:r>
            <a:r>
              <a:rPr lang="en-US" dirty="0" err="1"/>
              <a:t>DisplayNameStartWith</a:t>
            </a:r>
            <a:r>
              <a:rPr lang="en-US" dirty="0"/>
              <a:t> </a:t>
            </a:r>
            <a:r>
              <a:rPr lang="en-US" sz="1200" kern="1200" dirty="0">
                <a:solidFill>
                  <a:schemeClr val="tx1"/>
                </a:solidFill>
                <a:effectLst/>
                <a:latin typeface="+mn-lt"/>
                <a:ea typeface="+mn-ea"/>
                <a:cs typeface="+mn-cs"/>
              </a:rPr>
              <a:t>"name of your application you created in portal"</a:t>
            </a:r>
            <a:r>
              <a:rPr lang="en-US" dirty="0"/>
              <a:t> </a:t>
            </a:r>
            <a:r>
              <a:rPr lang="en-US" sz="1200" b="0" i="0" kern="1200" dirty="0">
                <a:solidFill>
                  <a:schemeClr val="tx1"/>
                </a:solidFill>
                <a:effectLst/>
                <a:latin typeface="+mn-lt"/>
                <a:ea typeface="+mn-ea"/>
                <a:cs typeface="+mn-cs"/>
              </a:rPr>
              <a:t>Run this script 3 </a:t>
            </a:r>
            <a:r>
              <a:rPr lang="en-US" sz="1200" b="0" i="0" kern="1200" dirty="0" err="1">
                <a:solidFill>
                  <a:schemeClr val="tx1"/>
                </a:solidFill>
                <a:effectLst/>
                <a:latin typeface="+mn-lt"/>
                <a:ea typeface="+mn-ea"/>
                <a:cs typeface="+mn-cs"/>
              </a:rPr>
              <a:t>tuimes</a:t>
            </a:r>
            <a:r>
              <a:rPr lang="en-US" sz="1200" b="0" i="0" kern="1200" dirty="0">
                <a:solidFill>
                  <a:schemeClr val="tx1"/>
                </a:solidFill>
                <a:effectLst/>
                <a:latin typeface="+mn-lt"/>
                <a:ea typeface="+mn-ea"/>
                <a:cs typeface="+mn-cs"/>
              </a:rPr>
              <a:t> for all resource groups (Playground, Test, Production)</a:t>
            </a:r>
          </a:p>
          <a:p>
            <a:pPr marL="228600" indent="-228600">
              <a:buFont typeface="+mj-lt"/>
              <a:buAutoNum type="arabicPeriod"/>
            </a:pPr>
            <a:r>
              <a:rPr lang="en-US" sz="1200" b="0" i="0" kern="1200" dirty="0">
                <a:solidFill>
                  <a:schemeClr val="tx1"/>
                </a:solidFill>
                <a:effectLst/>
                <a:latin typeface="+mn-lt"/>
                <a:ea typeface="+mn-ea"/>
                <a:cs typeface="+mn-cs"/>
              </a:rPr>
              <a:t>Check in the code to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repo in Git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"F003-P001-PLAYGROUND-1"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"F003-P001-TEST-1"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.\CreateResourceGroupsforSPN.ps1 -</a:t>
            </a:r>
            <a:r>
              <a:rPr lang="en-US" sz="1200" b="0" i="0" kern="1200" dirty="0" err="1">
                <a:solidFill>
                  <a:schemeClr val="tx1"/>
                </a:solidFill>
                <a:effectLst/>
                <a:latin typeface="+mn-lt"/>
                <a:ea typeface="+mn-ea"/>
                <a:cs typeface="+mn-cs"/>
              </a:rPr>
              <a:t>applicationName</a:t>
            </a:r>
            <a:r>
              <a:rPr lang="en-US" sz="1200" b="0" i="0" kern="1200" dirty="0">
                <a:solidFill>
                  <a:schemeClr val="tx1"/>
                </a:solidFill>
                <a:effectLst/>
                <a:latin typeface="+mn-lt"/>
                <a:ea typeface="+mn-ea"/>
                <a:cs typeface="+mn-cs"/>
              </a:rPr>
              <a:t> "GDBC-AutomateSPN-Teamname-F003-P001" -</a:t>
            </a:r>
            <a:r>
              <a:rPr lang="en-US" sz="1200" b="0" i="0" kern="1200" dirty="0" err="1">
                <a:solidFill>
                  <a:schemeClr val="tx1"/>
                </a:solidFill>
                <a:effectLst/>
                <a:latin typeface="+mn-lt"/>
                <a:ea typeface="+mn-ea"/>
                <a:cs typeface="+mn-cs"/>
              </a:rPr>
              <a:t>subscriptionid</a:t>
            </a:r>
            <a:r>
              <a:rPr lang="en-US" sz="1200" b="0" i="0" kern="1200" dirty="0">
                <a:solidFill>
                  <a:schemeClr val="tx1"/>
                </a:solidFill>
                <a:effectLst/>
                <a:latin typeface="+mn-lt"/>
                <a:ea typeface="+mn-ea"/>
                <a:cs typeface="+mn-cs"/>
              </a:rPr>
              <a:t> e35f5068-7bf3-41b9-8</a:t>
            </a:r>
          </a:p>
          <a:p>
            <a:pPr marL="0" indent="0">
              <a:buFont typeface="+mj-lt"/>
              <a:buNone/>
            </a:pPr>
            <a:r>
              <a:rPr lang="en-US" sz="1200" b="0" i="0" kern="1200" dirty="0">
                <a:solidFill>
                  <a:schemeClr val="tx1"/>
                </a:solidFill>
                <a:effectLst/>
                <a:latin typeface="+mn-lt"/>
                <a:ea typeface="+mn-ea"/>
                <a:cs typeface="+mn-cs"/>
              </a:rPr>
              <a:t>5d7-5fe7ce16b2df -</a:t>
            </a:r>
            <a:r>
              <a:rPr lang="en-US" sz="1200" b="0" i="0" kern="1200" dirty="0" err="1">
                <a:solidFill>
                  <a:schemeClr val="tx1"/>
                </a:solidFill>
                <a:effectLst/>
                <a:latin typeface="+mn-lt"/>
                <a:ea typeface="+mn-ea"/>
                <a:cs typeface="+mn-cs"/>
              </a:rPr>
              <a:t>resourcegroup</a:t>
            </a:r>
            <a:r>
              <a:rPr lang="en-US" sz="1200" b="0" i="0" kern="1200" dirty="0">
                <a:solidFill>
                  <a:schemeClr val="tx1"/>
                </a:solidFill>
                <a:effectLst/>
                <a:latin typeface="+mn-lt"/>
                <a:ea typeface="+mn-ea"/>
                <a:cs typeface="+mn-cs"/>
              </a:rPr>
              <a:t> "F003-P001-PROD-1" -location "West US"</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25</a:t>
            </a:fld>
            <a:endParaRPr lang="en-US"/>
          </a:p>
        </p:txBody>
      </p:sp>
    </p:spTree>
    <p:extLst>
      <p:ext uri="{BB962C8B-B14F-4D97-AF65-F5344CB8AC3E}">
        <p14:creationId xmlns:p14="http://schemas.microsoft.com/office/powerpoint/2010/main" val="1350767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new Service Endpoint for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Login as a Team Admin in your VSTS project and navigate to the admin pages and the </a:t>
            </a:r>
            <a:r>
              <a:rPr lang="en-US" sz="1200" b="0" i="1" kern="1200" dirty="0">
                <a:solidFill>
                  <a:schemeClr val="tx1"/>
                </a:solidFill>
                <a:effectLst/>
                <a:latin typeface="+mn-lt"/>
                <a:ea typeface="+mn-ea"/>
                <a:cs typeface="+mn-cs"/>
              </a:rPr>
              <a:t>Service</a:t>
            </a:r>
            <a:r>
              <a:rPr lang="en-US" sz="1200" b="0" i="0" kern="1200" dirty="0">
                <a:solidFill>
                  <a:schemeClr val="tx1"/>
                </a:solidFill>
                <a:effectLst/>
                <a:latin typeface="+mn-lt"/>
                <a:ea typeface="+mn-ea"/>
                <a:cs typeface="+mn-cs"/>
              </a:rPr>
              <a:t> Tab</a:t>
            </a:r>
          </a:p>
          <a:p>
            <a:pPr marL="228600" indent="-228600">
              <a:buFont typeface="+mj-lt"/>
              <a:buAutoNum type="arabicPeriod"/>
            </a:pPr>
            <a:r>
              <a:rPr lang="en-US" sz="1200" b="0" i="0" kern="1200" dirty="0">
                <a:solidFill>
                  <a:schemeClr val="tx1"/>
                </a:solidFill>
                <a:effectLst/>
                <a:latin typeface="+mn-lt"/>
                <a:ea typeface="+mn-ea"/>
                <a:cs typeface="+mn-cs"/>
              </a:rPr>
              <a:t>Add a new Service EndPoint of type </a:t>
            </a:r>
            <a:r>
              <a:rPr lang="en-US" sz="1200" b="0" i="1" kern="1200" dirty="0">
                <a:solidFill>
                  <a:schemeClr val="tx1"/>
                </a:solidFill>
                <a:effectLst/>
                <a:latin typeface="+mn-lt"/>
                <a:ea typeface="+mn-ea"/>
                <a:cs typeface="+mn-cs"/>
              </a:rPr>
              <a:t>Azure Resource Manager</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the full version of the Endpoint Dialog, and use the application id and key from the previous achievement.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new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 following guidance from Challenge 2. This definition should have three environments matching the resource groups previously created.</a:t>
            </a:r>
          </a:p>
          <a:p>
            <a:pPr marL="228600" indent="-228600">
              <a:buFont typeface="+mj-lt"/>
              <a:buAutoNum type="arabicPeriod"/>
            </a:pPr>
            <a:r>
              <a:rPr lang="en-US" sz="1200" b="0" i="0" kern="1200" dirty="0">
                <a:solidFill>
                  <a:schemeClr val="tx1"/>
                </a:solidFill>
                <a:effectLst/>
                <a:latin typeface="+mn-lt"/>
                <a:ea typeface="+mn-ea"/>
                <a:cs typeface="+mn-cs"/>
              </a:rPr>
              <a:t>Each environment will have two tasks. First step is to create the Azure Resources using Azure CLI Task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database, firewall), see Challenge 1. Use scripts from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Git Repository. Scripts are also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Make sure you pass two arguments to the provided CreateAzureResource.cmd file in the Azure CLI Task, environment name (</a:t>
            </a:r>
            <a:r>
              <a:rPr lang="en-US" sz="1200" b="0" i="0" kern="1200" dirty="0" err="1">
                <a:solidFill>
                  <a:schemeClr val="tx1"/>
                </a:solidFill>
                <a:effectLst/>
                <a:latin typeface="+mn-lt"/>
                <a:ea typeface="+mn-ea"/>
                <a:cs typeface="+mn-cs"/>
              </a:rPr>
              <a:t>dev,test,prod</a:t>
            </a:r>
            <a:r>
              <a:rPr lang="en-US" sz="1200" b="0" i="0" kern="1200" dirty="0">
                <a:solidFill>
                  <a:schemeClr val="tx1"/>
                </a:solidFill>
                <a:effectLst/>
                <a:latin typeface="+mn-lt"/>
                <a:ea typeface="+mn-ea"/>
                <a:cs typeface="+mn-cs"/>
              </a:rPr>
              <a:t>) and resource group name.</a:t>
            </a:r>
          </a:p>
          <a:p>
            <a:pPr marL="228600" indent="-228600">
              <a:buFont typeface="+mj-lt"/>
              <a:buAutoNum type="arabicPeriod"/>
            </a:pPr>
            <a:r>
              <a:rPr lang="en-US" sz="1200" b="0" i="0" kern="1200" dirty="0">
                <a:solidFill>
                  <a:schemeClr val="tx1"/>
                </a:solidFill>
                <a:effectLst/>
                <a:latin typeface="+mn-lt"/>
                <a:ea typeface="+mn-ea"/>
                <a:cs typeface="+mn-cs"/>
              </a:rPr>
              <a:t>Second task is to deploy the Azure Web Application, Azure App Service Deploy Task.</a:t>
            </a:r>
          </a:p>
          <a:p>
            <a:pPr marL="228600" indent="-228600">
              <a:buFont typeface="+mj-lt"/>
              <a:buAutoNum type="arabicPeriod"/>
            </a:pPr>
            <a:r>
              <a:rPr lang="en-US" sz="1200" b="0" i="0" kern="1200" dirty="0">
                <a:solidFill>
                  <a:schemeClr val="tx1"/>
                </a:solidFill>
                <a:effectLst/>
                <a:latin typeface="+mn-lt"/>
                <a:ea typeface="+mn-ea"/>
                <a:cs typeface="+mn-cs"/>
              </a:rPr>
              <a:t>For each Environment in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Release Definition use the above created Service EndPoint.</a:t>
            </a:r>
          </a:p>
          <a:p>
            <a:pPr marL="228600" indent="-228600">
              <a:buFont typeface="+mj-lt"/>
              <a:buAutoNum type="arabicPeriod"/>
            </a:pPr>
            <a:r>
              <a:rPr lang="en-US" sz="1200" b="0" i="0" kern="1200" dirty="0">
                <a:solidFill>
                  <a:schemeClr val="tx1"/>
                </a:solidFill>
                <a:effectLst/>
                <a:latin typeface="+mn-lt"/>
                <a:ea typeface="+mn-ea"/>
                <a:cs typeface="+mn-cs"/>
              </a:rPr>
              <a:t>You will now have three environments; a dev and test and a production. Optionally you can set pre- and post-approvers so that releases are not automatically pushed to other environments.</a:t>
            </a:r>
          </a:p>
          <a:p>
            <a:pPr marL="228600" indent="-228600">
              <a:buFont typeface="+mj-lt"/>
              <a:buAutoNum type="arabicPeriod"/>
            </a:pPr>
            <a:r>
              <a:rPr lang="en-US" dirty="0">
                <a:effectLst/>
              </a:rPr>
              <a:t>Make sure you adjust the tasks in the Test environments so that they actually deploy to a test environment and not to production.</a:t>
            </a:r>
          </a:p>
          <a:p>
            <a:pPr marL="228600" indent="-228600">
              <a:buFont typeface="+mj-lt"/>
              <a:buAutoNum type="arabicPeriod"/>
            </a:pPr>
            <a:r>
              <a:rPr lang="en-US" sz="1200" b="0" i="0" kern="1200" dirty="0">
                <a:solidFill>
                  <a:schemeClr val="tx1"/>
                </a:solidFill>
                <a:effectLst/>
                <a:latin typeface="+mn-lt"/>
                <a:ea typeface="+mn-ea"/>
                <a:cs typeface="+mn-cs"/>
              </a:rPr>
              <a:t>Select the icon in front of the Test environment to edit the Pre-deployment options and set it to be triggered by the build.</a:t>
            </a:r>
          </a:p>
          <a:p>
            <a:pPr marL="228600" indent="-228600">
              <a:buFont typeface="+mj-lt"/>
              <a:buAutoNum type="arabicPeriod"/>
            </a:pPr>
            <a:r>
              <a:rPr lang="en-US" sz="1200" b="0" i="0" kern="1200" dirty="0">
                <a:solidFill>
                  <a:schemeClr val="tx1"/>
                </a:solidFill>
                <a:effectLst/>
                <a:latin typeface="+mn-lt"/>
                <a:ea typeface="+mn-ea"/>
                <a:cs typeface="+mn-cs"/>
              </a:rPr>
              <a:t>Do the same for the all the environments, but set this to be triggered by After Environment and select the Test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26</a:t>
            </a:fld>
            <a:endParaRPr lang="en-US"/>
          </a:p>
        </p:txBody>
      </p:sp>
    </p:spTree>
    <p:extLst>
      <p:ext uri="{BB962C8B-B14F-4D97-AF65-F5344CB8AC3E}">
        <p14:creationId xmlns:p14="http://schemas.microsoft.com/office/powerpoint/2010/main" val="562303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new Service Endpoint for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Login as a Team Admin in your VSTS project and navigate to the admin pages and the </a:t>
            </a:r>
            <a:r>
              <a:rPr lang="en-US" sz="1200" b="0" i="1" kern="1200" dirty="0">
                <a:solidFill>
                  <a:schemeClr val="tx1"/>
                </a:solidFill>
                <a:effectLst/>
                <a:latin typeface="+mn-lt"/>
                <a:ea typeface="+mn-ea"/>
                <a:cs typeface="+mn-cs"/>
              </a:rPr>
              <a:t>Service</a:t>
            </a:r>
            <a:r>
              <a:rPr lang="en-US" sz="1200" b="0" i="0" kern="1200" dirty="0">
                <a:solidFill>
                  <a:schemeClr val="tx1"/>
                </a:solidFill>
                <a:effectLst/>
                <a:latin typeface="+mn-lt"/>
                <a:ea typeface="+mn-ea"/>
                <a:cs typeface="+mn-cs"/>
              </a:rPr>
              <a:t> Tab</a:t>
            </a:r>
          </a:p>
          <a:p>
            <a:pPr marL="228600" indent="-228600">
              <a:buFont typeface="+mj-lt"/>
              <a:buAutoNum type="arabicPeriod"/>
            </a:pPr>
            <a:r>
              <a:rPr lang="en-US" sz="1200" b="0" i="0" kern="1200" dirty="0">
                <a:solidFill>
                  <a:schemeClr val="tx1"/>
                </a:solidFill>
                <a:effectLst/>
                <a:latin typeface="+mn-lt"/>
                <a:ea typeface="+mn-ea"/>
                <a:cs typeface="+mn-cs"/>
              </a:rPr>
              <a:t>Add a new Service EndPoint of type </a:t>
            </a:r>
            <a:r>
              <a:rPr lang="en-US" sz="1200" b="0" i="1" kern="1200" dirty="0">
                <a:solidFill>
                  <a:schemeClr val="tx1"/>
                </a:solidFill>
                <a:effectLst/>
                <a:latin typeface="+mn-lt"/>
                <a:ea typeface="+mn-ea"/>
                <a:cs typeface="+mn-cs"/>
              </a:rPr>
              <a:t>Azure Resource Manager</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the full version of the Endpoint Dialog, and use the application id and key from the previous achievement.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new Release Definition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a new Release Definition following guidance from Challenge 2. This definition should have three environments matching the resource groups previously created.</a:t>
            </a:r>
          </a:p>
          <a:p>
            <a:pPr marL="228600" indent="-228600">
              <a:buFont typeface="+mj-lt"/>
              <a:buAutoNum type="arabicPeriod"/>
            </a:pPr>
            <a:r>
              <a:rPr lang="en-US" sz="1200" b="0" i="0" kern="1200" dirty="0">
                <a:solidFill>
                  <a:schemeClr val="tx1"/>
                </a:solidFill>
                <a:effectLst/>
                <a:latin typeface="+mn-lt"/>
                <a:ea typeface="+mn-ea"/>
                <a:cs typeface="+mn-cs"/>
              </a:rPr>
              <a:t>Each environment will have two tasks. First step is to create the Azure Resources using Azure CLI Task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database, firewall), see Challenge 1. Use scripts from the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Git Repository. Scripts are also attached to the </a:t>
            </a:r>
            <a:r>
              <a:rPr lang="en-US" sz="1200" b="0" i="0" kern="1200" dirty="0" err="1">
                <a:solidFill>
                  <a:schemeClr val="tx1"/>
                </a:solidFill>
                <a:effectLst/>
                <a:latin typeface="+mn-lt"/>
                <a:ea typeface="+mn-ea"/>
                <a:cs typeface="+mn-cs"/>
              </a:rPr>
              <a:t>workitem</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Make sure you pass two arguments to the provided CreateAzureResource.cmd file in the Azure CLI Task, environment name (</a:t>
            </a:r>
            <a:r>
              <a:rPr lang="en-US" sz="1200" b="0" i="0" kern="1200" dirty="0" err="1">
                <a:solidFill>
                  <a:schemeClr val="tx1"/>
                </a:solidFill>
                <a:effectLst/>
                <a:latin typeface="+mn-lt"/>
                <a:ea typeface="+mn-ea"/>
                <a:cs typeface="+mn-cs"/>
              </a:rPr>
              <a:t>dev,test,prod</a:t>
            </a:r>
            <a:r>
              <a:rPr lang="en-US" sz="1200" b="0" i="0" kern="1200" dirty="0">
                <a:solidFill>
                  <a:schemeClr val="tx1"/>
                </a:solidFill>
                <a:effectLst/>
                <a:latin typeface="+mn-lt"/>
                <a:ea typeface="+mn-ea"/>
                <a:cs typeface="+mn-cs"/>
              </a:rPr>
              <a:t>) and resource group name.</a:t>
            </a:r>
          </a:p>
          <a:p>
            <a:pPr marL="228600" indent="-228600">
              <a:buFont typeface="+mj-lt"/>
              <a:buAutoNum type="arabicPeriod"/>
            </a:pPr>
            <a:r>
              <a:rPr lang="en-US" sz="1200" b="0" i="0" kern="1200" dirty="0">
                <a:solidFill>
                  <a:schemeClr val="tx1"/>
                </a:solidFill>
                <a:effectLst/>
                <a:latin typeface="+mn-lt"/>
                <a:ea typeface="+mn-ea"/>
                <a:cs typeface="+mn-cs"/>
              </a:rPr>
              <a:t>Second task is to deploy the Azure Web Application, Azure App Service Deploy Task.</a:t>
            </a:r>
          </a:p>
          <a:p>
            <a:pPr marL="228600" indent="-228600">
              <a:buFont typeface="+mj-lt"/>
              <a:buAutoNum type="arabicPeriod"/>
            </a:pPr>
            <a:r>
              <a:rPr lang="en-US" sz="1200" b="0" i="0" kern="1200" dirty="0">
                <a:solidFill>
                  <a:schemeClr val="tx1"/>
                </a:solidFill>
                <a:effectLst/>
                <a:latin typeface="+mn-lt"/>
                <a:ea typeface="+mn-ea"/>
                <a:cs typeface="+mn-cs"/>
              </a:rPr>
              <a:t>For each Environment in the </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Release Definition use the above created Service EndPoint.</a:t>
            </a:r>
          </a:p>
          <a:p>
            <a:pPr marL="228600" indent="-228600">
              <a:buFont typeface="+mj-lt"/>
              <a:buAutoNum type="arabicPeriod"/>
            </a:pPr>
            <a:r>
              <a:rPr lang="en-US" sz="1200" b="0" i="0" kern="1200" dirty="0">
                <a:solidFill>
                  <a:schemeClr val="tx1"/>
                </a:solidFill>
                <a:effectLst/>
                <a:latin typeface="+mn-lt"/>
                <a:ea typeface="+mn-ea"/>
                <a:cs typeface="+mn-cs"/>
              </a:rPr>
              <a:t>You will now have three environments; a dev and test and a production. Optionally you can set pre- and post-approvers so that releases are not automatically pushed to other environments.</a:t>
            </a:r>
          </a:p>
          <a:p>
            <a:pPr marL="228600" indent="-228600">
              <a:buFont typeface="+mj-lt"/>
              <a:buAutoNum type="arabicPeriod"/>
            </a:pPr>
            <a:r>
              <a:rPr lang="en-US" dirty="0">
                <a:effectLst/>
              </a:rPr>
              <a:t>Make sure you adjust the tasks in the Test environments so that they actually deploy to a test environment and not to production.</a:t>
            </a:r>
          </a:p>
          <a:p>
            <a:pPr marL="228600" indent="-228600">
              <a:buFont typeface="+mj-lt"/>
              <a:buAutoNum type="arabicPeriod"/>
            </a:pPr>
            <a:r>
              <a:rPr lang="en-US" sz="1200" b="0" i="0" kern="1200" dirty="0">
                <a:solidFill>
                  <a:schemeClr val="tx1"/>
                </a:solidFill>
                <a:effectLst/>
                <a:latin typeface="+mn-lt"/>
                <a:ea typeface="+mn-ea"/>
                <a:cs typeface="+mn-cs"/>
              </a:rPr>
              <a:t>Select the icon in front of the Test environment to edit the Pre-deployment options and set it to be triggered by the build.</a:t>
            </a:r>
          </a:p>
          <a:p>
            <a:pPr marL="228600" indent="-228600">
              <a:buFont typeface="+mj-lt"/>
              <a:buAutoNum type="arabicPeriod"/>
            </a:pPr>
            <a:r>
              <a:rPr lang="en-US" sz="1200" b="0" i="0" kern="1200" dirty="0">
                <a:solidFill>
                  <a:schemeClr val="tx1"/>
                </a:solidFill>
                <a:effectLst/>
                <a:latin typeface="+mn-lt"/>
                <a:ea typeface="+mn-ea"/>
                <a:cs typeface="+mn-cs"/>
              </a:rPr>
              <a:t>Do the same for the all the environments, but set this to be triggered by After Environment and select the Test environment.</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27</a:t>
            </a:fld>
            <a:endParaRPr lang="en-US"/>
          </a:p>
        </p:txBody>
      </p:sp>
    </p:spTree>
    <p:extLst>
      <p:ext uri="{BB962C8B-B14F-4D97-AF65-F5344CB8AC3E}">
        <p14:creationId xmlns:p14="http://schemas.microsoft.com/office/powerpoint/2010/main" val="3766778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Use secrets in your pipeline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one of your Release Definitions and set it to edit mode.</a:t>
            </a:r>
          </a:p>
          <a:p>
            <a:pPr marL="228600" indent="-228600">
              <a:buFont typeface="+mj-lt"/>
              <a:buAutoNum type="arabicPeriod"/>
            </a:pPr>
            <a:r>
              <a:rPr lang="en-US" sz="1200" b="0" i="0" kern="1200" dirty="0">
                <a:solidFill>
                  <a:schemeClr val="tx1"/>
                </a:solidFill>
                <a:effectLst/>
                <a:latin typeface="+mn-lt"/>
                <a:ea typeface="+mn-ea"/>
                <a:cs typeface="+mn-cs"/>
              </a:rPr>
              <a:t>Edit the tasks of the environment where you want to apply the secrets.</a:t>
            </a:r>
          </a:p>
          <a:p>
            <a:pPr marL="228600" indent="-228600">
              <a:buFont typeface="+mj-lt"/>
              <a:buAutoNum type="arabicPeriod"/>
            </a:pPr>
            <a:r>
              <a:rPr lang="en-US" sz="1200" b="0" i="0" kern="1200" dirty="0">
                <a:solidFill>
                  <a:schemeClr val="tx1"/>
                </a:solidFill>
                <a:effectLst/>
                <a:latin typeface="+mn-lt"/>
                <a:ea typeface="+mn-ea"/>
                <a:cs typeface="+mn-cs"/>
              </a:rPr>
              <a:t>Part of the files being placed in the sources folder by the TFS agent is your SQL file (you can use the </a:t>
            </a:r>
            <a:r>
              <a:rPr lang="en-US" sz="1200" b="0" i="0" kern="1200" dirty="0" err="1">
                <a:solidFill>
                  <a:schemeClr val="tx1"/>
                </a:solidFill>
                <a:effectLst/>
                <a:latin typeface="+mn-lt"/>
                <a:ea typeface="+mn-ea"/>
                <a:cs typeface="+mn-cs"/>
              </a:rPr>
              <a:t>sample.sql</a:t>
            </a:r>
            <a:r>
              <a:rPr lang="en-US" sz="1200" b="0" i="0" kern="1200" dirty="0">
                <a:solidFill>
                  <a:schemeClr val="tx1"/>
                </a:solidFill>
                <a:effectLst/>
                <a:latin typeface="+mn-lt"/>
                <a:ea typeface="+mn-ea"/>
                <a:cs typeface="+mn-cs"/>
              </a:rPr>
              <a:t> as inspiration). You do not want a password to be visible there.</a:t>
            </a:r>
          </a:p>
          <a:p>
            <a:pPr marL="228600" indent="-228600">
              <a:buFont typeface="+mj-lt"/>
              <a:buAutoNum type="arabicPeriod"/>
            </a:pPr>
            <a:r>
              <a:rPr lang="en-US" sz="1200" b="0" i="0" kern="1200" dirty="0">
                <a:solidFill>
                  <a:schemeClr val="tx1"/>
                </a:solidFill>
                <a:effectLst/>
                <a:latin typeface="+mn-lt"/>
                <a:ea typeface="+mn-ea"/>
                <a:cs typeface="+mn-cs"/>
              </a:rPr>
              <a:t>Replace the password in the SQL file with a token named #{Password}#</a:t>
            </a:r>
          </a:p>
          <a:p>
            <a:pPr marL="228600" indent="-228600">
              <a:buFont typeface="+mj-lt"/>
              <a:buAutoNum type="arabicPeriod"/>
            </a:pPr>
            <a:r>
              <a:rPr lang="en-US" sz="1200" b="0" i="0" kern="1200" dirty="0">
                <a:solidFill>
                  <a:schemeClr val="tx1"/>
                </a:solidFill>
                <a:effectLst/>
                <a:latin typeface="+mn-lt"/>
                <a:ea typeface="+mn-ea"/>
                <a:cs typeface="+mn-cs"/>
              </a:rPr>
              <a:t>Add the Replace tokens tasks to the top of the tasks.</a:t>
            </a:r>
          </a:p>
          <a:p>
            <a:pPr marL="228600" indent="-228600">
              <a:buFont typeface="+mj-lt"/>
              <a:buAutoNum type="arabicPeriod"/>
            </a:pPr>
            <a:r>
              <a:rPr lang="en-US" sz="1200" b="0" i="0" kern="1200" dirty="0">
                <a:solidFill>
                  <a:schemeClr val="tx1"/>
                </a:solidFill>
                <a:effectLst/>
                <a:latin typeface="+mn-lt"/>
                <a:ea typeface="+mn-ea"/>
                <a:cs typeface="+mn-cs"/>
              </a:rPr>
              <a:t>Configure the task settings so that it points to your SQL file where you want to replace the values in.</a:t>
            </a:r>
          </a:p>
          <a:p>
            <a:pPr marL="228600" indent="-228600">
              <a:buFont typeface="+mj-lt"/>
              <a:buAutoNum type="arabicPeriod"/>
            </a:pPr>
            <a:r>
              <a:rPr lang="en-US" sz="1200" b="0" i="0" kern="1200" dirty="0">
                <a:solidFill>
                  <a:schemeClr val="tx1"/>
                </a:solidFill>
                <a:effectLst/>
                <a:latin typeface="+mn-lt"/>
                <a:ea typeface="+mn-ea"/>
                <a:cs typeface="+mn-cs"/>
              </a:rPr>
              <a:t>Under the variables tab, add a new variable with the same name as the token (password) you want to replace.</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The next time you run this release definition, the task will replace the token with the value from the variables list. A variable can be marked as secret, which makes sure it is not directly visible, both to users as in logs.</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28</a:t>
            </a:fld>
            <a:endParaRPr lang="en-US"/>
          </a:p>
        </p:txBody>
      </p:sp>
    </p:spTree>
    <p:extLst>
      <p:ext uri="{BB962C8B-B14F-4D97-AF65-F5344CB8AC3E}">
        <p14:creationId xmlns:p14="http://schemas.microsoft.com/office/powerpoint/2010/main" val="95081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Use secrets in your pipeline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one of your Release Definitions and set it to edit mode.</a:t>
            </a:r>
          </a:p>
          <a:p>
            <a:pPr marL="228600" indent="-228600">
              <a:buFont typeface="+mj-lt"/>
              <a:buAutoNum type="arabicPeriod"/>
            </a:pPr>
            <a:r>
              <a:rPr lang="en-US" sz="1200" b="0" i="0" kern="1200" dirty="0">
                <a:solidFill>
                  <a:schemeClr val="tx1"/>
                </a:solidFill>
                <a:effectLst/>
                <a:latin typeface="+mn-lt"/>
                <a:ea typeface="+mn-ea"/>
                <a:cs typeface="+mn-cs"/>
              </a:rPr>
              <a:t>Edit the tasks of the environment where you want to apply the secrets.</a:t>
            </a:r>
          </a:p>
          <a:p>
            <a:pPr marL="228600" indent="-228600">
              <a:buFont typeface="+mj-lt"/>
              <a:buAutoNum type="arabicPeriod"/>
            </a:pPr>
            <a:r>
              <a:rPr lang="en-US" sz="1200" b="0" i="0" kern="1200" dirty="0">
                <a:solidFill>
                  <a:schemeClr val="tx1"/>
                </a:solidFill>
                <a:effectLst/>
                <a:latin typeface="+mn-lt"/>
                <a:ea typeface="+mn-ea"/>
                <a:cs typeface="+mn-cs"/>
              </a:rPr>
              <a:t>Part of the files being placed in the sources folder by the TFS agent is your SQL file (you can use the </a:t>
            </a:r>
            <a:r>
              <a:rPr lang="en-US" sz="1200" b="0" i="0" kern="1200" dirty="0" err="1">
                <a:solidFill>
                  <a:schemeClr val="tx1"/>
                </a:solidFill>
                <a:effectLst/>
                <a:latin typeface="+mn-lt"/>
                <a:ea typeface="+mn-ea"/>
                <a:cs typeface="+mn-cs"/>
              </a:rPr>
              <a:t>sample.sql</a:t>
            </a:r>
            <a:r>
              <a:rPr lang="en-US" sz="1200" b="0" i="0" kern="1200" dirty="0">
                <a:solidFill>
                  <a:schemeClr val="tx1"/>
                </a:solidFill>
                <a:effectLst/>
                <a:latin typeface="+mn-lt"/>
                <a:ea typeface="+mn-ea"/>
                <a:cs typeface="+mn-cs"/>
              </a:rPr>
              <a:t> as inspiration). You do not want a password to be visible there.</a:t>
            </a:r>
          </a:p>
          <a:p>
            <a:pPr marL="228600" indent="-228600">
              <a:buFont typeface="+mj-lt"/>
              <a:buAutoNum type="arabicPeriod"/>
            </a:pPr>
            <a:r>
              <a:rPr lang="en-US" sz="1200" b="0" i="0" kern="1200" dirty="0">
                <a:solidFill>
                  <a:schemeClr val="tx1"/>
                </a:solidFill>
                <a:effectLst/>
                <a:latin typeface="+mn-lt"/>
                <a:ea typeface="+mn-ea"/>
                <a:cs typeface="+mn-cs"/>
              </a:rPr>
              <a:t>Replace the password in the SQL file with a token named #{Password}#</a:t>
            </a:r>
          </a:p>
          <a:p>
            <a:pPr marL="228600" indent="-228600">
              <a:buFont typeface="+mj-lt"/>
              <a:buAutoNum type="arabicPeriod"/>
            </a:pPr>
            <a:r>
              <a:rPr lang="en-US" sz="1200" b="0" i="0" kern="1200" dirty="0">
                <a:solidFill>
                  <a:schemeClr val="tx1"/>
                </a:solidFill>
                <a:effectLst/>
                <a:latin typeface="+mn-lt"/>
                <a:ea typeface="+mn-ea"/>
                <a:cs typeface="+mn-cs"/>
              </a:rPr>
              <a:t>Add the Replace tokens tasks to the top of the tasks.</a:t>
            </a:r>
          </a:p>
          <a:p>
            <a:pPr marL="228600" indent="-228600">
              <a:buFont typeface="+mj-lt"/>
              <a:buAutoNum type="arabicPeriod"/>
            </a:pPr>
            <a:r>
              <a:rPr lang="en-US" sz="1200" b="0" i="0" kern="1200" dirty="0">
                <a:solidFill>
                  <a:schemeClr val="tx1"/>
                </a:solidFill>
                <a:effectLst/>
                <a:latin typeface="+mn-lt"/>
                <a:ea typeface="+mn-ea"/>
                <a:cs typeface="+mn-cs"/>
              </a:rPr>
              <a:t>Configure the task settings so that it points to your SQL file where you want to replace the values in.</a:t>
            </a:r>
          </a:p>
          <a:p>
            <a:pPr marL="228600" indent="-228600">
              <a:buFont typeface="+mj-lt"/>
              <a:buAutoNum type="arabicPeriod"/>
            </a:pPr>
            <a:r>
              <a:rPr lang="en-US" sz="1200" b="0" i="0" kern="1200" dirty="0">
                <a:solidFill>
                  <a:schemeClr val="tx1"/>
                </a:solidFill>
                <a:effectLst/>
                <a:latin typeface="+mn-lt"/>
                <a:ea typeface="+mn-ea"/>
                <a:cs typeface="+mn-cs"/>
              </a:rPr>
              <a:t>Under the variables tab, add a new variable with the same name as the token (password) you want to replace.</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The next time you run this release definition, the task will replace the token with the value from the variables list. A variable can be marked as secret, which makes sure it is not directly visible, both to users as in logs.</a:t>
            </a:r>
          </a:p>
          <a:p>
            <a:pPr marL="228600" indent="-228600">
              <a:buFont typeface="+mj-lt"/>
              <a:buAutoNum type="arabicPeriod"/>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29</a:t>
            </a:fld>
            <a:endParaRPr lang="en-US"/>
          </a:p>
        </p:txBody>
      </p:sp>
    </p:spTree>
    <p:extLst>
      <p:ext uri="{BB962C8B-B14F-4D97-AF65-F5344CB8AC3E}">
        <p14:creationId xmlns:p14="http://schemas.microsoft.com/office/powerpoint/2010/main" val="1217724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keyvault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Keyvault and select the Keyvault you created. When the connection is made, you can add the secrets to the variables.</a:t>
            </a:r>
          </a:p>
          <a:p>
            <a:pPr marL="228600" indent="-228600">
              <a:buFont typeface="+mj-lt"/>
              <a:buAutoNum type="arabicPeriod"/>
            </a:pPr>
            <a:r>
              <a:rPr lang="en-US" dirty="0">
                <a:effectLst/>
              </a:rPr>
              <a:t>Make sure you select the correct Azure Subscription and Keyvault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a:t>
            </a:r>
            <a:r>
              <a:rPr lang="en-US" sz="1200" b="0" i="0" kern="1200" dirty="0" err="1">
                <a:solidFill>
                  <a:schemeClr val="tx1"/>
                </a:solidFill>
                <a:effectLst/>
                <a:latin typeface="+mn-lt"/>
                <a:ea typeface="+mn-ea"/>
                <a:cs typeface="+mn-cs"/>
              </a:rPr>
              <a:t>defintion</a:t>
            </a:r>
            <a:endParaRPr lang="en-US" sz="1200" b="0" i="0" kern="1200" dirty="0">
              <a:solidFill>
                <a:schemeClr val="tx1"/>
              </a:solidFill>
              <a:effectLst/>
              <a:latin typeface="+mn-lt"/>
              <a:ea typeface="+mn-ea"/>
              <a:cs typeface="+mn-cs"/>
            </a:endParaRPr>
          </a:p>
          <a:p>
            <a:pPr marL="228600" indent="-228600">
              <a:buFont typeface="+mj-lt"/>
              <a:buAutoNum type="arabicPeriod"/>
            </a:pPr>
            <a:r>
              <a:rPr lang="en-US" dirty="0">
                <a:effectLst/>
              </a:rPr>
              <a:t>Make sure that the Password variable name matches the name in the Keyvault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30</a:t>
            </a:fld>
            <a:endParaRPr lang="en-US"/>
          </a:p>
        </p:txBody>
      </p:sp>
    </p:spTree>
    <p:extLst>
      <p:ext uri="{BB962C8B-B14F-4D97-AF65-F5344CB8AC3E}">
        <p14:creationId xmlns:p14="http://schemas.microsoft.com/office/powerpoint/2010/main" val="1759468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keyvault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Keyvault and select the Keyvault you created. When the connection is made, you can add the secrets to the variables.</a:t>
            </a:r>
          </a:p>
          <a:p>
            <a:pPr marL="228600" indent="-228600">
              <a:buFont typeface="+mj-lt"/>
              <a:buAutoNum type="arabicPeriod"/>
            </a:pPr>
            <a:r>
              <a:rPr lang="en-US" dirty="0">
                <a:effectLst/>
              </a:rPr>
              <a:t>Make sure you select the correct Azure Subscription and Keyvault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definition</a:t>
            </a:r>
          </a:p>
          <a:p>
            <a:pPr marL="228600" indent="-228600">
              <a:buFont typeface="+mj-lt"/>
              <a:buAutoNum type="arabicPeriod"/>
            </a:pPr>
            <a:r>
              <a:rPr lang="en-US" dirty="0">
                <a:effectLst/>
              </a:rPr>
              <a:t>Make sure that the Password variable name matches the name in the Keyvault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31</a:t>
            </a:fld>
            <a:endParaRPr lang="en-US"/>
          </a:p>
        </p:txBody>
      </p:sp>
    </p:spTree>
    <p:extLst>
      <p:ext uri="{BB962C8B-B14F-4D97-AF65-F5344CB8AC3E}">
        <p14:creationId xmlns:p14="http://schemas.microsoft.com/office/powerpoint/2010/main" val="114969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resource group</a:t>
            </a:r>
          </a:p>
          <a:p>
            <a:r>
              <a:rPr lang="en-US" sz="1200" b="0" i="0" kern="1200" dirty="0">
                <a:solidFill>
                  <a:schemeClr val="tx1"/>
                </a:solidFill>
                <a:effectLst/>
                <a:latin typeface="+mn-lt"/>
                <a:ea typeface="+mn-ea"/>
                <a:cs typeface="+mn-cs"/>
              </a:rPr>
              <a:t>1. Open the Azure Portal by navigating to </a:t>
            </a:r>
            <a:r>
              <a:rPr lang="en-US" sz="1200" b="0" i="0" u="none" strike="noStrike" kern="1200" dirty="0">
                <a:solidFill>
                  <a:schemeClr val="tx1"/>
                </a:solidFill>
                <a:effectLst/>
                <a:latin typeface="+mn-lt"/>
                <a:ea typeface="+mn-ea"/>
                <a:cs typeface="+mn-cs"/>
                <a:hlinkClick r:id="rId3"/>
              </a:rPr>
              <a:t>https://portal.azure.com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2. Click "Create a resource“</a:t>
            </a:r>
          </a:p>
          <a:p>
            <a:r>
              <a:rPr lang="en-US" sz="1200" b="0" i="0" kern="1200" dirty="0">
                <a:solidFill>
                  <a:schemeClr val="tx1"/>
                </a:solidFill>
                <a:effectLst/>
                <a:latin typeface="+mn-lt"/>
                <a:ea typeface="+mn-ea"/>
                <a:cs typeface="+mn-cs"/>
              </a:rPr>
              <a:t>3. In the search box, search for "Resource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In the search results, click "Resource group" and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5. Enter the resource group name, select your subscription and select the location closest to you as Resource group location. Then click "Create".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6. After a little while your resource group will be created. Click "Go to resource group" to open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7. You will see that your freshly created resource group is empty.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security group and add members to security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Azure portal navigate to the Azure Active Directory blade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In the blade, select Groups</a:t>
            </a:r>
          </a:p>
          <a:p>
            <a:pPr marL="228600" indent="-228600">
              <a:buFont typeface="+mj-lt"/>
              <a:buAutoNum type="arabicPeriod"/>
            </a:pPr>
            <a:r>
              <a:rPr lang="en-US" sz="1200" b="0" i="0" kern="1200" dirty="0">
                <a:solidFill>
                  <a:schemeClr val="tx1"/>
                </a:solidFill>
                <a:effectLst/>
                <a:latin typeface="+mn-lt"/>
                <a:ea typeface="+mn-ea"/>
                <a:cs typeface="+mn-cs"/>
              </a:rPr>
              <a:t>Press the + button to create a new security group</a:t>
            </a:r>
          </a:p>
          <a:p>
            <a:pPr marL="228600" indent="-228600">
              <a:buFont typeface="+mj-lt"/>
              <a:buAutoNum type="arabicPeriod"/>
            </a:pPr>
            <a:r>
              <a:rPr lang="en-US" sz="1200" b="0" i="0" kern="1200" dirty="0">
                <a:solidFill>
                  <a:schemeClr val="tx1"/>
                </a:solidFill>
                <a:effectLst/>
                <a:latin typeface="+mn-lt"/>
                <a:ea typeface="+mn-ea"/>
                <a:cs typeface="+mn-cs"/>
              </a:rPr>
              <a:t>Create a group call Azure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Select as Group type "Security"</a:t>
            </a:r>
          </a:p>
          <a:p>
            <a:pPr marL="228600" indent="-228600">
              <a:buFont typeface="+mj-lt"/>
              <a:buAutoNum type="arabicPeriod"/>
            </a:pPr>
            <a:r>
              <a:rPr lang="en-US" sz="1200" b="0" i="0" kern="1200" dirty="0">
                <a:solidFill>
                  <a:schemeClr val="tx1"/>
                </a:solidFill>
                <a:effectLst/>
                <a:latin typeface="+mn-lt"/>
                <a:ea typeface="+mn-ea"/>
                <a:cs typeface="+mn-cs"/>
              </a:rPr>
              <a:t>Select Members in the same blade</a:t>
            </a:r>
          </a:p>
          <a:p>
            <a:pPr marL="228600" indent="-228600">
              <a:buFont typeface="+mj-lt"/>
              <a:buAutoNum type="arabicPeriod"/>
            </a:pPr>
            <a:r>
              <a:rPr lang="en-US" sz="1200" b="0" i="0" kern="1200" dirty="0">
                <a:solidFill>
                  <a:schemeClr val="tx1"/>
                </a:solidFill>
                <a:effectLst/>
                <a:latin typeface="+mn-lt"/>
                <a:ea typeface="+mn-ea"/>
                <a:cs typeface="+mn-cs"/>
              </a:rPr>
              <a:t>Once the group is created, select "Members"</a:t>
            </a:r>
          </a:p>
          <a:p>
            <a:pPr marL="228600" indent="-228600">
              <a:buFont typeface="+mj-lt"/>
              <a:buAutoNum type="arabicPeriod"/>
            </a:pPr>
            <a:r>
              <a:rPr lang="en-US" sz="1200" b="0" i="0" kern="1200" dirty="0">
                <a:solidFill>
                  <a:schemeClr val="tx1"/>
                </a:solidFill>
                <a:effectLst/>
                <a:latin typeface="+mn-lt"/>
                <a:ea typeface="+mn-ea"/>
                <a:cs typeface="+mn-cs"/>
              </a:rPr>
              <a:t>Press the + Add Members button</a:t>
            </a:r>
          </a:p>
          <a:p>
            <a:pPr marL="228600" indent="-228600">
              <a:buFont typeface="+mj-lt"/>
              <a:buAutoNum type="arabicPeriod"/>
            </a:pPr>
            <a:r>
              <a:rPr lang="en-US" sz="1200" b="0" i="0" kern="1200" dirty="0">
                <a:solidFill>
                  <a:schemeClr val="tx1"/>
                </a:solidFill>
                <a:effectLst/>
                <a:latin typeface="+mn-lt"/>
                <a:ea typeface="+mn-ea"/>
                <a:cs typeface="+mn-cs"/>
              </a:rPr>
              <a:t>Search for "g-venue-" and select the members from your team and save the group</a:t>
            </a:r>
          </a:p>
          <a:p>
            <a:pPr marL="228600" indent="-228600">
              <a:buFont typeface="+mj-lt"/>
              <a:buAutoNum type="arabicPeriod"/>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kern="1200" dirty="0">
                <a:solidFill>
                  <a:schemeClr val="tx1"/>
                </a:solidFill>
                <a:effectLst/>
                <a:latin typeface="+mn-lt"/>
                <a:ea typeface="+mn-ea"/>
                <a:cs typeface="+mn-cs"/>
              </a:rPr>
              <a:t>Assign security group to resource group</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Find your Resource Group e.g. use the Search box</a:t>
            </a:r>
          </a:p>
          <a:p>
            <a:pPr marL="228600" indent="-228600">
              <a:buFont typeface="+mj-lt"/>
              <a:buAutoNum type="arabicPeriod"/>
            </a:pPr>
            <a:r>
              <a:rPr lang="en-US" sz="1200" b="0" i="0" kern="1200" dirty="0">
                <a:solidFill>
                  <a:schemeClr val="tx1"/>
                </a:solidFill>
                <a:effectLst/>
                <a:latin typeface="+mn-lt"/>
                <a:ea typeface="+mn-ea"/>
                <a:cs typeface="+mn-cs"/>
              </a:rPr>
              <a:t>In your resource group, click "Access control (IAM)", click "Add", select "Contributor" for the role and find your team through the search box.</a:t>
            </a:r>
          </a:p>
          <a:p>
            <a:pPr marL="228600" indent="-228600">
              <a:buFont typeface="+mj-lt"/>
              <a:buAutoNum type="arabicPeriod"/>
            </a:pPr>
            <a:r>
              <a:rPr lang="en-US" sz="1200" b="0" i="0" kern="1200" dirty="0">
                <a:solidFill>
                  <a:schemeClr val="tx1"/>
                </a:solidFill>
                <a:effectLst/>
                <a:latin typeface="+mn-lt"/>
                <a:ea typeface="+mn-ea"/>
                <a:cs typeface="+mn-cs"/>
              </a:rPr>
              <a:t>Select your team and click "Save". You should see your team being added as "Contributor" specific for this resource.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4294961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Step By Step: Create a keyvault in your resource groups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the </a:t>
            </a:r>
            <a:r>
              <a:rPr lang="en-US" sz="1200" b="0" i="1" kern="1200" dirty="0">
                <a:solidFill>
                  <a:schemeClr val="tx1"/>
                </a:solidFill>
                <a:effectLst/>
                <a:latin typeface="+mn-lt"/>
                <a:ea typeface="+mn-ea"/>
                <a:cs typeface="+mn-cs"/>
              </a:rPr>
              <a:t>Create.bat</a:t>
            </a:r>
            <a:r>
              <a:rPr lang="en-US" sz="1200" b="0" i="0" kern="1200" dirty="0">
                <a:solidFill>
                  <a:schemeClr val="tx1"/>
                </a:solidFill>
                <a:effectLst/>
                <a:latin typeface="+mn-lt"/>
                <a:ea typeface="+mn-ea"/>
                <a:cs typeface="+mn-cs"/>
              </a:rPr>
              <a:t> file which contains the basic instructions using the AZ CLI.</a:t>
            </a:r>
          </a:p>
          <a:p>
            <a:pPr marL="228600" indent="-228600">
              <a:buFont typeface="+mj-lt"/>
              <a:buAutoNum type="arabicPeriod"/>
            </a:pPr>
            <a:r>
              <a:rPr lang="en-US" sz="1200" b="0" i="0" kern="1200" dirty="0">
                <a:solidFill>
                  <a:schemeClr val="tx1"/>
                </a:solidFill>
                <a:effectLst/>
                <a:latin typeface="+mn-lt"/>
                <a:ea typeface="+mn-ea"/>
                <a:cs typeface="+mn-cs"/>
              </a:rPr>
              <a:t>Execute the contents of this file and replace the resource group with the ones you created before. Do this for all the resource groups you have.</a:t>
            </a:r>
          </a:p>
          <a:p>
            <a:pPr marL="228600" indent="-228600">
              <a:buFont typeface="+mj-lt"/>
              <a:buAutoNum type="arabicPeriod"/>
            </a:pPr>
            <a:r>
              <a:rPr lang="en-US" dirty="0">
                <a:effectLst/>
              </a:rPr>
              <a:t>To get all the resource groups available run the following command; </a:t>
            </a:r>
            <a:r>
              <a:rPr lang="en-US" dirty="0" err="1">
                <a:effectLst/>
              </a:rPr>
              <a:t>az</a:t>
            </a:r>
            <a:r>
              <a:rPr lang="en-US" dirty="0">
                <a:effectLst/>
              </a:rPr>
              <a:t> group list</a:t>
            </a:r>
          </a:p>
          <a:p>
            <a:pPr marL="228600" indent="-228600">
              <a:buFont typeface="+mj-lt"/>
              <a:buAutoNum type="arabicPeriod"/>
            </a:pPr>
            <a:r>
              <a:rPr lang="en-US" sz="1200" b="0" i="0" kern="1200" dirty="0">
                <a:solidFill>
                  <a:schemeClr val="tx1"/>
                </a:solidFill>
                <a:effectLst/>
                <a:latin typeface="+mn-lt"/>
                <a:ea typeface="+mn-ea"/>
                <a:cs typeface="+mn-cs"/>
              </a:rPr>
              <a:t>Go to the Variables tab and add a new Variable Group.</a:t>
            </a:r>
          </a:p>
          <a:p>
            <a:pPr marL="228600" indent="-228600">
              <a:buFont typeface="+mj-lt"/>
              <a:buAutoNum type="arabicPeriod"/>
            </a:pPr>
            <a:r>
              <a:rPr lang="en-US" sz="1200" b="0" i="0" kern="1200" dirty="0">
                <a:solidFill>
                  <a:schemeClr val="tx1"/>
                </a:solidFill>
                <a:effectLst/>
                <a:latin typeface="+mn-lt"/>
                <a:ea typeface="+mn-ea"/>
                <a:cs typeface="+mn-cs"/>
              </a:rPr>
              <a:t>Indicate that you want to link the secret from an Azure Keyvault and select the Keyvault you created. When the connection is made, you can add the secrets to the variables.</a:t>
            </a:r>
          </a:p>
          <a:p>
            <a:pPr marL="228600" indent="-228600">
              <a:buFont typeface="+mj-lt"/>
              <a:buAutoNum type="arabicPeriod"/>
            </a:pPr>
            <a:r>
              <a:rPr lang="en-US" dirty="0">
                <a:effectLst/>
              </a:rPr>
              <a:t>Make sure you select the correct Azure Subscription and Keyvault name</a:t>
            </a:r>
          </a:p>
          <a:p>
            <a:pPr marL="228600" indent="-228600">
              <a:buFont typeface="+mj-lt"/>
              <a:buAutoNum type="arabicPeriod"/>
            </a:pPr>
            <a:r>
              <a:rPr lang="en-US" sz="1200" b="0" i="0" kern="1200" dirty="0">
                <a:solidFill>
                  <a:schemeClr val="tx1"/>
                </a:solidFill>
                <a:effectLst/>
                <a:latin typeface="+mn-lt"/>
                <a:ea typeface="+mn-ea"/>
                <a:cs typeface="+mn-cs"/>
              </a:rPr>
              <a:t>Link the variable group in your release </a:t>
            </a:r>
            <a:r>
              <a:rPr lang="en-US" sz="1200" b="0" i="0" kern="1200" dirty="0" err="1">
                <a:solidFill>
                  <a:schemeClr val="tx1"/>
                </a:solidFill>
                <a:effectLst/>
                <a:latin typeface="+mn-lt"/>
                <a:ea typeface="+mn-ea"/>
                <a:cs typeface="+mn-cs"/>
              </a:rPr>
              <a:t>defintion</a:t>
            </a:r>
            <a:endParaRPr lang="en-US" sz="1200" b="0" i="0" kern="1200" dirty="0">
              <a:solidFill>
                <a:schemeClr val="tx1"/>
              </a:solidFill>
              <a:effectLst/>
              <a:latin typeface="+mn-lt"/>
              <a:ea typeface="+mn-ea"/>
              <a:cs typeface="+mn-cs"/>
            </a:endParaRPr>
          </a:p>
          <a:p>
            <a:pPr marL="228600" indent="-228600">
              <a:buFont typeface="+mj-lt"/>
              <a:buAutoNum type="arabicPeriod"/>
            </a:pPr>
            <a:r>
              <a:rPr lang="en-US" dirty="0">
                <a:effectLst/>
              </a:rPr>
              <a:t>Make sure that the Password variable name matches the name in the Keyvault</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32</a:t>
            </a:fld>
            <a:endParaRPr lang="en-US"/>
          </a:p>
        </p:txBody>
      </p:sp>
    </p:spTree>
    <p:extLst>
      <p:ext uri="{BB962C8B-B14F-4D97-AF65-F5344CB8AC3E}">
        <p14:creationId xmlns:p14="http://schemas.microsoft.com/office/powerpoint/2010/main" val="155080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int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93296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Creating a Web App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newly created resource group and click "Create resources"</a:t>
            </a:r>
          </a:p>
          <a:p>
            <a:pPr marL="228600" indent="-228600">
              <a:buFont typeface="+mj-lt"/>
              <a:buAutoNum type="arabicPeriod"/>
            </a:pPr>
            <a:r>
              <a:rPr lang="en-US" sz="1200" b="0" i="0" kern="1200" dirty="0">
                <a:solidFill>
                  <a:schemeClr val="tx1"/>
                </a:solidFill>
                <a:effectLst/>
                <a:latin typeface="+mn-lt"/>
                <a:ea typeface="+mn-ea"/>
                <a:cs typeface="+mn-cs"/>
              </a:rPr>
              <a:t>Search for "Web App", select it and click "Create"</a:t>
            </a:r>
          </a:p>
          <a:p>
            <a:pPr marL="228600" indent="-228600">
              <a:buFont typeface="+mj-lt"/>
              <a:buAutoNum type="arabicPeriod"/>
            </a:pPr>
            <a:r>
              <a:rPr lang="en-US" sz="1200" b="0" i="0" kern="1200" dirty="0">
                <a:solidFill>
                  <a:schemeClr val="tx1"/>
                </a:solidFill>
                <a:effectLst/>
                <a:latin typeface="+mn-lt"/>
                <a:ea typeface="+mn-ea"/>
                <a:cs typeface="+mn-cs"/>
              </a:rPr>
              <a:t>Enter a name for your new Web App, create a new App Service Plan for it, make sure you turn on Application Insights and click Create</a:t>
            </a:r>
          </a:p>
          <a:p>
            <a:pPr marL="228600" indent="-228600">
              <a:buFont typeface="+mj-lt"/>
              <a:buAutoNum type="arabicPeriod"/>
            </a:pPr>
            <a:r>
              <a:rPr lang="en-US" sz="1200" b="0" i="0" kern="1200" dirty="0">
                <a:solidFill>
                  <a:schemeClr val="tx1"/>
                </a:solidFill>
                <a:effectLst/>
                <a:latin typeface="+mn-lt"/>
                <a:ea typeface="+mn-ea"/>
                <a:cs typeface="+mn-cs"/>
              </a:rPr>
              <a:t>After some time you will get a notification that creation of the web app was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SQL Database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back to your resource group (which now has the web app in it) and click "Add"</a:t>
            </a:r>
          </a:p>
          <a:p>
            <a:pPr marL="228600" indent="-228600">
              <a:buFont typeface="+mj-lt"/>
              <a:buAutoNum type="arabicPeriod"/>
            </a:pPr>
            <a:r>
              <a:rPr lang="en-US" sz="1200" b="0" i="0" kern="1200" dirty="0">
                <a:solidFill>
                  <a:schemeClr val="tx1"/>
                </a:solidFill>
                <a:effectLst/>
                <a:latin typeface="+mn-lt"/>
                <a:ea typeface="+mn-ea"/>
                <a:cs typeface="+mn-cs"/>
              </a:rPr>
              <a:t>Search for "SQL Database", click "SQL Database" and then click "Create"</a:t>
            </a:r>
          </a:p>
          <a:p>
            <a:pPr marL="228600" indent="-228600">
              <a:buFont typeface="+mj-lt"/>
              <a:buAutoNum type="arabicPeriod"/>
            </a:pPr>
            <a:r>
              <a:rPr lang="en-US" sz="1200" b="0" i="0" kern="1200" dirty="0">
                <a:solidFill>
                  <a:schemeClr val="tx1"/>
                </a:solidFill>
                <a:effectLst/>
                <a:latin typeface="+mn-lt"/>
                <a:ea typeface="+mn-ea"/>
                <a:cs typeface="+mn-cs"/>
              </a:rPr>
              <a:t>Type a name for your database, select "Blank database" as source and configure a new server with admin credentials that will hold the database. Make sure you create a complex password, minimal 10 characters, and write down for later usage!</a:t>
            </a:r>
          </a:p>
          <a:p>
            <a:pPr marL="228600" indent="-228600">
              <a:buFont typeface="+mj-lt"/>
              <a:buAutoNum type="arabicPeriod"/>
            </a:pPr>
            <a:r>
              <a:rPr lang="en-US" sz="1200" b="0" i="0" kern="1200" dirty="0">
                <a:solidFill>
                  <a:schemeClr val="tx1"/>
                </a:solidFill>
                <a:effectLst/>
                <a:latin typeface="+mn-lt"/>
                <a:ea typeface="+mn-ea"/>
                <a:cs typeface="+mn-cs"/>
              </a:rPr>
              <a:t>Change the "Pricing tier" to "Basic" and click "Apply. Then click "Create"</a:t>
            </a:r>
          </a:p>
          <a:p>
            <a:pPr marL="228600" indent="-228600">
              <a:buFont typeface="+mj-lt"/>
              <a:buAutoNum type="arabicPeriod"/>
            </a:pPr>
            <a:r>
              <a:rPr lang="en-US" sz="1200" b="0" i="0" kern="1200" dirty="0">
                <a:solidFill>
                  <a:schemeClr val="tx1"/>
                </a:solidFill>
                <a:effectLst/>
                <a:latin typeface="+mn-lt"/>
                <a:ea typeface="+mn-ea"/>
                <a:cs typeface="+mn-cs"/>
              </a:rPr>
              <a:t>After a while, your database will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database table</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Go to your resource group and click your freshly created database</a:t>
            </a:r>
          </a:p>
          <a:p>
            <a:pPr marL="228600" indent="-228600">
              <a:buFont typeface="+mj-lt"/>
              <a:buAutoNum type="arabicPeriod"/>
            </a:pPr>
            <a:r>
              <a:rPr lang="en-US" sz="1200" b="0" i="0" kern="1200" dirty="0">
                <a:solidFill>
                  <a:schemeClr val="tx1"/>
                </a:solidFill>
                <a:effectLst/>
                <a:latin typeface="+mn-lt"/>
                <a:ea typeface="+mn-ea"/>
                <a:cs typeface="+mn-cs"/>
              </a:rPr>
              <a:t>Click "Query Editor (preview)" and click "Login". Login using the credentials you provided when creating the database.</a:t>
            </a:r>
          </a:p>
          <a:p>
            <a:pPr marL="228600" indent="-228600">
              <a:buFont typeface="+mj-lt"/>
              <a:buAutoNum type="arabicPeriod"/>
            </a:pPr>
            <a:r>
              <a:rPr lang="en-US" sz="1200" b="0" i="0" kern="1200" dirty="0">
                <a:solidFill>
                  <a:schemeClr val="tx1"/>
                </a:solidFill>
                <a:effectLst/>
                <a:latin typeface="+mn-lt"/>
                <a:ea typeface="+mn-ea"/>
                <a:cs typeface="+mn-cs"/>
              </a:rPr>
              <a:t>Type the following query to create the database table: CREATE TABLE </a:t>
            </a:r>
            <a:r>
              <a:rPr lang="en-US" sz="1200" b="0" i="0" kern="1200" dirty="0" err="1">
                <a:solidFill>
                  <a:schemeClr val="tx1"/>
                </a:solidFill>
                <a:effectLst/>
                <a:latin typeface="+mn-lt"/>
                <a:ea typeface="+mn-ea"/>
                <a:cs typeface="+mn-cs"/>
              </a:rPr>
              <a:t>TestArtist</a:t>
            </a:r>
            <a:r>
              <a:rPr lang="en-US" sz="1200" b="0" i="0" kern="1200" dirty="0">
                <a:solidFill>
                  <a:schemeClr val="tx1"/>
                </a:solidFill>
                <a:effectLst/>
                <a:latin typeface="+mn-lt"/>
                <a:ea typeface="+mn-ea"/>
                <a:cs typeface="+mn-cs"/>
              </a:rPr>
              <a:t> ( Id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primary key, Name varchar(255) not null )</a:t>
            </a:r>
          </a:p>
          <a:p>
            <a:pPr marL="228600" indent="-228600">
              <a:buFont typeface="+mj-lt"/>
              <a:buAutoNum type="arabicPeriod"/>
            </a:pPr>
            <a:r>
              <a:rPr lang="en-US" sz="1200" b="0" i="0" kern="1200" dirty="0">
                <a:solidFill>
                  <a:schemeClr val="tx1"/>
                </a:solidFill>
                <a:effectLst/>
                <a:latin typeface="+mn-lt"/>
                <a:ea typeface="+mn-ea"/>
                <a:cs typeface="+mn-cs"/>
              </a:rPr>
              <a:t>Click "Run" to run the query. The query should succeed.</a:t>
            </a:r>
          </a:p>
          <a:p>
            <a:pPr marL="228600" indent="-228600">
              <a:buFont typeface="+mj-lt"/>
              <a:buAutoNum type="arabicPeriod"/>
            </a:pPr>
            <a:r>
              <a:rPr lang="en-US" sz="1200" b="0" i="0" kern="1200" dirty="0">
                <a:solidFill>
                  <a:schemeClr val="tx1"/>
                </a:solidFill>
                <a:effectLst/>
                <a:latin typeface="+mn-lt"/>
                <a:ea typeface="+mn-ea"/>
                <a:cs typeface="+mn-cs"/>
              </a:rPr>
              <a:t>Click the refresh button and you should see the new table with a primary key column "Id".</a:t>
            </a: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369496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ObjectID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266702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resource group and assigning a security group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Retrieve the ObjectID of the security group</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Start the Microsoft Azure Command Prompt on your computer</a:t>
            </a:r>
          </a:p>
          <a:p>
            <a:pPr marL="228600" indent="-228600">
              <a:buFont typeface="+mj-lt"/>
              <a:buAutoNum type="arabicPeriod"/>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 and follow the instructions</a:t>
            </a:r>
          </a:p>
          <a:p>
            <a:pPr marL="228600" indent="-228600">
              <a:buFont typeface="+mj-lt"/>
              <a:buAutoNum type="arabicPeriod"/>
            </a:pPr>
            <a:r>
              <a:rPr lang="en-US" sz="1200" b="0" i="0" kern="1200" dirty="0">
                <a:solidFill>
                  <a:schemeClr val="tx1"/>
                </a:solidFill>
                <a:effectLst/>
                <a:latin typeface="+mn-lt"/>
                <a:ea typeface="+mn-ea"/>
                <a:cs typeface="+mn-cs"/>
              </a:rPr>
              <a:t>Get the name of the Security Group you created in the first challenge, use as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below   -- TEST-GDBC-F001-P001-ManuallyCreateRGSG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Run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and make note of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in the result. --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--group "TEST-GDBC-F001-P001-ManuallyCreateRGSG"</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up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editor (we're using </a:t>
            </a:r>
            <a:r>
              <a:rPr lang="en-US" sz="1200" b="0" i="0" u="none" strike="noStrike" kern="1200" dirty="0">
                <a:solidFill>
                  <a:schemeClr val="tx1"/>
                </a:solidFill>
                <a:effectLst/>
                <a:latin typeface="+mn-lt"/>
                <a:ea typeface="+mn-ea"/>
                <a:cs typeface="+mn-cs"/>
                <a:hlinkClick r:id="rId3"/>
              </a:rPr>
              <a:t>Visual Studio Code</a:t>
            </a:r>
            <a:r>
              <a:rPr lang="en-US" sz="1200" b="0" i="0" kern="1200" dirty="0">
                <a:solidFill>
                  <a:schemeClr val="tx1"/>
                </a:solidFill>
                <a:effectLst/>
                <a:latin typeface="+mn-lt"/>
                <a:ea typeface="+mn-ea"/>
                <a:cs typeface="+mn-cs"/>
              </a:rPr>
              <a:t> ) and create a new file.</a:t>
            </a:r>
          </a:p>
          <a:p>
            <a:pPr marL="228600" indent="-228600">
              <a:buFont typeface="+mj-lt"/>
              <a:buAutoNum type="arabicPeriod"/>
            </a:pPr>
            <a:r>
              <a:rPr lang="en-US" sz="1200" b="0" i="0" kern="1200" dirty="0">
                <a:solidFill>
                  <a:schemeClr val="tx1"/>
                </a:solidFill>
                <a:effectLst/>
                <a:latin typeface="+mn-lt"/>
                <a:ea typeface="+mn-ea"/>
                <a:cs typeface="+mn-cs"/>
              </a:rPr>
              <a:t>Save it as CreateResourceGroup_Fixed.cmd</a:t>
            </a:r>
          </a:p>
          <a:p>
            <a:pPr marL="228600" indent="-228600">
              <a:buFont typeface="+mj-lt"/>
              <a:buAutoNum type="arabicPeriod"/>
            </a:pPr>
            <a:r>
              <a:rPr lang="en-US" sz="1200" b="0" i="0" kern="1200" dirty="0">
                <a:solidFill>
                  <a:schemeClr val="tx1"/>
                </a:solidFill>
                <a:effectLst/>
                <a:latin typeface="+mn-lt"/>
                <a:ea typeface="+mn-ea"/>
                <a:cs typeface="+mn-cs"/>
              </a:rPr>
              <a:t>Add the following code to create a resource </a:t>
            </a:r>
            <a:r>
              <a:rPr lang="en-US" sz="1200" b="0" i="0" kern="1200" dirty="0" err="1">
                <a:solidFill>
                  <a:schemeClr val="tx1"/>
                </a:solidFill>
                <a:effectLst/>
                <a:latin typeface="+mn-lt"/>
                <a:ea typeface="+mn-ea"/>
                <a:cs typeface="+mn-cs"/>
              </a:rPr>
              <a:t>group:REM</a:t>
            </a:r>
            <a:r>
              <a:rPr lang="en-US" sz="1200" b="0" i="0" kern="1200" dirty="0">
                <a:solidFill>
                  <a:schemeClr val="tx1"/>
                </a:solidFill>
                <a:effectLst/>
                <a:latin typeface="+mn-lt"/>
                <a:ea typeface="+mn-ea"/>
                <a:cs typeface="+mn-cs"/>
              </a:rPr>
              <a:t> create resource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--location "West Europe" </a:t>
            </a:r>
          </a:p>
          <a:p>
            <a:pPr marL="228600" indent="-228600">
              <a:buFont typeface="+mj-lt"/>
              <a:buAutoNum type="arabicPeriod"/>
            </a:pPr>
            <a:r>
              <a:rPr lang="en-US" sz="1200" b="0" i="0" kern="1200" dirty="0">
                <a:solidFill>
                  <a:schemeClr val="tx1"/>
                </a:solidFill>
                <a:effectLst/>
                <a:latin typeface="+mn-lt"/>
                <a:ea typeface="+mn-ea"/>
                <a:cs typeface="+mn-cs"/>
              </a:rPr>
              <a:t>Then add the following lines to add the security group "</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contributorREM</a:t>
            </a:r>
            <a:r>
              <a:rPr lang="en-US" sz="1200" b="0" i="0" kern="1200" dirty="0">
                <a:solidFill>
                  <a:schemeClr val="tx1"/>
                </a:solidFill>
                <a:effectLst/>
                <a:latin typeface="+mn-lt"/>
                <a:ea typeface="+mn-ea"/>
                <a:cs typeface="+mn-cs"/>
              </a:rPr>
              <a:t> assign security group 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Replace &lt;</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of group&gt; with the </a:t>
            </a:r>
            <a:r>
              <a:rPr lang="en-US" sz="1200" b="0" i="0" kern="1200" dirty="0" err="1">
                <a:solidFill>
                  <a:schemeClr val="tx1"/>
                </a:solidFill>
                <a:effectLst/>
                <a:latin typeface="+mn-lt"/>
                <a:ea typeface="+mn-ea"/>
                <a:cs typeface="+mn-cs"/>
              </a:rPr>
              <a:t>objectID</a:t>
            </a:r>
            <a:r>
              <a:rPr lang="en-US" sz="1200" b="0" i="0" kern="1200" dirty="0">
                <a:solidFill>
                  <a:schemeClr val="tx1"/>
                </a:solidFill>
                <a:effectLst/>
                <a:latin typeface="+mn-lt"/>
                <a:ea typeface="+mn-ea"/>
                <a:cs typeface="+mn-cs"/>
              </a:rPr>
              <a:t> that you retrieved in one of the previous steps, using the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ad group show command.</a:t>
            </a:r>
          </a:p>
          <a:p>
            <a:pPr marL="228600" indent="-228600">
              <a:buFont typeface="+mj-lt"/>
              <a:buAutoNum type="arabicPeriod"/>
            </a:pPr>
            <a:r>
              <a:rPr lang="en-US" sz="1200" b="0" i="0" kern="1200" dirty="0">
                <a:solidFill>
                  <a:schemeClr val="tx1"/>
                </a:solidFill>
                <a:effectLst/>
                <a:latin typeface="+mn-lt"/>
                <a:ea typeface="+mn-ea"/>
                <a:cs typeface="+mn-cs"/>
              </a:rPr>
              <a:t>Save your file</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CreateResourceGroup_Fixed.bat</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resource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group create --name "RG-Playground-F001-P003-AutomateResourceAndSecurityGroupsCreation" --location "West US"</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assign security group</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role assignment create --role Contributor --assignee-object-id "b208c336-b58e-4a2a-a839-e3d0edbd87e6" --resource-group "RG-Playground-F001-P003-AutomateResourceAndSecurityGroupsCreation" </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2308541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appservice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azurewebapp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appservice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azurewebapp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416336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step by step guide describes the steps for automatically creating a web app (with a service plan) and a database (with SQL server). This and assigning these resources to a resource group will be done by using the Azure CLI 2.0. If you want to use PowerShell, you'll need to convert all the steps to their PowerShell equivalent.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Reading parameters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Open your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script editor and create new script. Save it as CreateAzureResources.cmd</a:t>
            </a:r>
          </a:p>
          <a:p>
            <a:pPr marL="228600" indent="-228600">
              <a:buFont typeface="+mj-lt"/>
              <a:buAutoNum type="arabicPeriod"/>
            </a:pPr>
            <a:r>
              <a:rPr lang="en-US" sz="1200" b="0" i="0" kern="1200" dirty="0">
                <a:solidFill>
                  <a:schemeClr val="tx1"/>
                </a:solidFill>
                <a:effectLst/>
                <a:latin typeface="+mn-lt"/>
                <a:ea typeface="+mn-ea"/>
                <a:cs typeface="+mn-cs"/>
              </a:rPr>
              <a:t>Add the following line to save the first script argument in a variable called </a:t>
            </a:r>
            <a:r>
              <a:rPr lang="en-US" sz="1200" b="0" i="0" kern="1200" dirty="0" err="1">
                <a:solidFill>
                  <a:schemeClr val="tx1"/>
                </a:solidFill>
                <a:effectLst/>
                <a:latin typeface="+mn-lt"/>
                <a:ea typeface="+mn-ea"/>
                <a:cs typeface="+mn-cs"/>
              </a:rPr>
              <a:t>Environment_name</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228600"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web application</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app service plan and a new web application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appservice plan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 </a:t>
            </a:r>
          </a:p>
          <a:p>
            <a:pPr marL="0" lvl="0" indent="0">
              <a:buFont typeface="+mj-lt"/>
              <a:buNone/>
            </a:pPr>
            <a:endParaRPr lang="en-US" sz="1200" b="0" i="0" kern="1200" dirty="0">
              <a:solidFill>
                <a:schemeClr val="tx1"/>
              </a:solidFill>
              <a:effectLst/>
              <a:latin typeface="+mn-lt"/>
              <a:ea typeface="+mn-ea"/>
              <a:cs typeface="+mn-cs"/>
            </a:endParaRPr>
          </a:p>
          <a:p>
            <a:pPr marL="0" lvl="0" indent="0">
              <a:buFont typeface="+mj-lt"/>
              <a:buNone/>
            </a:pPr>
            <a:r>
              <a:rPr lang="en-US" sz="1200" b="0" i="0" kern="1200" dirty="0">
                <a:solidFill>
                  <a:schemeClr val="tx1"/>
                </a:solidFill>
                <a:effectLst/>
                <a:latin typeface="+mn-lt"/>
                <a:ea typeface="+mn-ea"/>
                <a:cs typeface="+mn-cs"/>
              </a:rPr>
              <a:t>REM create azurewebapp </a:t>
            </a:r>
          </a:p>
          <a:p>
            <a:pPr marL="0" lv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"WebApp-</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t>
            </a: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pPr marL="685800" lvl="1" indent="-228600">
              <a:buFont typeface="+mj-lt"/>
              <a:buAutoNum type="arabicPeriod"/>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Creating a SQL server</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the following lines to create a new SQL server and a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server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"vhniNTbo3$9hJvrx{w{rTotqmsFT7_" --admin-user "</a:t>
            </a:r>
            <a:r>
              <a:rPr lang="en-US" sz="1200" b="0" i="0" kern="1200" dirty="0" err="1">
                <a:solidFill>
                  <a:schemeClr val="tx1"/>
                </a:solidFill>
                <a:effectLst/>
                <a:latin typeface="+mn-lt"/>
                <a:ea typeface="+mn-ea"/>
                <a:cs typeface="+mn-cs"/>
              </a:rPr>
              <a:t>GDBCAdmin</a:t>
            </a:r>
            <a:r>
              <a:rPr lang="en-US" sz="1200" b="0" i="0" kern="1200" dirty="0">
                <a:solidFill>
                  <a:schemeClr val="tx1"/>
                </a:solidFill>
                <a:effectLst/>
                <a:latin typeface="+mn-lt"/>
                <a:ea typeface="+mn-ea"/>
                <a:cs typeface="+mn-cs"/>
              </a:rPr>
              <a:t>"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set firewall rule to allow azure resources access the database </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 create SQL database </a:t>
            </a:r>
          </a:p>
          <a:p>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 location of your SQL Server depends on where you created it earlier. Change the location in this script block if needed. The server name naming rules are: </a:t>
            </a:r>
            <a:r>
              <a:rPr lang="en-US" sz="1200" b="0" i="0" kern="1200" dirty="0" err="1">
                <a:solidFill>
                  <a:schemeClr val="tx1"/>
                </a:solidFill>
                <a:effectLst/>
                <a:latin typeface="+mn-lt"/>
                <a:ea typeface="+mn-ea"/>
                <a:cs typeface="+mn-cs"/>
              </a:rPr>
              <a:t>Servername</a:t>
            </a:r>
            <a:r>
              <a:rPr lang="en-US" sz="1200" b="0" i="0" kern="1200" dirty="0">
                <a:solidFill>
                  <a:schemeClr val="tx1"/>
                </a:solidFill>
                <a:effectLst/>
                <a:latin typeface="+mn-lt"/>
                <a:ea typeface="+mn-ea"/>
                <a:cs typeface="+mn-cs"/>
              </a:rPr>
              <a:t> can only be made up of lowercase letters 'a'-'z', the numbers 0-9 and the hyphen. The hyphen may not lead or trail in the name.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the script</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Switch back to your Azure Command Prompt. If you accidentally closed it, re-open it and login by running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login</a:t>
            </a:r>
          </a:p>
          <a:p>
            <a:pPr marL="228600" indent="-228600">
              <a:buFont typeface="+mj-lt"/>
              <a:buAutoNum type="arabicPeriod"/>
            </a:pPr>
            <a:r>
              <a:rPr lang="en-US" sz="1200" b="0" i="0" kern="1200" dirty="0">
                <a:solidFill>
                  <a:schemeClr val="tx1"/>
                </a:solidFill>
                <a:effectLst/>
                <a:latin typeface="+mn-lt"/>
                <a:ea typeface="+mn-ea"/>
                <a:cs typeface="+mn-cs"/>
              </a:rPr>
              <a:t>Navigate to the directory where you saved your script by typing cd &lt;path where you saved your script&gt;</a:t>
            </a:r>
          </a:p>
          <a:p>
            <a:pPr marL="228600" indent="-228600">
              <a:buFont typeface="+mj-lt"/>
              <a:buAutoNum type="arabicPeriod"/>
            </a:pPr>
            <a:r>
              <a:rPr lang="en-US" sz="1200" b="0" i="0" kern="1200" dirty="0">
                <a:solidFill>
                  <a:schemeClr val="tx1"/>
                </a:solidFill>
                <a:effectLst/>
                <a:latin typeface="+mn-lt"/>
                <a:ea typeface="+mn-ea"/>
                <a:cs typeface="+mn-cs"/>
              </a:rPr>
              <a:t>Run CreateAzureResources.cmd dev</a:t>
            </a:r>
          </a:p>
          <a:p>
            <a:pPr marL="228600" indent="-228600">
              <a:buFont typeface="+mj-lt"/>
              <a:buAutoNum type="arabicPeriod"/>
            </a:pPr>
            <a:r>
              <a:rPr lang="en-US" sz="1200" b="0" i="0" kern="1200" dirty="0">
                <a:solidFill>
                  <a:schemeClr val="tx1"/>
                </a:solidFill>
                <a:effectLst/>
                <a:latin typeface="+mn-lt"/>
                <a:ea typeface="+mn-ea"/>
                <a:cs typeface="+mn-cs"/>
              </a:rPr>
              <a:t>Check the Azure Portal to see that your resource group has been created and the correct security group was assigned.</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Script-1 -- CreateAzureResources.cmd test-f001-p004</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appservice plan</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appservice plan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-n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sku</a:t>
            </a:r>
            <a:r>
              <a:rPr lang="en-US" sz="1200" b="0" i="0" kern="1200" dirty="0">
                <a:solidFill>
                  <a:schemeClr val="tx1"/>
                </a:solidFill>
                <a:effectLst/>
                <a:latin typeface="+mn-lt"/>
                <a:ea typeface="+mn-ea"/>
                <a:cs typeface="+mn-cs"/>
              </a:rPr>
              <a:t> F1</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azurewebapp </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create -g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-p "</a:t>
            </a:r>
            <a:r>
              <a:rPr lang="en-US" sz="1200" b="0" i="0" kern="1200" dirty="0" err="1">
                <a:solidFill>
                  <a:schemeClr val="tx1"/>
                </a:solidFill>
                <a:effectLst/>
                <a:latin typeface="+mn-lt"/>
                <a:ea typeface="+mn-ea"/>
                <a:cs typeface="+mn-cs"/>
              </a:rPr>
              <a:t>AppServicePlan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-n "WebApp-</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server</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create --admin-password "Gourav@123" --admin-user "gourav8jain" --location "West Europe" --name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set firewall rule to allow azure resources access the database</a:t>
            </a:r>
          </a:p>
          <a:p>
            <a:pPr marL="0" indent="0">
              <a:buFont typeface="+mj-lt"/>
              <a:buNone/>
            </a:pP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server firewall-rule create --name "</a:t>
            </a:r>
            <a:r>
              <a:rPr lang="en-US" sz="1200" b="0" i="0" kern="1200" dirty="0" err="1">
                <a:solidFill>
                  <a:schemeClr val="tx1"/>
                </a:solidFill>
                <a:effectLst/>
                <a:latin typeface="+mn-lt"/>
                <a:ea typeface="+mn-ea"/>
                <a:cs typeface="+mn-cs"/>
              </a:rPr>
              <a:t>azureservices</a:t>
            </a:r>
            <a:r>
              <a:rPr lang="en-US" sz="1200" b="0" i="0" kern="1200" dirty="0">
                <a:solidFill>
                  <a:schemeClr val="tx1"/>
                </a:solidFill>
                <a:effectLst/>
                <a:latin typeface="+mn-lt"/>
                <a:ea typeface="+mn-ea"/>
                <a:cs typeface="+mn-cs"/>
              </a:rPr>
              <a:t>" --start-</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0.0.0.0 --end-</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-address 0.0.0.0 --server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REM create SQL database</a:t>
            </a:r>
          </a:p>
          <a:p>
            <a:pPr marL="0" indent="0">
              <a:buFont typeface="+mj-lt"/>
              <a:buNone/>
            </a:pPr>
            <a:r>
              <a:rPr lang="en-US" sz="1200" b="0" i="0" kern="1200" dirty="0">
                <a:solidFill>
                  <a:schemeClr val="tx1"/>
                </a:solidFill>
                <a:effectLst/>
                <a:latin typeface="+mn-lt"/>
                <a:ea typeface="+mn-ea"/>
                <a:cs typeface="+mn-cs"/>
              </a:rPr>
              <a:t>call </a:t>
            </a:r>
            <a:r>
              <a:rPr lang="en-US" sz="1200" b="0" i="0" kern="1200" dirty="0" err="1">
                <a:solidFill>
                  <a:schemeClr val="tx1"/>
                </a:solidFill>
                <a:effectLst/>
                <a:latin typeface="+mn-lt"/>
                <a:ea typeface="+mn-ea"/>
                <a:cs typeface="+mn-cs"/>
              </a:rPr>
              <a:t>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 create --name  "</a:t>
            </a:r>
            <a:r>
              <a:rPr lang="en-US" sz="1200" b="0" i="0" kern="1200" dirty="0" err="1">
                <a:solidFill>
                  <a:schemeClr val="tx1"/>
                </a:solidFill>
                <a:effectLst/>
                <a:latin typeface="+mn-lt"/>
                <a:ea typeface="+mn-ea"/>
                <a:cs typeface="+mn-cs"/>
              </a:rPr>
              <a:t>db</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 --resource-group "RG-Playground-</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 --server "</a:t>
            </a:r>
            <a:r>
              <a:rPr lang="en-US" sz="1200" b="0" i="0" kern="1200" dirty="0" err="1">
                <a:solidFill>
                  <a:schemeClr val="tx1"/>
                </a:solidFill>
                <a:effectLst/>
                <a:latin typeface="+mn-lt"/>
                <a:ea typeface="+mn-ea"/>
                <a:cs typeface="+mn-cs"/>
              </a:rPr>
              <a:t>sqlserver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teamname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Environment_name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lvl="0" indent="0">
              <a:buFont typeface="+mj-lt"/>
              <a:buNone/>
            </a:pP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1890486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OOM2017177_Xpirit_GDB_Slide_BG_Righ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39024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9907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53755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25962"/>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Text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00363"/>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Top (Dar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3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Top (Ligh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42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Dar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166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Ligh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Notes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73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937639"/>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Notes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346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itl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691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03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itle/Image |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700781"/>
      </p:ext>
    </p:extLst>
  </p:cSld>
  <p:clrMapOvr>
    <a:masterClrMapping/>
  </p:clrMapOvr>
  <p:extLst mod="1">
    <p:ext uri="{DCECCB84-F9BA-43D5-87BE-67443E8EF086}">
      <p15:sldGuideLst xmlns:p15="http://schemas.microsoft.com/office/powerpoint/2012/main">
        <p15:guide id="1" orient="horz" pos="6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 Content 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56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621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2865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ation ">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91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27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838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765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6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6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a:latin typeface="Gotham Medium" panose="02000604030000020004" pitchFamily="50" charset="0"/>
              </a:rPr>
              <a:t>This bullet list is </a:t>
            </a:r>
            <a:r>
              <a:rPr lang="en-US" sz="1400" b="1" dirty="0">
                <a:solidFill>
                  <a:schemeClr val="accent1"/>
                </a:solidFill>
                <a:latin typeface="Gotham Medium" panose="02000604030000020004" pitchFamily="50" charset="0"/>
              </a:rPr>
              <a:t>preset</a:t>
            </a:r>
            <a:r>
              <a:rPr lang="en-US" sz="1400" b="0" dirty="0">
                <a:solidFill>
                  <a:schemeClr val="accent1"/>
                </a:solidFill>
                <a:latin typeface="Gotham Medium" panose="02000604030000020004" pitchFamily="50" charset="0"/>
              </a:rPr>
              <a:t> </a:t>
            </a:r>
            <a:r>
              <a:rPr lang="en-US" sz="1400" b="0" dirty="0">
                <a:latin typeface="Gotham Medium" panose="02000604030000020004" pitchFamily="50" charset="0"/>
              </a:rPr>
              <a:t>with </a:t>
            </a:r>
            <a:r>
              <a:rPr lang="en-US" sz="14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018430"/>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459131"/>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07296"/>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Image Chunk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72899"/>
      </p:ext>
    </p:extLst>
  </p:cSld>
  <p:clrMapOvr>
    <a:masterClrMapping/>
  </p:clrMapOvr>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4" name="Picture 3" descr="OOM2017177_Xpirit_GDB_Slide_BG_Left.pn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7136"/>
            <a:ext cx="12192000" cy="685086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9" r:id="rId23"/>
    <p:sldLayoutId id="2147483678" r:id="rId24"/>
    <p:sldLayoutId id="2147483672" r:id="rId25"/>
    <p:sldLayoutId id="2147483673" r:id="rId26"/>
    <p:sldLayoutId id="2147483674" r:id="rId27"/>
    <p:sldLayoutId id="2147483675" r:id="rId28"/>
    <p:sldLayoutId id="2147483676" r:id="rId29"/>
    <p:sldLayoutId id="2147483683" r:id="rId30"/>
    <p:sldLayoutId id="2147483684" r:id="rId31"/>
  </p:sldLayoutIdLst>
  <p:hf hdr="0" dt="0"/>
  <p:txStyles>
    <p:titleStyle>
      <a:lvl1pPr algn="ctr" defTabSz="586003" rtl="0" eaLnBrk="1" latinLnBrk="0" hangingPunct="1">
        <a:lnSpc>
          <a:spcPct val="85000"/>
        </a:lnSpc>
        <a:spcBef>
          <a:spcPct val="0"/>
        </a:spcBef>
        <a:buNone/>
        <a:defRPr sz="3600" b="0" i="0" kern="1200" cap="none" baseline="0">
          <a:solidFill>
            <a:schemeClr val="bg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bg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bg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bg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chemeClr val="bg1"/>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chemeClr val="bg1"/>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chemeClr val="bg1"/>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vstsagentpackage.azureedge.net/agent/2.134.2/vsts-agent-win-x64-2.134.2.zip"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01_Sponsor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172" y="3284132"/>
            <a:ext cx="6360160" cy="3573868"/>
          </a:xfrm>
          <a:prstGeom prst="rect">
            <a:avLst/>
          </a:prstGeom>
        </p:spPr>
      </p:pic>
      <p:sp>
        <p:nvSpPr>
          <p:cNvPr id="3" name="Title 1"/>
          <p:cNvSpPr txBox="1">
            <a:spLocks/>
          </p:cNvSpPr>
          <p:nvPr/>
        </p:nvSpPr>
        <p:spPr>
          <a:xfrm>
            <a:off x="13252" y="1324928"/>
            <a:ext cx="12192000" cy="358648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dirty="0">
                <a:solidFill>
                  <a:schemeClr val="tx1"/>
                </a:solidFill>
                <a:latin typeface="HeronSansCond Regular"/>
                <a:cs typeface="HeronSansCond Regular"/>
              </a:rPr>
              <a:t>WELCOME  IN</a:t>
            </a:r>
            <a:br>
              <a:rPr lang="en-US" sz="4800" dirty="0">
                <a:latin typeface="HeronSansCond Regular"/>
                <a:cs typeface="HeronSansCond Regular"/>
              </a:rPr>
            </a:br>
            <a:r>
              <a:rPr lang="en-US" sz="9600" b="1" dirty="0">
                <a:latin typeface="HeronSansCond Regular"/>
                <a:cs typeface="HeronSansCond Regular"/>
              </a:rPr>
              <a:t>GDBC 2018, Gurgaon</a:t>
            </a:r>
          </a:p>
        </p:txBody>
      </p:sp>
      <p:cxnSp>
        <p:nvCxnSpPr>
          <p:cNvPr id="7" name="Straight Connector 6"/>
          <p:cNvCxnSpPr/>
          <p:nvPr/>
        </p:nvCxnSpPr>
        <p:spPr>
          <a:xfrm>
            <a:off x="5029200" y="4500880"/>
            <a:ext cx="2072640" cy="0"/>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0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F001-P004</a:t>
            </a:r>
          </a:p>
          <a:p>
            <a:endParaRPr lang="en-US" dirty="0">
              <a:solidFill>
                <a:schemeClr val="tx1"/>
              </a:solidFill>
            </a:endParaRPr>
          </a:p>
          <a:p>
            <a:endParaRPr lang="en-US" dirty="0">
              <a:solidFill>
                <a:schemeClr val="tx1"/>
              </a:solidFill>
            </a:endParaRPr>
          </a:p>
          <a:p>
            <a:r>
              <a:rPr lang="en-US" dirty="0"/>
              <a:t>Create automation scripts to create Azure resources</a:t>
            </a:r>
          </a:p>
        </p:txBody>
      </p:sp>
    </p:spTree>
    <p:extLst>
      <p:ext uri="{BB962C8B-B14F-4D97-AF65-F5344CB8AC3E}">
        <p14:creationId xmlns:p14="http://schemas.microsoft.com/office/powerpoint/2010/main" val="39886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web application (create appservice plan, create azurewebapp)</a:t>
            </a:r>
          </a:p>
          <a:p>
            <a:pPr marL="742950" indent="-742950" algn="l">
              <a:buFont typeface="+mj-lt"/>
              <a:buAutoNum type="arabicPeriod"/>
            </a:pPr>
            <a:r>
              <a:rPr lang="en-US" dirty="0"/>
              <a:t>Creating a SQL server (create SQL server , set firewall rule to allow azure resources access the database , create SQL database )</a:t>
            </a:r>
          </a:p>
          <a:p>
            <a:pPr algn="l"/>
            <a:endParaRPr lang="en-US" dirty="0"/>
          </a:p>
          <a:p>
            <a:pPr algn="l"/>
            <a:endParaRPr lang="en-US" dirty="0"/>
          </a:p>
        </p:txBody>
      </p:sp>
    </p:spTree>
    <p:extLst>
      <p:ext uri="{BB962C8B-B14F-4D97-AF65-F5344CB8AC3E}">
        <p14:creationId xmlns:p14="http://schemas.microsoft.com/office/powerpoint/2010/main" val="183165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F001-P005</a:t>
            </a:r>
          </a:p>
          <a:p>
            <a:endParaRPr lang="en-US" dirty="0">
              <a:solidFill>
                <a:schemeClr val="tx1"/>
              </a:solidFill>
            </a:endParaRPr>
          </a:p>
          <a:p>
            <a:endParaRPr lang="en-US" dirty="0">
              <a:solidFill>
                <a:schemeClr val="tx1"/>
              </a:solidFill>
            </a:endParaRPr>
          </a:p>
          <a:p>
            <a:r>
              <a:rPr lang="en-US" dirty="0"/>
              <a:t>Move the automation scripts to git version control</a:t>
            </a:r>
          </a:p>
        </p:txBody>
      </p:sp>
    </p:spTree>
    <p:extLst>
      <p:ext uri="{BB962C8B-B14F-4D97-AF65-F5344CB8AC3E}">
        <p14:creationId xmlns:p14="http://schemas.microsoft.com/office/powerpoint/2010/main" val="38689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Install Git for Windows</a:t>
            </a:r>
          </a:p>
          <a:p>
            <a:pPr marL="742950" indent="-742950" algn="l">
              <a:buFont typeface="+mj-lt"/>
              <a:buAutoNum type="arabicPeriod"/>
            </a:pPr>
            <a:r>
              <a:rPr lang="en-US" dirty="0"/>
              <a:t>Creating a Git repository</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35747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F001-P007</a:t>
            </a:r>
          </a:p>
          <a:p>
            <a:endParaRPr lang="en-US" dirty="0">
              <a:solidFill>
                <a:schemeClr val="tx1"/>
              </a:solidFill>
            </a:endParaRPr>
          </a:p>
          <a:p>
            <a:endParaRPr lang="en-US" dirty="0">
              <a:solidFill>
                <a:schemeClr val="tx1"/>
              </a:solidFill>
            </a:endParaRPr>
          </a:p>
          <a:p>
            <a:r>
              <a:rPr lang="en-US" dirty="0"/>
              <a:t>Manually deploy the web application to Azure</a:t>
            </a:r>
          </a:p>
        </p:txBody>
      </p:sp>
    </p:spTree>
    <p:extLst>
      <p:ext uri="{BB962C8B-B14F-4D97-AF65-F5344CB8AC3E}">
        <p14:creationId xmlns:p14="http://schemas.microsoft.com/office/powerpoint/2010/main" val="20313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Locally build and run the web application</a:t>
            </a:r>
          </a:p>
          <a:p>
            <a:pPr marL="742950" indent="-742950" algn="l">
              <a:buFont typeface="+mj-lt"/>
              <a:buAutoNum type="arabicPeriod"/>
            </a:pPr>
            <a:r>
              <a:rPr lang="en-US" dirty="0"/>
              <a:t>Deploy the application to Azure</a:t>
            </a:r>
          </a:p>
          <a:p>
            <a:pPr marL="742950" indent="-742950" algn="l">
              <a:buFont typeface="+mj-lt"/>
              <a:buAutoNum type="arabicPeriod"/>
            </a:pPr>
            <a:endParaRPr lang="en-US" dirty="0"/>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398176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sz="6000" dirty="0">
                <a:solidFill>
                  <a:schemeClr val="tx1"/>
                </a:solidFill>
              </a:rPr>
              <a:t>F002 – Challenge -02</a:t>
            </a:r>
          </a:p>
        </p:txBody>
      </p:sp>
    </p:spTree>
    <p:extLst>
      <p:ext uri="{BB962C8B-B14F-4D97-AF65-F5344CB8AC3E}">
        <p14:creationId xmlns:p14="http://schemas.microsoft.com/office/powerpoint/2010/main" val="2609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F002-P001</a:t>
            </a:r>
          </a:p>
          <a:p>
            <a:endParaRPr lang="en-US" dirty="0">
              <a:solidFill>
                <a:schemeClr val="tx1"/>
              </a:solidFill>
            </a:endParaRPr>
          </a:p>
          <a:p>
            <a:endParaRPr lang="en-US" dirty="0">
              <a:solidFill>
                <a:schemeClr val="tx1"/>
              </a:solidFill>
            </a:endParaRPr>
          </a:p>
          <a:p>
            <a:r>
              <a:rPr lang="en-US" dirty="0"/>
              <a:t>Setup Private Build Agent</a:t>
            </a:r>
          </a:p>
        </p:txBody>
      </p:sp>
    </p:spTree>
    <p:extLst>
      <p:ext uri="{BB962C8B-B14F-4D97-AF65-F5344CB8AC3E}">
        <p14:creationId xmlns:p14="http://schemas.microsoft.com/office/powerpoint/2010/main" val="332233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116184"/>
            <a:ext cx="11220450" cy="4170316"/>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Personal Access Token to authenticate the agent to VSTS, So create a token.</a:t>
            </a:r>
          </a:p>
          <a:p>
            <a:pPr marL="742950" indent="-742950" algn="l">
              <a:buFont typeface="+mj-lt"/>
              <a:buAutoNum type="arabicPeriod"/>
            </a:pPr>
            <a:r>
              <a:rPr lang="en-US" dirty="0"/>
              <a:t>Download the agent from </a:t>
            </a:r>
            <a:r>
              <a:rPr lang="en-US" dirty="0">
                <a:hlinkClick r:id="rId3"/>
              </a:rPr>
              <a:t>https://vstsagentpackage.azureedge.net/agent/2.134.2/vsts-agent-win-x64-2.134.2.zip</a:t>
            </a:r>
            <a:endParaRPr lang="en-US" dirty="0"/>
          </a:p>
          <a:p>
            <a:pPr marL="742950" indent="-742950" algn="l">
              <a:buFont typeface="+mj-lt"/>
              <a:buAutoNum type="arabicPeriod"/>
            </a:pPr>
            <a:r>
              <a:rPr lang="en-US" dirty="0"/>
              <a:t>Create and configure the agent using the following command:</a:t>
            </a:r>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391336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F002-P002</a:t>
            </a:r>
          </a:p>
          <a:p>
            <a:endParaRPr lang="en-US" dirty="0">
              <a:solidFill>
                <a:schemeClr val="tx1"/>
              </a:solidFill>
            </a:endParaRPr>
          </a:p>
          <a:p>
            <a:endParaRPr lang="en-US" dirty="0">
              <a:solidFill>
                <a:schemeClr val="tx1"/>
              </a:solidFill>
            </a:endParaRPr>
          </a:p>
          <a:p>
            <a:r>
              <a:rPr lang="en-US" dirty="0"/>
              <a:t>Setup a CI Build</a:t>
            </a:r>
          </a:p>
        </p:txBody>
      </p:sp>
    </p:spTree>
    <p:extLst>
      <p:ext uri="{BB962C8B-B14F-4D97-AF65-F5344CB8AC3E}">
        <p14:creationId xmlns:p14="http://schemas.microsoft.com/office/powerpoint/2010/main" val="3593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TextBox 5"/>
          <p:cNvSpPr txBox="1"/>
          <p:nvPr/>
        </p:nvSpPr>
        <p:spPr>
          <a:xfrm>
            <a:off x="1036320" y="618101"/>
            <a:ext cx="9916160" cy="2264210"/>
          </a:xfrm>
          <a:prstGeom prst="rect">
            <a:avLst/>
          </a:prstGeom>
          <a:noFill/>
        </p:spPr>
        <p:txBody>
          <a:bodyPr wrap="square" rtlCol="0">
            <a:spAutoFit/>
          </a:bodyPr>
          <a:lstStyle/>
          <a:p>
            <a:pPr algn="ctr" defTabSz="914225">
              <a:lnSpc>
                <a:spcPct val="80000"/>
              </a:lnSpc>
            </a:pPr>
            <a:r>
              <a:rPr lang="en-US" sz="5800" b="1" dirty="0">
                <a:latin typeface="HeronSansCond Regular"/>
                <a:ea typeface="Montserrat Hairline" charset="0"/>
                <a:cs typeface="HeronSansCond Regular"/>
              </a:rPr>
              <a:t>GLOBAL  DEVOPS  </a:t>
            </a:r>
            <a:br>
              <a:rPr lang="en-US" sz="5800" b="1" dirty="0">
                <a:latin typeface="HeronSansCond Regular"/>
                <a:ea typeface="Montserrat Hairline" charset="0"/>
                <a:cs typeface="HeronSansCond Regular"/>
              </a:rPr>
            </a:br>
            <a:r>
              <a:rPr lang="en-US" sz="5800" b="1" dirty="0">
                <a:solidFill>
                  <a:schemeClr val="bg1">
                    <a:lumMod val="95000"/>
                  </a:schemeClr>
                </a:solidFill>
                <a:latin typeface="HeronSansCond Regular"/>
                <a:ea typeface="Montserrat Hairline" charset="0"/>
                <a:cs typeface="HeronSansCond Regular"/>
              </a:rPr>
              <a:t>BOOTCAMP</a:t>
            </a:r>
            <a:br>
              <a:rPr lang="en-US" sz="5800" b="1" dirty="0">
                <a:latin typeface="HeronSansCond Regular"/>
                <a:ea typeface="Montserrat Hairline" charset="0"/>
                <a:cs typeface="HeronSansCond Regular"/>
              </a:rPr>
            </a:br>
            <a:r>
              <a:rPr lang="en-US" sz="5800" b="1" dirty="0">
                <a:solidFill>
                  <a:schemeClr val="accent1"/>
                </a:solidFill>
                <a:latin typeface="HeronSansCond Regular"/>
                <a:ea typeface="Montserrat Hairline" charset="0"/>
                <a:cs typeface="HeronSansCond Regular"/>
              </a:rPr>
              <a:t>CHALLENGES</a:t>
            </a:r>
            <a:endParaRPr lang="en-US" sz="5800" dirty="0">
              <a:solidFill>
                <a:schemeClr val="accent1"/>
              </a:solidFill>
              <a:latin typeface="HeronSansCond Regular"/>
              <a:ea typeface="Montserrat Hairline" charset="0"/>
              <a:cs typeface="HeronSansCond Regular"/>
            </a:endParaRPr>
          </a:p>
        </p:txBody>
      </p:sp>
      <p:sp>
        <p:nvSpPr>
          <p:cNvPr id="5" name="Text Placeholder 16"/>
          <p:cNvSpPr txBox="1">
            <a:spLocks/>
          </p:cNvSpPr>
          <p:nvPr/>
        </p:nvSpPr>
        <p:spPr>
          <a:xfrm>
            <a:off x="1452881" y="2917009"/>
            <a:ext cx="8991599" cy="3590471"/>
          </a:xfrm>
          <a:prstGeom prst="rect">
            <a:avLst/>
          </a:prstGeom>
        </p:spPr>
        <p:txBody>
          <a:bodyPr anchor="t"/>
          <a:lstStyle>
            <a:lvl1pPr marL="117452" indent="-117452" algn="l" defTabSz="586003" rtl="0" eaLnBrk="1" latinLnBrk="0" hangingPunct="1">
              <a:spcBef>
                <a:spcPts val="1800"/>
              </a:spcBef>
              <a:buClrTx/>
              <a:buSzPct val="100000"/>
              <a:buFont typeface="Myriad Pro" panose="020B0503030403020204" pitchFamily="34" charset="0"/>
              <a:buChar char=" "/>
              <a:defRPr sz="2400" b="0" i="0" kern="1200">
                <a:solidFill>
                  <a:schemeClr val="accent1"/>
                </a:solidFill>
                <a:latin typeface="+mn-lt"/>
                <a:ea typeface="Montserrat Light" charset="0"/>
                <a:cs typeface="Montserrat Light" charset="0"/>
              </a:defRPr>
            </a:lvl1pPr>
            <a:lvl2pPr marL="586003" indent="-288930"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2pPr>
            <a:lvl3pPr marL="883074" indent="-286898" algn="l" defTabSz="586003" rtl="0" eaLnBrk="1" latinLnBrk="0" hangingPunct="1">
              <a:spcBef>
                <a:spcPts val="600"/>
              </a:spcBef>
              <a:buClrTx/>
              <a:buSzPct val="100000"/>
              <a:buFont typeface="Lucida Grande"/>
              <a:buChar char="•"/>
              <a:defRPr sz="2400" b="0" i="0" kern="1200">
                <a:solidFill>
                  <a:schemeClr val="accent1"/>
                </a:solidFill>
                <a:latin typeface="Montserrat Light" charset="0"/>
                <a:ea typeface="Montserrat Light" charset="0"/>
                <a:cs typeface="Montserrat Light" charset="0"/>
              </a:defRPr>
            </a:lvl3pPr>
            <a:lvl4pPr marL="1096724" indent="-213648" algn="l" defTabSz="586003" rtl="0" eaLnBrk="1" latinLnBrk="0" hangingPunct="1">
              <a:spcBef>
                <a:spcPts val="600"/>
              </a:spcBef>
              <a:buClrTx/>
              <a:buSzPct val="100000"/>
              <a:buFont typeface="Wingdings" panose="05000000000000000000" pitchFamily="2" charset="2"/>
              <a:buChar char="§"/>
              <a:defRPr sz="2400" b="0" i="0" kern="1200" baseline="0">
                <a:solidFill>
                  <a:schemeClr val="accent1"/>
                </a:solidFill>
                <a:latin typeface="Montserrat Light" charset="0"/>
                <a:ea typeface="Montserrat Light" charset="0"/>
                <a:cs typeface="Montserrat Light" charset="0"/>
              </a:defRPr>
            </a:lvl4pPr>
            <a:lvl5pPr marL="1395829" indent="-299107" algn="l" defTabSz="586003" rtl="0" eaLnBrk="1" latinLnBrk="0" hangingPunct="1">
              <a:spcBef>
                <a:spcPts val="600"/>
              </a:spcBef>
              <a:buClrTx/>
              <a:buSzPct val="100000"/>
              <a:buFont typeface="Myriad Pro Light" panose="020B0403030403020204" pitchFamily="34" charset="0"/>
              <a:buChar char="-"/>
              <a:tabLst/>
              <a:defRPr sz="2400" b="0" i="0" kern="1200" baseline="0">
                <a:solidFill>
                  <a:schemeClr val="accent1"/>
                </a:solidFill>
                <a:latin typeface="Montserrat Light" charset="0"/>
                <a:ea typeface="Montserrat Light" charset="0"/>
                <a:cs typeface="Montserrat Light" charset="0"/>
              </a:defRPr>
            </a:lvl5pPr>
            <a:lvl6pPr marL="1609476" indent="-215680" algn="l" defTabSz="586003" rtl="0" eaLnBrk="1" latinLnBrk="0" hangingPunct="1">
              <a:spcBef>
                <a:spcPts val="448"/>
              </a:spcBef>
              <a:buClr>
                <a:schemeClr val="bg1">
                  <a:lumMod val="85000"/>
                </a:schemeClr>
              </a:buClr>
              <a:buSzPct val="70000"/>
              <a:buFont typeface="Lucida Grande"/>
              <a:buChar char="•"/>
              <a:defRPr sz="1467" b="0" i="0" kern="1200">
                <a:solidFill>
                  <a:schemeClr val="bg1">
                    <a:lumMod val="50000"/>
                  </a:schemeClr>
                </a:solidFill>
                <a:latin typeface="Myriad Pro Light"/>
                <a:ea typeface="+mn-ea"/>
                <a:cs typeface="Arial"/>
              </a:defRPr>
            </a:lvl6pPr>
            <a:lvl7pPr marL="3809023" indent="-293002" algn="l" defTabSz="586003" rtl="0" eaLnBrk="1" latinLnBrk="0" hangingPunct="1">
              <a:spcBef>
                <a:spcPct val="20000"/>
              </a:spcBef>
              <a:buFont typeface="Arial"/>
              <a:buChar char="•"/>
              <a:defRPr sz="2532" kern="1200">
                <a:solidFill>
                  <a:schemeClr val="tx1"/>
                </a:solidFill>
                <a:latin typeface="+mn-lt"/>
                <a:ea typeface="+mn-ea"/>
                <a:cs typeface="+mn-cs"/>
              </a:defRPr>
            </a:lvl7pPr>
            <a:lvl8pPr marL="4395027" indent="-293002" algn="l" defTabSz="586003" rtl="0" eaLnBrk="1" latinLnBrk="0" hangingPunct="1">
              <a:spcBef>
                <a:spcPct val="20000"/>
              </a:spcBef>
              <a:buFont typeface="Arial"/>
              <a:buChar char="•"/>
              <a:defRPr sz="2532" kern="1200">
                <a:solidFill>
                  <a:schemeClr val="tx1"/>
                </a:solidFill>
                <a:latin typeface="+mn-lt"/>
                <a:ea typeface="+mn-ea"/>
                <a:cs typeface="+mn-cs"/>
              </a:defRPr>
            </a:lvl8pPr>
            <a:lvl9pPr marL="4981028" indent="-293002" algn="l" defTabSz="586003" rtl="0" eaLnBrk="1" latinLnBrk="0" hangingPunct="1">
              <a:spcBef>
                <a:spcPct val="20000"/>
              </a:spcBef>
              <a:buFont typeface="Arial"/>
              <a:buChar char="•"/>
              <a:defRPr sz="2532" kern="1200">
                <a:solidFill>
                  <a:schemeClr val="tx1"/>
                </a:solidFill>
                <a:latin typeface="+mn-lt"/>
                <a:ea typeface="+mn-ea"/>
                <a:cs typeface="+mn-cs"/>
              </a:defRPr>
            </a:lvl9pPr>
          </a:lstStyle>
          <a:p>
            <a:pPr>
              <a:lnSpc>
                <a:spcPct val="110000"/>
              </a:lnSpc>
            </a:pPr>
            <a:endParaRPr lang="en-US" sz="2000" dirty="0">
              <a:solidFill>
                <a:schemeClr val="accent2">
                  <a:lumMod val="60000"/>
                  <a:lumOff val="40000"/>
                </a:schemeClr>
              </a:solidFill>
              <a:latin typeface="HeronSansCond Regular"/>
              <a:cs typeface="HeronSansCond Regular"/>
            </a:endParaRPr>
          </a:p>
        </p:txBody>
      </p:sp>
      <p:sp>
        <p:nvSpPr>
          <p:cNvPr id="4" name="Title 1">
            <a:extLst>
              <a:ext uri="{FF2B5EF4-FFF2-40B4-BE49-F238E27FC236}">
                <a16:creationId xmlns:a16="http://schemas.microsoft.com/office/drawing/2014/main" id="{9026B957-200C-4240-93E2-B26A1A1FFCB4}"/>
              </a:ext>
            </a:extLst>
          </p:cNvPr>
          <p:cNvSpPr txBox="1">
            <a:spLocks/>
          </p:cNvSpPr>
          <p:nvPr/>
        </p:nvSpPr>
        <p:spPr>
          <a:xfrm>
            <a:off x="8001000" y="4972051"/>
            <a:ext cx="3648075" cy="153543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nSpc>
                <a:spcPct val="100000"/>
              </a:lnSpc>
            </a:pPr>
            <a:r>
              <a:rPr lang="en-US" sz="2400" dirty="0">
                <a:solidFill>
                  <a:schemeClr val="tx1"/>
                </a:solidFill>
                <a:latin typeface="HeronSansCond Regular"/>
                <a:cs typeface="HeronSansCond Regular"/>
              </a:rPr>
              <a:t>PRESENTED BY - </a:t>
            </a:r>
            <a:br>
              <a:rPr lang="en-US" sz="2400" dirty="0">
                <a:latin typeface="HeronSansCond Regular"/>
                <a:cs typeface="HeronSansCond Regular"/>
              </a:rPr>
            </a:br>
            <a:r>
              <a:rPr lang="en-US" sz="2400" b="1" dirty="0">
                <a:latin typeface="HeronSansCond Regular"/>
                <a:cs typeface="HeronSansCond Regular"/>
              </a:rPr>
              <a:t>Gourav Jain </a:t>
            </a:r>
          </a:p>
          <a:p>
            <a:pPr>
              <a:lnSpc>
                <a:spcPct val="100000"/>
              </a:lnSpc>
            </a:pPr>
            <a:r>
              <a:rPr lang="en-US" sz="2400" b="1" dirty="0">
                <a:latin typeface="HeronSansCond Regular"/>
                <a:cs typeface="HeronSansCond Regular"/>
              </a:rPr>
              <a:t>(Xebia Microsoft Unit)</a:t>
            </a:r>
          </a:p>
        </p:txBody>
      </p:sp>
    </p:spTree>
    <p:extLst>
      <p:ext uri="{BB962C8B-B14F-4D97-AF65-F5344CB8AC3E}">
        <p14:creationId xmlns:p14="http://schemas.microsoft.com/office/powerpoint/2010/main" val="130966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Create a Build Definition</a:t>
            </a:r>
          </a:p>
          <a:p>
            <a:pPr marL="742950" indent="-742950" algn="l">
              <a:buFont typeface="+mj-lt"/>
              <a:buAutoNum type="arabicPeriod"/>
            </a:pPr>
            <a:r>
              <a:rPr lang="en-US" dirty="0"/>
              <a:t>Enable Continuous Integration for your build</a:t>
            </a:r>
          </a:p>
          <a:p>
            <a:pPr marL="742950" indent="-742950" algn="l">
              <a:buFont typeface="+mj-lt"/>
              <a:buAutoNum type="arabicPeriod"/>
            </a:pPr>
            <a:r>
              <a:rPr lang="en-US" dirty="0"/>
              <a:t>Run the build</a:t>
            </a:r>
          </a:p>
          <a:p>
            <a:pPr marL="742950" indent="-742950" algn="l">
              <a:buFont typeface="+mj-lt"/>
              <a:buAutoNum type="arabicPeriod"/>
            </a:pPr>
            <a:r>
              <a:rPr lang="en-US" dirty="0"/>
              <a:t>Check that CI is triggered when a change to the code is pushed</a:t>
            </a:r>
          </a:p>
          <a:p>
            <a:endParaRPr lang="en-US" dirty="0"/>
          </a:p>
          <a:p>
            <a:endParaRPr lang="en-US" dirty="0"/>
          </a:p>
          <a:p>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8281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F002-P003</a:t>
            </a:r>
          </a:p>
          <a:p>
            <a:endParaRPr lang="en-US" dirty="0">
              <a:solidFill>
                <a:schemeClr val="tx1"/>
              </a:solidFill>
            </a:endParaRPr>
          </a:p>
          <a:p>
            <a:endParaRPr lang="en-US" dirty="0">
              <a:solidFill>
                <a:schemeClr val="tx1"/>
              </a:solidFill>
            </a:endParaRPr>
          </a:p>
          <a:p>
            <a:r>
              <a:rPr lang="en-US" dirty="0"/>
              <a:t>Setup Continuous Delivery</a:t>
            </a:r>
          </a:p>
        </p:txBody>
      </p:sp>
    </p:spTree>
    <p:extLst>
      <p:ext uri="{BB962C8B-B14F-4D97-AF65-F5344CB8AC3E}">
        <p14:creationId xmlns:p14="http://schemas.microsoft.com/office/powerpoint/2010/main" val="134394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752453"/>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Create service principal</a:t>
            </a:r>
          </a:p>
          <a:p>
            <a:pPr marL="742950" indent="-742950" algn="l">
              <a:buFont typeface="+mj-lt"/>
              <a:buAutoNum type="arabicPeriod"/>
            </a:pPr>
            <a:r>
              <a:rPr lang="en-US" dirty="0"/>
              <a:t>Setup Permissions</a:t>
            </a:r>
          </a:p>
          <a:p>
            <a:pPr marL="742950" indent="-742950" algn="l">
              <a:buFont typeface="+mj-lt"/>
              <a:buAutoNum type="arabicPeriod"/>
            </a:pPr>
            <a:r>
              <a:rPr lang="en-US" dirty="0"/>
              <a:t>Create Service endpoint</a:t>
            </a:r>
          </a:p>
          <a:p>
            <a:pPr marL="742950" indent="-742950" algn="l">
              <a:buFont typeface="+mj-lt"/>
              <a:buAutoNum type="arabicPeriod"/>
            </a:pPr>
            <a:r>
              <a:rPr lang="en-US" dirty="0"/>
              <a:t>Create a Release Definition</a:t>
            </a:r>
          </a:p>
          <a:p>
            <a:pPr marL="742950" indent="-742950" algn="l">
              <a:buFont typeface="+mj-lt"/>
              <a:buAutoNum type="arabicPeriod"/>
            </a:pPr>
            <a:r>
              <a:rPr lang="en-US" dirty="0"/>
              <a:t>Create a Azure Web App using Azure CLI</a:t>
            </a:r>
          </a:p>
          <a:p>
            <a:pPr marL="742950" indent="-742950" algn="l">
              <a:buFont typeface="+mj-lt"/>
              <a:buAutoNum type="arabicPeriod"/>
            </a:pPr>
            <a:r>
              <a:rPr lang="en-US" dirty="0"/>
              <a:t>Deploy code using release pipeline on Azure</a:t>
            </a:r>
          </a:p>
          <a:p>
            <a:pPr marL="742950" indent="-742950" algn="l">
              <a:buFont typeface="+mj-lt"/>
              <a:buAutoNum type="arabicPeriod"/>
            </a:pPr>
            <a:endParaRPr lang="en-US" dirty="0"/>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29316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sz="6000" dirty="0">
                <a:solidFill>
                  <a:schemeClr val="tx1"/>
                </a:solidFill>
              </a:rPr>
              <a:t>F003 – Challenge -03</a:t>
            </a:r>
          </a:p>
        </p:txBody>
      </p:sp>
    </p:spTree>
    <p:extLst>
      <p:ext uri="{BB962C8B-B14F-4D97-AF65-F5344CB8AC3E}">
        <p14:creationId xmlns:p14="http://schemas.microsoft.com/office/powerpoint/2010/main" val="22479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F003-P001</a:t>
            </a:r>
          </a:p>
          <a:p>
            <a:endParaRPr lang="en-US" dirty="0">
              <a:solidFill>
                <a:schemeClr val="tx1"/>
              </a:solidFill>
            </a:endParaRPr>
          </a:p>
          <a:p>
            <a:endParaRPr lang="en-US" dirty="0">
              <a:solidFill>
                <a:schemeClr val="tx1"/>
              </a:solidFill>
            </a:endParaRPr>
          </a:p>
          <a:p>
            <a:r>
              <a:rPr lang="en-US" dirty="0"/>
              <a:t>Set up separate Playground Test and Production resource groups</a:t>
            </a:r>
          </a:p>
        </p:txBody>
      </p:sp>
    </p:spTree>
    <p:extLst>
      <p:ext uri="{BB962C8B-B14F-4D97-AF65-F5344CB8AC3E}">
        <p14:creationId xmlns:p14="http://schemas.microsoft.com/office/powerpoint/2010/main" val="427316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276497"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Setup Service Principal</a:t>
            </a:r>
          </a:p>
          <a:p>
            <a:pPr marL="742950" indent="-742950" algn="l">
              <a:buFont typeface="+mj-lt"/>
              <a:buAutoNum type="arabicPeriod"/>
            </a:pPr>
            <a:r>
              <a:rPr lang="en-US" dirty="0"/>
              <a:t>Capture the application ID and Object ID</a:t>
            </a:r>
          </a:p>
          <a:p>
            <a:pPr marL="742950" indent="-742950" algn="l">
              <a:buFont typeface="+mj-lt"/>
              <a:buAutoNum type="arabicPeriod"/>
            </a:pPr>
            <a:r>
              <a:rPr lang="en-US" dirty="0"/>
              <a:t>Create Resource groups for multiple environments like PLAYGROUND, TEST, PROD</a:t>
            </a:r>
          </a:p>
          <a:p>
            <a:pPr marL="742950" indent="-742950" algn="l">
              <a:buFont typeface="+mj-lt"/>
              <a:buAutoNum type="arabicPeriod"/>
            </a:pPr>
            <a:endParaRPr lang="en-US" dirty="0"/>
          </a:p>
          <a:p>
            <a:pPr marL="742950" indent="-742950" algn="l">
              <a:buFont typeface="+mj-lt"/>
              <a:buAutoNum type="arabicPeriod"/>
            </a:pPr>
            <a:endParaRPr lang="en-US" dirty="0"/>
          </a:p>
          <a:p>
            <a:pPr marL="742950" indent="-742950" algn="l">
              <a:buFont typeface="+mj-lt"/>
              <a:buAutoNum type="arabicPeriod"/>
            </a:pPr>
            <a:endParaRPr lang="en-US" dirty="0"/>
          </a:p>
        </p:txBody>
      </p:sp>
    </p:spTree>
    <p:extLst>
      <p:ext uri="{BB962C8B-B14F-4D97-AF65-F5344CB8AC3E}">
        <p14:creationId xmlns:p14="http://schemas.microsoft.com/office/powerpoint/2010/main" val="23227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F003-P002 - </a:t>
            </a:r>
            <a:r>
              <a:rPr lang="en-US" dirty="0"/>
              <a:t>Extend Release pipeline with new environments</a:t>
            </a:r>
          </a:p>
        </p:txBody>
      </p:sp>
    </p:spTree>
    <p:extLst>
      <p:ext uri="{BB962C8B-B14F-4D97-AF65-F5344CB8AC3E}">
        <p14:creationId xmlns:p14="http://schemas.microsoft.com/office/powerpoint/2010/main" val="40265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new Service Endpoint for your Resource Groups</a:t>
            </a:r>
          </a:p>
          <a:p>
            <a:pPr marL="742950" indent="-742950" algn="l">
              <a:buFont typeface="+mj-lt"/>
              <a:buAutoNum type="arabicPeriod"/>
            </a:pPr>
            <a:r>
              <a:rPr lang="en-US" dirty="0"/>
              <a:t>Create a new Release Definition containing each environment.</a:t>
            </a:r>
          </a:p>
          <a:p>
            <a:pPr marL="742950" indent="-742950" algn="l">
              <a:buFont typeface="+mj-lt"/>
              <a:buAutoNum type="arabicPeriod"/>
            </a:pPr>
            <a:endParaRPr lang="en-US" dirty="0"/>
          </a:p>
          <a:p>
            <a:pPr algn="l"/>
            <a:endParaRPr lang="en-US" dirty="0"/>
          </a:p>
          <a:p>
            <a:pPr algn="l"/>
            <a:endParaRPr lang="en-US" dirty="0"/>
          </a:p>
        </p:txBody>
      </p:sp>
    </p:spTree>
    <p:extLst>
      <p:ext uri="{BB962C8B-B14F-4D97-AF65-F5344CB8AC3E}">
        <p14:creationId xmlns:p14="http://schemas.microsoft.com/office/powerpoint/2010/main" val="42736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F003-P003 - </a:t>
            </a:r>
            <a:r>
              <a:rPr lang="en-US" dirty="0"/>
              <a:t>Use secrets in your pipeline</a:t>
            </a:r>
          </a:p>
        </p:txBody>
      </p:sp>
    </p:spTree>
    <p:extLst>
      <p:ext uri="{BB962C8B-B14F-4D97-AF65-F5344CB8AC3E}">
        <p14:creationId xmlns:p14="http://schemas.microsoft.com/office/powerpoint/2010/main" val="36176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Use secrets in your pipeline</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39953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sz="6000" dirty="0">
                <a:solidFill>
                  <a:schemeClr val="tx1"/>
                </a:solidFill>
              </a:rPr>
              <a:t>F001 – Challenge -01</a:t>
            </a:r>
          </a:p>
        </p:txBody>
      </p:sp>
    </p:spTree>
    <p:extLst>
      <p:ext uri="{BB962C8B-B14F-4D97-AF65-F5344CB8AC3E}">
        <p14:creationId xmlns:p14="http://schemas.microsoft.com/office/powerpoint/2010/main" val="27663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F003-P004 - </a:t>
            </a:r>
            <a:r>
              <a:rPr lang="en-US" dirty="0"/>
              <a:t>Create a keyvault in your resource groups</a:t>
            </a:r>
          </a:p>
        </p:txBody>
      </p:sp>
    </p:spTree>
    <p:extLst>
      <p:ext uri="{BB962C8B-B14F-4D97-AF65-F5344CB8AC3E}">
        <p14:creationId xmlns:p14="http://schemas.microsoft.com/office/powerpoint/2010/main" val="20422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Create a keyvault in your resource groups using a bat file</a:t>
            </a:r>
          </a:p>
          <a:p>
            <a:pPr marL="742950" indent="-742950" algn="l">
              <a:buFont typeface="+mj-lt"/>
              <a:buAutoNum type="arabicPeriod"/>
            </a:pPr>
            <a:r>
              <a:rPr lang="en-US" dirty="0"/>
              <a:t>Link the secret from an Azure Keyvault and select the Keyvault you created</a:t>
            </a:r>
          </a:p>
          <a:p>
            <a:pPr algn="l"/>
            <a:endParaRPr lang="en-US" dirty="0"/>
          </a:p>
          <a:p>
            <a:pPr algn="l"/>
            <a:endParaRPr lang="en-US" dirty="0"/>
          </a:p>
        </p:txBody>
      </p:sp>
    </p:spTree>
    <p:extLst>
      <p:ext uri="{BB962C8B-B14F-4D97-AF65-F5344CB8AC3E}">
        <p14:creationId xmlns:p14="http://schemas.microsoft.com/office/powerpoint/2010/main" val="327129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112AD9-DAF8-4F0B-B601-608FD31E7C99}"/>
              </a:ext>
            </a:extLst>
          </p:cNvPr>
          <p:cNvPicPr>
            <a:picLocks noChangeAspect="1"/>
          </p:cNvPicPr>
          <p:nvPr/>
        </p:nvPicPr>
        <p:blipFill>
          <a:blip r:embed="rId3"/>
          <a:stretch>
            <a:fillRect/>
          </a:stretch>
        </p:blipFill>
        <p:spPr>
          <a:xfrm>
            <a:off x="8274687" y="2521957"/>
            <a:ext cx="1998026" cy="2204607"/>
          </a:xfrm>
          <a:prstGeom prst="rect">
            <a:avLst/>
          </a:prstGeom>
        </p:spPr>
      </p:pic>
      <p:sp>
        <p:nvSpPr>
          <p:cNvPr id="5" name="Rectangle 4">
            <a:extLst>
              <a:ext uri="{FF2B5EF4-FFF2-40B4-BE49-F238E27FC236}">
                <a16:creationId xmlns:a16="http://schemas.microsoft.com/office/drawing/2014/main" id="{417D1F9C-CF21-4396-B5C6-1886D4DCFD1F}"/>
              </a:ext>
            </a:extLst>
          </p:cNvPr>
          <p:cNvSpPr/>
          <p:nvPr/>
        </p:nvSpPr>
        <p:spPr>
          <a:xfrm>
            <a:off x="461962" y="3156904"/>
            <a:ext cx="6096000" cy="1569660"/>
          </a:xfrm>
          <a:prstGeom prst="rect">
            <a:avLst/>
          </a:prstGeom>
        </p:spPr>
        <p:txBody>
          <a:bodyPr>
            <a:spAutoFit/>
          </a:bodyPr>
          <a:lstStyle/>
          <a:p>
            <a:r>
              <a:rPr lang="en-US" sz="2400" dirty="0">
                <a:solidFill>
                  <a:schemeClr val="bg1"/>
                </a:solidFill>
              </a:rPr>
              <a:t>Thanks!</a:t>
            </a:r>
          </a:p>
          <a:p>
            <a:endParaRPr lang="en-US" sz="2400" dirty="0">
              <a:solidFill>
                <a:schemeClr val="bg1"/>
              </a:solidFill>
            </a:endParaRPr>
          </a:p>
          <a:p>
            <a:r>
              <a:rPr lang="en-US" sz="2400" dirty="0">
                <a:solidFill>
                  <a:schemeClr val="bg1"/>
                </a:solidFill>
              </a:rPr>
              <a:t>@gourav8jain</a:t>
            </a:r>
          </a:p>
          <a:p>
            <a:r>
              <a:rPr lang="en-US" sz="2400" dirty="0">
                <a:solidFill>
                  <a:schemeClr val="bg1"/>
                </a:solidFill>
              </a:rPr>
              <a:t>https://github.com/gourav8jain</a:t>
            </a:r>
          </a:p>
        </p:txBody>
      </p:sp>
    </p:spTree>
    <p:extLst>
      <p:ext uri="{BB962C8B-B14F-4D97-AF65-F5344CB8AC3E}">
        <p14:creationId xmlns:p14="http://schemas.microsoft.com/office/powerpoint/2010/main" val="251907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 y="0"/>
            <a:ext cx="12192001" cy="685800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F001-P001 - </a:t>
            </a:r>
            <a:r>
              <a:rPr lang="en-US" dirty="0"/>
              <a:t>Manually Set up Resource Groups for initial deployment of the web application</a:t>
            </a:r>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1"/>
            <a:ext cx="11220450" cy="2914650"/>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4942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resource group</a:t>
            </a:r>
          </a:p>
          <a:p>
            <a:pPr marL="742950" indent="-742950" algn="l">
              <a:buFont typeface="+mj-lt"/>
              <a:buAutoNum type="arabicPeriod"/>
            </a:pPr>
            <a:r>
              <a:rPr lang="en-US" dirty="0"/>
              <a:t>Create security group and add members to security group</a:t>
            </a:r>
          </a:p>
          <a:p>
            <a:pPr marL="742950" indent="-742950" algn="l">
              <a:buFont typeface="+mj-lt"/>
              <a:buAutoNum type="arabicPeriod"/>
            </a:pPr>
            <a:r>
              <a:rPr lang="en-US" dirty="0"/>
              <a:t>Assign security group to resource group</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16909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33351"/>
            <a:ext cx="12192000" cy="67246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F001-P002 - </a:t>
            </a:r>
            <a:r>
              <a:rPr lang="en-US" dirty="0"/>
              <a:t>Add Azure Web App and SQL Server to the resource group</a:t>
            </a:r>
          </a:p>
        </p:txBody>
      </p:sp>
    </p:spTree>
    <p:extLst>
      <p:ext uri="{BB962C8B-B14F-4D97-AF65-F5344CB8AC3E}">
        <p14:creationId xmlns:p14="http://schemas.microsoft.com/office/powerpoint/2010/main" val="395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Creating a Web App</a:t>
            </a:r>
          </a:p>
          <a:p>
            <a:pPr marL="742950" indent="-742950" algn="l">
              <a:buFont typeface="+mj-lt"/>
              <a:buAutoNum type="arabicPeriod"/>
            </a:pPr>
            <a:r>
              <a:rPr lang="en-US" dirty="0"/>
              <a:t>Create a SQL Database</a:t>
            </a:r>
          </a:p>
          <a:p>
            <a:pPr marL="742950" indent="-742950" algn="l">
              <a:buFont typeface="+mj-lt"/>
              <a:buAutoNum type="arabicPeriod"/>
            </a:pPr>
            <a:r>
              <a:rPr lang="en-US" dirty="0"/>
              <a:t>Creating a database table</a:t>
            </a:r>
          </a:p>
          <a:p>
            <a:pPr algn="l"/>
            <a:endParaRPr lang="en-US" dirty="0"/>
          </a:p>
          <a:p>
            <a:pPr algn="l"/>
            <a:endParaRPr lang="en-US" dirty="0"/>
          </a:p>
        </p:txBody>
      </p:sp>
    </p:spTree>
    <p:extLst>
      <p:ext uri="{BB962C8B-B14F-4D97-AF65-F5344CB8AC3E}">
        <p14:creationId xmlns:p14="http://schemas.microsoft.com/office/powerpoint/2010/main" val="72713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04239"/>
            <a:ext cx="12192000" cy="4856481"/>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F001-P003</a:t>
            </a:r>
          </a:p>
          <a:p>
            <a:endParaRPr lang="en-US" dirty="0">
              <a:solidFill>
                <a:schemeClr val="tx1"/>
              </a:solidFill>
            </a:endParaRPr>
          </a:p>
          <a:p>
            <a:endParaRPr lang="en-US" dirty="0">
              <a:solidFill>
                <a:schemeClr val="tx1"/>
              </a:solidFill>
            </a:endParaRPr>
          </a:p>
          <a:p>
            <a:r>
              <a:rPr lang="en-US" dirty="0"/>
              <a:t>Automate Resource group creation and Security Groups assignment</a:t>
            </a:r>
          </a:p>
        </p:txBody>
      </p:sp>
    </p:spTree>
    <p:extLst>
      <p:ext uri="{BB962C8B-B14F-4D97-AF65-F5344CB8AC3E}">
        <p14:creationId xmlns:p14="http://schemas.microsoft.com/office/powerpoint/2010/main" val="27129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514351"/>
            <a:ext cx="12192000" cy="1085850"/>
          </a:xfrm>
          <a:prstGeom prst="rect">
            <a:avLst/>
          </a:prstGeom>
          <a:ln>
            <a:noFill/>
          </a:ln>
        </p:spPr>
        <p:txBody>
          <a:bodyPr vert="horz" lIns="0" tIns="43960" rIns="87919" bIns="43960" rtlCol="0" anchor="ctr"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r>
              <a:rPr lang="en-US" dirty="0">
                <a:solidFill>
                  <a:schemeClr val="tx1"/>
                </a:solidFill>
              </a:rPr>
              <a:t>OVERALL STEPS</a:t>
            </a:r>
            <a:endParaRPr lang="en-US" dirty="0"/>
          </a:p>
        </p:txBody>
      </p:sp>
      <p:sp>
        <p:nvSpPr>
          <p:cNvPr id="3" name="Title 1">
            <a:extLst>
              <a:ext uri="{FF2B5EF4-FFF2-40B4-BE49-F238E27FC236}">
                <a16:creationId xmlns:a16="http://schemas.microsoft.com/office/drawing/2014/main" id="{BB192FF2-568A-4791-B54E-8C12D93807C5}"/>
              </a:ext>
            </a:extLst>
          </p:cNvPr>
          <p:cNvSpPr txBox="1">
            <a:spLocks/>
          </p:cNvSpPr>
          <p:nvPr/>
        </p:nvSpPr>
        <p:spPr>
          <a:xfrm>
            <a:off x="381000" y="2647950"/>
            <a:ext cx="11220450" cy="3638549"/>
          </a:xfrm>
          <a:prstGeom prst="rect">
            <a:avLst/>
          </a:prstGeom>
          <a:ln>
            <a:noFill/>
          </a:ln>
        </p:spPr>
        <p:txBody>
          <a:bodyPr vert="horz" lIns="0" tIns="43960" rIns="87919" bIns="43960" rtlCol="0" anchor="t" anchorCtr="0">
            <a:noAutofit/>
          </a:bodyPr>
          <a:lstStyle>
            <a:lvl1pPr algn="ctr" defTabSz="586003" rtl="0" eaLnBrk="1" latinLnBrk="0" hangingPunct="1">
              <a:lnSpc>
                <a:spcPct val="85000"/>
              </a:lnSpc>
              <a:spcBef>
                <a:spcPct val="0"/>
              </a:spcBef>
              <a:buNone/>
              <a:defRPr sz="3600" b="0" i="0" kern="1200" cap="none" baseline="0">
                <a:solidFill>
                  <a:schemeClr val="bg1"/>
                </a:solidFill>
                <a:latin typeface="+mj-lt"/>
                <a:ea typeface="Gotham Rounded Light" charset="0"/>
                <a:cs typeface="Gotham Rounded Light" charset="0"/>
              </a:defRPr>
            </a:lvl1pPr>
          </a:lstStyle>
          <a:p>
            <a:pPr marL="742950" indent="-742950" algn="l">
              <a:buFont typeface="+mj-lt"/>
              <a:buAutoNum type="arabicPeriod"/>
            </a:pPr>
            <a:r>
              <a:rPr lang="en-US" dirty="0"/>
              <a:t>Retrieve the ObjectID of the security group</a:t>
            </a:r>
          </a:p>
          <a:p>
            <a:pPr marL="742950" indent="-742950" algn="l">
              <a:buFont typeface="+mj-lt"/>
              <a:buAutoNum type="arabicPeriod"/>
            </a:pPr>
            <a:r>
              <a:rPr lang="en-US" dirty="0"/>
              <a:t>Creating the script (create resource group and assign security group)</a:t>
            </a:r>
          </a:p>
          <a:p>
            <a:pPr marL="742950" indent="-742950" algn="l">
              <a:buFont typeface="+mj-lt"/>
              <a:buAutoNum type="arabicPeriod"/>
            </a:pPr>
            <a:r>
              <a:rPr lang="en-US" dirty="0"/>
              <a:t>Running the script</a:t>
            </a:r>
          </a:p>
          <a:p>
            <a:pPr algn="l"/>
            <a:endParaRPr lang="en-US" dirty="0"/>
          </a:p>
          <a:p>
            <a:pPr algn="l"/>
            <a:endParaRPr lang="en-US" dirty="0"/>
          </a:p>
        </p:txBody>
      </p:sp>
    </p:spTree>
    <p:extLst>
      <p:ext uri="{BB962C8B-B14F-4D97-AF65-F5344CB8AC3E}">
        <p14:creationId xmlns:p14="http://schemas.microsoft.com/office/powerpoint/2010/main" val="178740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Pluralsight default theme">
  <a:themeElements>
    <a:clrScheme name="GDBC2017">
      <a:dk1>
        <a:srgbClr val="EB7D00"/>
      </a:dk1>
      <a:lt1>
        <a:srgbClr val="FFFFFF"/>
      </a:lt1>
      <a:dk2>
        <a:srgbClr val="303030"/>
      </a:dk2>
      <a:lt2>
        <a:srgbClr val="E5E5E5"/>
      </a:lt2>
      <a:accent1>
        <a:srgbClr val="EB7D00"/>
      </a:accent1>
      <a:accent2>
        <a:srgbClr val="00AFB4"/>
      </a:accent2>
      <a:accent3>
        <a:srgbClr val="4B4B4B"/>
      </a:accent3>
      <a:accent4>
        <a:srgbClr val="E70000"/>
      </a:accent4>
      <a:accent5>
        <a:srgbClr val="64D700"/>
      </a:accent5>
      <a:accent6>
        <a:srgbClr val="28278C"/>
      </a:accent6>
      <a:hlink>
        <a:srgbClr val="EB7D00"/>
      </a:hlink>
      <a:folHlink>
        <a:srgbClr val="FF0014"/>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resentation3" id="{70A17EEB-8BC3-0C44-A71A-6F850985B343}" vid="{FDBEDD02-E257-0F49-98A8-383905A13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Pluralsight_PowerPoint_Template_January-2017</Template>
  <TotalTime>18232</TotalTime>
  <Words>2258</Words>
  <Application>Microsoft Office PowerPoint</Application>
  <PresentationFormat>Widescreen</PresentationFormat>
  <Paragraphs>1085</Paragraphs>
  <Slides>32</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Calibri</vt:lpstr>
      <vt:lpstr>Gotham Book</vt:lpstr>
      <vt:lpstr>Gotham Light</vt:lpstr>
      <vt:lpstr>Gotham Medium</vt:lpstr>
      <vt:lpstr>Gotham Rounded Light</vt:lpstr>
      <vt:lpstr>HeronSansCond Regular</vt:lpstr>
      <vt:lpstr>Lucida Grande</vt:lpstr>
      <vt:lpstr>Montserrat</vt:lpstr>
      <vt:lpstr>Montserrat Hairline</vt:lpstr>
      <vt:lpstr>Montserrat Light</vt:lpstr>
      <vt:lpstr>Myriad Pro</vt:lpstr>
      <vt:lpstr>Myriad Pro Light</vt:lpstr>
      <vt:lpstr>Wingdings</vt:lpstr>
      <vt:lpstr>Pluralsight 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marcelv</dc:creator>
  <cp:lastModifiedBy>Gourav Jain</cp:lastModifiedBy>
  <cp:revision>201</cp:revision>
  <dcterms:created xsi:type="dcterms:W3CDTF">2017-04-26T09:01:51Z</dcterms:created>
  <dcterms:modified xsi:type="dcterms:W3CDTF">2018-06-15T17:58:51Z</dcterms:modified>
</cp:coreProperties>
</file>