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361" r:id="rId2"/>
    <p:sldId id="433" r:id="rId3"/>
    <p:sldId id="447" r:id="rId4"/>
    <p:sldId id="434" r:id="rId5"/>
    <p:sldId id="448" r:id="rId6"/>
    <p:sldId id="435" r:id="rId7"/>
    <p:sldId id="449" r:id="rId8"/>
    <p:sldId id="436" r:id="rId9"/>
    <p:sldId id="450" r:id="rId10"/>
    <p:sldId id="437" r:id="rId11"/>
    <p:sldId id="451" r:id="rId12"/>
    <p:sldId id="438" r:id="rId13"/>
    <p:sldId id="452" r:id="rId14"/>
    <p:sldId id="439" r:id="rId15"/>
    <p:sldId id="453" r:id="rId16"/>
    <p:sldId id="461" r:id="rId17"/>
    <p:sldId id="440" r:id="rId18"/>
    <p:sldId id="454" r:id="rId19"/>
    <p:sldId id="441" r:id="rId20"/>
    <p:sldId id="455" r:id="rId21"/>
    <p:sldId id="442" r:id="rId22"/>
    <p:sldId id="456" r:id="rId23"/>
    <p:sldId id="462" r:id="rId24"/>
    <p:sldId id="443" r:id="rId25"/>
    <p:sldId id="457" r:id="rId26"/>
    <p:sldId id="444" r:id="rId27"/>
    <p:sldId id="458" r:id="rId28"/>
    <p:sldId id="445" r:id="rId29"/>
    <p:sldId id="459" r:id="rId30"/>
    <p:sldId id="446" r:id="rId31"/>
    <p:sldId id="460" r:id="rId32"/>
    <p:sldId id="4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v"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FF"/>
    <a:srgbClr val="F15B2A"/>
    <a:srgbClr val="A49DCA"/>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92989" autoAdjust="0"/>
  </p:normalViewPr>
  <p:slideViewPr>
    <p:cSldViewPr snapToGrid="0">
      <p:cViewPr varScale="1">
        <p:scale>
          <a:sx n="67" d="100"/>
          <a:sy n="67" d="100"/>
        </p:scale>
        <p:origin x="894" y="72"/>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6/14/2018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255240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63939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47020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that you have created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303498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WebApp that you have created (WebApp-TEAMNAME-ENVIRONMENTNAME)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15</a:t>
            </a:fld>
            <a:endParaRPr lang="en-US"/>
          </a:p>
        </p:txBody>
      </p:sp>
    </p:spTree>
    <p:extLst>
      <p:ext uri="{BB962C8B-B14F-4D97-AF65-F5344CB8AC3E}">
        <p14:creationId xmlns:p14="http://schemas.microsoft.com/office/powerpoint/2010/main" val="69896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16</a:t>
            </a:fld>
            <a:endParaRPr lang="en-US"/>
          </a:p>
        </p:txBody>
      </p:sp>
    </p:spTree>
    <p:extLst>
      <p:ext uri="{BB962C8B-B14F-4D97-AF65-F5344CB8AC3E}">
        <p14:creationId xmlns:p14="http://schemas.microsoft.com/office/powerpoint/2010/main" val="356849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17</a:t>
            </a:fld>
            <a:endParaRPr lang="en-US"/>
          </a:p>
        </p:txBody>
      </p:sp>
    </p:spTree>
    <p:extLst>
      <p:ext uri="{BB962C8B-B14F-4D97-AF65-F5344CB8AC3E}">
        <p14:creationId xmlns:p14="http://schemas.microsoft.com/office/powerpoint/2010/main" val="1228466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18</a:t>
            </a:fld>
            <a:endParaRPr lang="en-US"/>
          </a:p>
        </p:txBody>
      </p:sp>
    </p:spTree>
    <p:extLst>
      <p:ext uri="{BB962C8B-B14F-4D97-AF65-F5344CB8AC3E}">
        <p14:creationId xmlns:p14="http://schemas.microsoft.com/office/powerpoint/2010/main" val="368259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19</a:t>
            </a:fld>
            <a:endParaRPr lang="en-US"/>
          </a:p>
        </p:txBody>
      </p:sp>
    </p:spTree>
    <p:extLst>
      <p:ext uri="{BB962C8B-B14F-4D97-AF65-F5344CB8AC3E}">
        <p14:creationId xmlns:p14="http://schemas.microsoft.com/office/powerpoint/2010/main" val="1999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*.dll.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20</a:t>
            </a:fld>
            <a:endParaRPr lang="en-US"/>
          </a:p>
        </p:txBody>
      </p:sp>
    </p:spTree>
    <p:extLst>
      <p:ext uri="{BB962C8B-B14F-4D97-AF65-F5344CB8AC3E}">
        <p14:creationId xmlns:p14="http://schemas.microsoft.com/office/powerpoint/2010/main" val="3285636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appservice plan call </a:t>
            </a:r>
            <a:r>
              <a:rPr lang="en-US" dirty="0" err="1"/>
              <a:t>az</a:t>
            </a:r>
            <a:r>
              <a:rPr lang="en-US" dirty="0"/>
              <a:t> appservice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azurewebapp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21</a:t>
            </a:fld>
            <a:endParaRPr lang="en-US"/>
          </a:p>
        </p:txBody>
      </p:sp>
    </p:spTree>
    <p:extLst>
      <p:ext uri="{BB962C8B-B14F-4D97-AF65-F5344CB8AC3E}">
        <p14:creationId xmlns:p14="http://schemas.microsoft.com/office/powerpoint/2010/main" val="45366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071524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appservice plan call </a:t>
            </a:r>
            <a:r>
              <a:rPr lang="en-US" dirty="0" err="1"/>
              <a:t>az</a:t>
            </a:r>
            <a:r>
              <a:rPr lang="en-US" dirty="0"/>
              <a:t> appservice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azurewebapp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22</a:t>
            </a:fld>
            <a:endParaRPr lang="en-US"/>
          </a:p>
        </p:txBody>
      </p:sp>
    </p:spTree>
    <p:extLst>
      <p:ext uri="{BB962C8B-B14F-4D97-AF65-F5344CB8AC3E}">
        <p14:creationId xmlns:p14="http://schemas.microsoft.com/office/powerpoint/2010/main" val="2690732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23</a:t>
            </a:fld>
            <a:endParaRPr lang="en-US"/>
          </a:p>
        </p:txBody>
      </p:sp>
    </p:spTree>
    <p:extLst>
      <p:ext uri="{BB962C8B-B14F-4D97-AF65-F5344CB8AC3E}">
        <p14:creationId xmlns:p14="http://schemas.microsoft.com/office/powerpoint/2010/main" val="155055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24</a:t>
            </a:fld>
            <a:endParaRPr lang="en-US"/>
          </a:p>
        </p:txBody>
      </p:sp>
    </p:spTree>
    <p:extLst>
      <p:ext uri="{BB962C8B-B14F-4D97-AF65-F5344CB8AC3E}">
        <p14:creationId xmlns:p14="http://schemas.microsoft.com/office/powerpoint/2010/main" val="413156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25</a:t>
            </a:fld>
            <a:endParaRPr lang="en-US"/>
          </a:p>
        </p:txBody>
      </p:sp>
    </p:spTree>
    <p:extLst>
      <p:ext uri="{BB962C8B-B14F-4D97-AF65-F5344CB8AC3E}">
        <p14:creationId xmlns:p14="http://schemas.microsoft.com/office/powerpoint/2010/main" val="1350767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26</a:t>
            </a:fld>
            <a:endParaRPr lang="en-US"/>
          </a:p>
        </p:txBody>
      </p:sp>
    </p:spTree>
    <p:extLst>
      <p:ext uri="{BB962C8B-B14F-4D97-AF65-F5344CB8AC3E}">
        <p14:creationId xmlns:p14="http://schemas.microsoft.com/office/powerpoint/2010/main" val="562303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27</a:t>
            </a:fld>
            <a:endParaRPr lang="en-US"/>
          </a:p>
        </p:txBody>
      </p:sp>
    </p:spTree>
    <p:extLst>
      <p:ext uri="{BB962C8B-B14F-4D97-AF65-F5344CB8AC3E}">
        <p14:creationId xmlns:p14="http://schemas.microsoft.com/office/powerpoint/2010/main" val="3766778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Use secrets in your pipeline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one of your Release Definitions and set it to edit mode.</a:t>
            </a:r>
          </a:p>
          <a:p>
            <a:pPr marL="228600" indent="-228600">
              <a:buFont typeface="+mj-lt"/>
              <a:buAutoNum type="arabicPeriod"/>
            </a:pPr>
            <a:r>
              <a:rPr lang="en-US" sz="1200" b="0" i="0" kern="1200" dirty="0">
                <a:solidFill>
                  <a:schemeClr val="tx1"/>
                </a:solidFill>
                <a:effectLst/>
                <a:latin typeface="+mn-lt"/>
                <a:ea typeface="+mn-ea"/>
                <a:cs typeface="+mn-cs"/>
              </a:rPr>
              <a:t>Edit the tasks of the environment where you want to apply the secrets.</a:t>
            </a:r>
          </a:p>
          <a:p>
            <a:pPr marL="228600" indent="-228600">
              <a:buFont typeface="+mj-lt"/>
              <a:buAutoNum type="arabicPeriod"/>
            </a:pPr>
            <a:r>
              <a:rPr lang="en-US" sz="1200" b="0" i="0" kern="1200" dirty="0">
                <a:solidFill>
                  <a:schemeClr val="tx1"/>
                </a:solidFill>
                <a:effectLst/>
                <a:latin typeface="+mn-lt"/>
                <a:ea typeface="+mn-ea"/>
                <a:cs typeface="+mn-cs"/>
              </a:rPr>
              <a:t>Part of the files being placed in the sources folder by the TFS agent is your SQL file (you can use the </a:t>
            </a:r>
            <a:r>
              <a:rPr lang="en-US" sz="1200" b="0" i="0" kern="1200" dirty="0" err="1">
                <a:solidFill>
                  <a:schemeClr val="tx1"/>
                </a:solidFill>
                <a:effectLst/>
                <a:latin typeface="+mn-lt"/>
                <a:ea typeface="+mn-ea"/>
                <a:cs typeface="+mn-cs"/>
              </a:rPr>
              <a:t>sample.sql</a:t>
            </a:r>
            <a:r>
              <a:rPr lang="en-US" sz="1200" b="0" i="0" kern="1200" dirty="0">
                <a:solidFill>
                  <a:schemeClr val="tx1"/>
                </a:solidFill>
                <a:effectLst/>
                <a:latin typeface="+mn-lt"/>
                <a:ea typeface="+mn-ea"/>
                <a:cs typeface="+mn-cs"/>
              </a:rPr>
              <a:t> as inspiration). You do not want a password to be visible there.</a:t>
            </a:r>
          </a:p>
          <a:p>
            <a:pPr marL="228600" indent="-228600">
              <a:buFont typeface="+mj-lt"/>
              <a:buAutoNum type="arabicPeriod"/>
            </a:pPr>
            <a:r>
              <a:rPr lang="en-US" sz="1200" b="0" i="0" kern="1200" dirty="0">
                <a:solidFill>
                  <a:schemeClr val="tx1"/>
                </a:solidFill>
                <a:effectLst/>
                <a:latin typeface="+mn-lt"/>
                <a:ea typeface="+mn-ea"/>
                <a:cs typeface="+mn-cs"/>
              </a:rPr>
              <a:t>Replace the password in the SQL file with a token named #{Password}#</a:t>
            </a:r>
          </a:p>
          <a:p>
            <a:pPr marL="228600" indent="-228600">
              <a:buFont typeface="+mj-lt"/>
              <a:buAutoNum type="arabicPeriod"/>
            </a:pPr>
            <a:r>
              <a:rPr lang="en-US" sz="1200" b="0" i="0" kern="1200" dirty="0">
                <a:solidFill>
                  <a:schemeClr val="tx1"/>
                </a:solidFill>
                <a:effectLst/>
                <a:latin typeface="+mn-lt"/>
                <a:ea typeface="+mn-ea"/>
                <a:cs typeface="+mn-cs"/>
              </a:rPr>
              <a:t>Add the Replace tokens tasks to the top of the tasks.</a:t>
            </a:r>
          </a:p>
          <a:p>
            <a:pPr marL="228600" indent="-228600">
              <a:buFont typeface="+mj-lt"/>
              <a:buAutoNum type="arabicPeriod"/>
            </a:pPr>
            <a:r>
              <a:rPr lang="en-US" sz="1200" b="0" i="0" kern="1200" dirty="0">
                <a:solidFill>
                  <a:schemeClr val="tx1"/>
                </a:solidFill>
                <a:effectLst/>
                <a:latin typeface="+mn-lt"/>
                <a:ea typeface="+mn-ea"/>
                <a:cs typeface="+mn-cs"/>
              </a:rPr>
              <a:t>Configure the task settings so that it points to your SQL file where you want to replace the values in.</a:t>
            </a:r>
          </a:p>
          <a:p>
            <a:pPr marL="228600" indent="-228600">
              <a:buFont typeface="+mj-lt"/>
              <a:buAutoNum type="arabicPeriod"/>
            </a:pPr>
            <a:r>
              <a:rPr lang="en-US" sz="1200" b="0" i="0" kern="1200" dirty="0">
                <a:solidFill>
                  <a:schemeClr val="tx1"/>
                </a:solidFill>
                <a:effectLst/>
                <a:latin typeface="+mn-lt"/>
                <a:ea typeface="+mn-ea"/>
                <a:cs typeface="+mn-cs"/>
              </a:rPr>
              <a:t>Under the variables tab, add a new variable with the same name as the token (password) you want to replace.</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The next time you run this release definition, the task will replace the token with the value from the variables list. A variable can be marked as secret, which makes sure it is not directly visible, both to users as in logs.</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28</a:t>
            </a:fld>
            <a:endParaRPr lang="en-US"/>
          </a:p>
        </p:txBody>
      </p:sp>
    </p:spTree>
    <p:extLst>
      <p:ext uri="{BB962C8B-B14F-4D97-AF65-F5344CB8AC3E}">
        <p14:creationId xmlns:p14="http://schemas.microsoft.com/office/powerpoint/2010/main" val="95081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Use secrets in your pipeline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one of your Release Definitions and set it to edit mode.</a:t>
            </a:r>
          </a:p>
          <a:p>
            <a:pPr marL="228600" indent="-228600">
              <a:buFont typeface="+mj-lt"/>
              <a:buAutoNum type="arabicPeriod"/>
            </a:pPr>
            <a:r>
              <a:rPr lang="en-US" sz="1200" b="0" i="0" kern="1200" dirty="0">
                <a:solidFill>
                  <a:schemeClr val="tx1"/>
                </a:solidFill>
                <a:effectLst/>
                <a:latin typeface="+mn-lt"/>
                <a:ea typeface="+mn-ea"/>
                <a:cs typeface="+mn-cs"/>
              </a:rPr>
              <a:t>Edit the tasks of the environment where you want to apply the secrets.</a:t>
            </a:r>
          </a:p>
          <a:p>
            <a:pPr marL="228600" indent="-228600">
              <a:buFont typeface="+mj-lt"/>
              <a:buAutoNum type="arabicPeriod"/>
            </a:pPr>
            <a:r>
              <a:rPr lang="en-US" sz="1200" b="0" i="0" kern="1200" dirty="0">
                <a:solidFill>
                  <a:schemeClr val="tx1"/>
                </a:solidFill>
                <a:effectLst/>
                <a:latin typeface="+mn-lt"/>
                <a:ea typeface="+mn-ea"/>
                <a:cs typeface="+mn-cs"/>
              </a:rPr>
              <a:t>Part of the files being placed in the sources folder by the TFS agent is your SQL file (you can use the </a:t>
            </a:r>
            <a:r>
              <a:rPr lang="en-US" sz="1200" b="0" i="0" kern="1200" dirty="0" err="1">
                <a:solidFill>
                  <a:schemeClr val="tx1"/>
                </a:solidFill>
                <a:effectLst/>
                <a:latin typeface="+mn-lt"/>
                <a:ea typeface="+mn-ea"/>
                <a:cs typeface="+mn-cs"/>
              </a:rPr>
              <a:t>sample.sql</a:t>
            </a:r>
            <a:r>
              <a:rPr lang="en-US" sz="1200" b="0" i="0" kern="1200" dirty="0">
                <a:solidFill>
                  <a:schemeClr val="tx1"/>
                </a:solidFill>
                <a:effectLst/>
                <a:latin typeface="+mn-lt"/>
                <a:ea typeface="+mn-ea"/>
                <a:cs typeface="+mn-cs"/>
              </a:rPr>
              <a:t> as inspiration). You do not want a password to be visible there.</a:t>
            </a:r>
          </a:p>
          <a:p>
            <a:pPr marL="228600" indent="-228600">
              <a:buFont typeface="+mj-lt"/>
              <a:buAutoNum type="arabicPeriod"/>
            </a:pPr>
            <a:r>
              <a:rPr lang="en-US" sz="1200" b="0" i="0" kern="1200" dirty="0">
                <a:solidFill>
                  <a:schemeClr val="tx1"/>
                </a:solidFill>
                <a:effectLst/>
                <a:latin typeface="+mn-lt"/>
                <a:ea typeface="+mn-ea"/>
                <a:cs typeface="+mn-cs"/>
              </a:rPr>
              <a:t>Replace the password in the SQL file with a token named #{Password}#</a:t>
            </a:r>
          </a:p>
          <a:p>
            <a:pPr marL="228600" indent="-228600">
              <a:buFont typeface="+mj-lt"/>
              <a:buAutoNum type="arabicPeriod"/>
            </a:pPr>
            <a:r>
              <a:rPr lang="en-US" sz="1200" b="0" i="0" kern="1200" dirty="0">
                <a:solidFill>
                  <a:schemeClr val="tx1"/>
                </a:solidFill>
                <a:effectLst/>
                <a:latin typeface="+mn-lt"/>
                <a:ea typeface="+mn-ea"/>
                <a:cs typeface="+mn-cs"/>
              </a:rPr>
              <a:t>Add the Replace tokens tasks to the top of the tasks.</a:t>
            </a:r>
          </a:p>
          <a:p>
            <a:pPr marL="228600" indent="-228600">
              <a:buFont typeface="+mj-lt"/>
              <a:buAutoNum type="arabicPeriod"/>
            </a:pPr>
            <a:r>
              <a:rPr lang="en-US" sz="1200" b="0" i="0" kern="1200" dirty="0">
                <a:solidFill>
                  <a:schemeClr val="tx1"/>
                </a:solidFill>
                <a:effectLst/>
                <a:latin typeface="+mn-lt"/>
                <a:ea typeface="+mn-ea"/>
                <a:cs typeface="+mn-cs"/>
              </a:rPr>
              <a:t>Configure the task settings so that it points to your SQL file where you want to replace the values in.</a:t>
            </a:r>
          </a:p>
          <a:p>
            <a:pPr marL="228600" indent="-228600">
              <a:buFont typeface="+mj-lt"/>
              <a:buAutoNum type="arabicPeriod"/>
            </a:pPr>
            <a:r>
              <a:rPr lang="en-US" sz="1200" b="0" i="0" kern="1200" dirty="0">
                <a:solidFill>
                  <a:schemeClr val="tx1"/>
                </a:solidFill>
                <a:effectLst/>
                <a:latin typeface="+mn-lt"/>
                <a:ea typeface="+mn-ea"/>
                <a:cs typeface="+mn-cs"/>
              </a:rPr>
              <a:t>Under the variables tab, add a new variable with the same name as the token (password) you want to replace.</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The next time you run this release definition, the task will replace the token with the value from the variables list. A variable can be marked as secret, which makes sure it is not directly visible, both to users as in logs.</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29</a:t>
            </a:fld>
            <a:endParaRPr lang="en-US"/>
          </a:p>
        </p:txBody>
      </p:sp>
    </p:spTree>
    <p:extLst>
      <p:ext uri="{BB962C8B-B14F-4D97-AF65-F5344CB8AC3E}">
        <p14:creationId xmlns:p14="http://schemas.microsoft.com/office/powerpoint/2010/main" val="1217724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30</a:t>
            </a:fld>
            <a:endParaRPr lang="en-US"/>
          </a:p>
        </p:txBody>
      </p:sp>
    </p:spTree>
    <p:extLst>
      <p:ext uri="{BB962C8B-B14F-4D97-AF65-F5344CB8AC3E}">
        <p14:creationId xmlns:p14="http://schemas.microsoft.com/office/powerpoint/2010/main" val="1759468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31</a:t>
            </a:fld>
            <a:endParaRPr lang="en-US"/>
          </a:p>
        </p:txBody>
      </p:sp>
    </p:spTree>
    <p:extLst>
      <p:ext uri="{BB962C8B-B14F-4D97-AF65-F5344CB8AC3E}">
        <p14:creationId xmlns:p14="http://schemas.microsoft.com/office/powerpoint/2010/main" val="114969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4294961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32</a:t>
            </a:fld>
            <a:endParaRPr lang="en-US"/>
          </a:p>
        </p:txBody>
      </p:sp>
    </p:spTree>
    <p:extLst>
      <p:ext uri="{BB962C8B-B14F-4D97-AF65-F5344CB8AC3E}">
        <p14:creationId xmlns:p14="http://schemas.microsoft.com/office/powerpoint/2010/main" val="155080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int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93296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369496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ObjectID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266702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ObjectID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2308541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appservice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azurewebapp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appservice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azurewebapp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416336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appservice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azurewebapp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"WebApp-</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appservice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azurewebapp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"WebApp-</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890486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OOM2017177_Xpirit_GDB_Slide_BG_Rig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37639"/>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691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03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700781"/>
      </p:ext>
    </p:extLst>
  </p:cSld>
  <p:clrMapOvr>
    <a:masterClrMapping/>
  </p:clrMapOvr>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56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76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6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OOM2017177_Xpirit_GDB_Slide_BG_Left.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7136"/>
            <a:ext cx="12192000" cy="685086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3" r:id="rId30"/>
    <p:sldLayoutId id="2147483684" r:id="rId31"/>
  </p:sldLayoutIdLst>
  <p:hf hdr="0" dt="0"/>
  <p:txStyles>
    <p:titleStyle>
      <a:lvl1pPr algn="ctr" defTabSz="586003" rtl="0" eaLnBrk="1" latinLnBrk="0" hangingPunct="1">
        <a:lnSpc>
          <a:spcPct val="85000"/>
        </a:lnSpc>
        <a:spcBef>
          <a:spcPct val="0"/>
        </a:spcBef>
        <a:buNone/>
        <a:defRPr sz="3600" b="0" i="0" kern="1200" cap="none" baseline="0">
          <a:solidFill>
            <a:schemeClr val="bg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bg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chemeClr val="bg1"/>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chemeClr val="bg1"/>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vstsagentpackage.azureedge.net/agent/2.134.2/vsts-agent-win-x64-2.134.2.zip"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1_Sponsor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72" y="3284132"/>
            <a:ext cx="6360160" cy="3573868"/>
          </a:xfrm>
          <a:prstGeom prst="rect">
            <a:avLst/>
          </a:prstGeom>
        </p:spPr>
      </p:pic>
      <p:sp>
        <p:nvSpPr>
          <p:cNvPr id="3" name="Title 1"/>
          <p:cNvSpPr txBox="1">
            <a:spLocks/>
          </p:cNvSpPr>
          <p:nvPr/>
        </p:nvSpPr>
        <p:spPr>
          <a:xfrm>
            <a:off x="13252" y="1324928"/>
            <a:ext cx="12192000" cy="358648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dirty="0">
                <a:solidFill>
                  <a:schemeClr val="tx1"/>
                </a:solidFill>
                <a:latin typeface="HeronSansCond Regular"/>
                <a:cs typeface="HeronSansCond Regular"/>
              </a:rPr>
              <a:t>WELCOME  IN</a:t>
            </a:r>
            <a:br>
              <a:rPr lang="en-US" sz="4800" dirty="0">
                <a:latin typeface="HeronSansCond Regular"/>
                <a:cs typeface="HeronSansCond Regular"/>
              </a:rPr>
            </a:br>
            <a:r>
              <a:rPr lang="en-US" sz="9600" b="1" dirty="0">
                <a:latin typeface="HeronSansCond Regular"/>
                <a:cs typeface="HeronSansCond Regular"/>
              </a:rPr>
              <a:t>GDBC 2018, Gurgaon</a:t>
            </a:r>
          </a:p>
        </p:txBody>
      </p:sp>
      <p:cxnSp>
        <p:nvCxnSpPr>
          <p:cNvPr id="7" name="Straight Connector 6"/>
          <p:cNvCxnSpPr/>
          <p:nvPr/>
        </p:nvCxnSpPr>
        <p:spPr>
          <a:xfrm>
            <a:off x="5029200" y="4500880"/>
            <a:ext cx="2072640"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F001-P004</a:t>
            </a:r>
          </a:p>
          <a:p>
            <a:endParaRPr lang="en-US" dirty="0">
              <a:solidFill>
                <a:schemeClr val="tx1"/>
              </a:solidFill>
            </a:endParaRPr>
          </a:p>
          <a:p>
            <a:endParaRPr lang="en-US" dirty="0">
              <a:solidFill>
                <a:schemeClr val="tx1"/>
              </a:solidFill>
            </a:endParaRPr>
          </a:p>
          <a:p>
            <a:r>
              <a:rPr lang="en-US" dirty="0"/>
              <a:t>Create automation scripts to create Azure resources</a:t>
            </a:r>
          </a:p>
        </p:txBody>
      </p:sp>
    </p:spTree>
    <p:extLst>
      <p:ext uri="{BB962C8B-B14F-4D97-AF65-F5344CB8AC3E}">
        <p14:creationId xmlns:p14="http://schemas.microsoft.com/office/powerpoint/2010/main" val="39886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web application (create appservice plan, create azurewebapp)</a:t>
            </a:r>
          </a:p>
          <a:p>
            <a:pPr marL="742950" indent="-742950" algn="l">
              <a:buFont typeface="+mj-lt"/>
              <a:buAutoNum type="arabicPeriod"/>
            </a:pPr>
            <a:r>
              <a:rPr lang="en-US" dirty="0"/>
              <a:t>Creating a SQL server (create SQL server , set firewall rule to allow azure resources access the database , create SQL database )</a:t>
            </a:r>
          </a:p>
          <a:p>
            <a:pPr algn="l"/>
            <a:endParaRPr lang="en-US" dirty="0"/>
          </a:p>
          <a:p>
            <a:pPr algn="l"/>
            <a:endParaRPr lang="en-US" dirty="0"/>
          </a:p>
        </p:txBody>
      </p:sp>
    </p:spTree>
    <p:extLst>
      <p:ext uri="{BB962C8B-B14F-4D97-AF65-F5344CB8AC3E}">
        <p14:creationId xmlns:p14="http://schemas.microsoft.com/office/powerpoint/2010/main" val="18316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F001-P005</a:t>
            </a:r>
          </a:p>
          <a:p>
            <a:endParaRPr lang="en-US" dirty="0">
              <a:solidFill>
                <a:schemeClr val="tx1"/>
              </a:solidFill>
            </a:endParaRPr>
          </a:p>
          <a:p>
            <a:endParaRPr lang="en-US" dirty="0">
              <a:solidFill>
                <a:schemeClr val="tx1"/>
              </a:solidFill>
            </a:endParaRPr>
          </a:p>
          <a:p>
            <a:r>
              <a:rPr lang="en-US" dirty="0"/>
              <a:t>Move the automation scripts to git version control</a:t>
            </a:r>
          </a:p>
        </p:txBody>
      </p:sp>
    </p:spTree>
    <p:extLst>
      <p:ext uri="{BB962C8B-B14F-4D97-AF65-F5344CB8AC3E}">
        <p14:creationId xmlns:p14="http://schemas.microsoft.com/office/powerpoint/2010/main" val="38689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Install Git for Windows</a:t>
            </a:r>
          </a:p>
          <a:p>
            <a:pPr marL="742950" indent="-742950" algn="l">
              <a:buFont typeface="+mj-lt"/>
              <a:buAutoNum type="arabicPeriod"/>
            </a:pPr>
            <a:r>
              <a:rPr lang="en-US" dirty="0"/>
              <a:t>Creating a Git repository</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3574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F001-P006</a:t>
            </a:r>
          </a:p>
          <a:p>
            <a:endParaRPr lang="en-US" dirty="0">
              <a:solidFill>
                <a:schemeClr val="tx1"/>
              </a:solidFill>
            </a:endParaRPr>
          </a:p>
          <a:p>
            <a:endParaRPr lang="en-US" dirty="0">
              <a:solidFill>
                <a:schemeClr val="tx1"/>
              </a:solidFill>
            </a:endParaRPr>
          </a:p>
          <a:p>
            <a:r>
              <a:rPr lang="en-US" dirty="0"/>
              <a:t>Manually deploy the web application to Azure</a:t>
            </a:r>
          </a:p>
        </p:txBody>
      </p:sp>
    </p:spTree>
    <p:extLst>
      <p:ext uri="{BB962C8B-B14F-4D97-AF65-F5344CB8AC3E}">
        <p14:creationId xmlns:p14="http://schemas.microsoft.com/office/powerpoint/2010/main" val="20313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Locally build and run the web application</a:t>
            </a:r>
          </a:p>
          <a:p>
            <a:pPr marL="742950" indent="-742950" algn="l">
              <a:buFont typeface="+mj-lt"/>
              <a:buAutoNum type="arabicPeriod"/>
            </a:pPr>
            <a:r>
              <a:rPr lang="en-US" dirty="0"/>
              <a:t>Deploy the application to Azure</a:t>
            </a:r>
          </a:p>
          <a:p>
            <a:pPr marL="742950" indent="-742950" algn="l">
              <a:buFont typeface="+mj-lt"/>
              <a:buAutoNum type="arabicPeriod"/>
            </a:pPr>
            <a:endParaRPr lang="en-US" dirty="0"/>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398176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F002 – Challenge -02</a:t>
            </a:r>
          </a:p>
        </p:txBody>
      </p:sp>
    </p:spTree>
    <p:extLst>
      <p:ext uri="{BB962C8B-B14F-4D97-AF65-F5344CB8AC3E}">
        <p14:creationId xmlns:p14="http://schemas.microsoft.com/office/powerpoint/2010/main" val="2609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F002-P001</a:t>
            </a:r>
          </a:p>
          <a:p>
            <a:endParaRPr lang="en-US" dirty="0">
              <a:solidFill>
                <a:schemeClr val="tx1"/>
              </a:solidFill>
            </a:endParaRPr>
          </a:p>
          <a:p>
            <a:endParaRPr lang="en-US" dirty="0">
              <a:solidFill>
                <a:schemeClr val="tx1"/>
              </a:solidFill>
            </a:endParaRPr>
          </a:p>
          <a:p>
            <a:r>
              <a:rPr lang="en-US" dirty="0"/>
              <a:t>Setup Private Build Agent</a:t>
            </a:r>
          </a:p>
        </p:txBody>
      </p:sp>
    </p:spTree>
    <p:extLst>
      <p:ext uri="{BB962C8B-B14F-4D97-AF65-F5344CB8AC3E}">
        <p14:creationId xmlns:p14="http://schemas.microsoft.com/office/powerpoint/2010/main" val="33223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116184"/>
            <a:ext cx="11220450" cy="4170316"/>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Personal Access Token to authenticate the agent to VSTS, So create a token.</a:t>
            </a:r>
          </a:p>
          <a:p>
            <a:pPr marL="742950" indent="-742950" algn="l">
              <a:buFont typeface="+mj-lt"/>
              <a:buAutoNum type="arabicPeriod"/>
            </a:pPr>
            <a:r>
              <a:rPr lang="en-US" dirty="0"/>
              <a:t>Download the agent from </a:t>
            </a:r>
            <a:r>
              <a:rPr lang="en-US" dirty="0">
                <a:hlinkClick r:id="rId3"/>
              </a:rPr>
              <a:t>https://vstsagentpackage.azureedge.net/agent/2.134.2/vsts-agent-win-x64-2.134.2.zip</a:t>
            </a:r>
            <a:endParaRPr lang="en-US" dirty="0"/>
          </a:p>
          <a:p>
            <a:pPr marL="742950" indent="-742950" algn="l">
              <a:buFont typeface="+mj-lt"/>
              <a:buAutoNum type="arabicPeriod"/>
            </a:pPr>
            <a:r>
              <a:rPr lang="en-US" dirty="0"/>
              <a:t>Create and configure the agent using the following command:</a:t>
            </a:r>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39133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F002-P002</a:t>
            </a:r>
          </a:p>
          <a:p>
            <a:endParaRPr lang="en-US" dirty="0">
              <a:solidFill>
                <a:schemeClr val="tx1"/>
              </a:solidFill>
            </a:endParaRPr>
          </a:p>
          <a:p>
            <a:endParaRPr lang="en-US" dirty="0">
              <a:solidFill>
                <a:schemeClr val="tx1"/>
              </a:solidFill>
            </a:endParaRPr>
          </a:p>
          <a:p>
            <a:r>
              <a:rPr lang="en-US" dirty="0"/>
              <a:t>Setup a CI Build</a:t>
            </a:r>
          </a:p>
        </p:txBody>
      </p:sp>
    </p:spTree>
    <p:extLst>
      <p:ext uri="{BB962C8B-B14F-4D97-AF65-F5344CB8AC3E}">
        <p14:creationId xmlns:p14="http://schemas.microsoft.com/office/powerpoint/2010/main" val="3593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p:cNvSpPr txBox="1"/>
          <p:nvPr/>
        </p:nvSpPr>
        <p:spPr>
          <a:xfrm>
            <a:off x="1036320" y="618101"/>
            <a:ext cx="9916160" cy="2264210"/>
          </a:xfrm>
          <a:prstGeom prst="rect">
            <a:avLst/>
          </a:prstGeom>
          <a:noFill/>
        </p:spPr>
        <p:txBody>
          <a:bodyPr wrap="square" rtlCol="0">
            <a:spAutoFit/>
          </a:bodyPr>
          <a:lstStyle/>
          <a:p>
            <a:pPr algn="ctr" defTabSz="914225">
              <a:lnSpc>
                <a:spcPct val="80000"/>
              </a:lnSpc>
            </a:pPr>
            <a:r>
              <a:rPr lang="en-US" sz="5800" b="1" dirty="0">
                <a:latin typeface="HeronSansCond Regular"/>
                <a:ea typeface="Montserrat Hairline" charset="0"/>
                <a:cs typeface="HeronSansCond Regular"/>
              </a:rPr>
              <a:t>GLOBAL  DEVOPS  </a:t>
            </a:r>
            <a:br>
              <a:rPr lang="en-US" sz="5800" b="1" dirty="0">
                <a:latin typeface="HeronSansCond Regular"/>
                <a:ea typeface="Montserrat Hairline" charset="0"/>
                <a:cs typeface="HeronSansCond Regular"/>
              </a:rPr>
            </a:br>
            <a:r>
              <a:rPr lang="en-US" sz="5800" b="1" dirty="0">
                <a:solidFill>
                  <a:schemeClr val="bg1">
                    <a:lumMod val="95000"/>
                  </a:schemeClr>
                </a:solidFill>
                <a:latin typeface="HeronSansCond Regular"/>
                <a:ea typeface="Montserrat Hairline" charset="0"/>
                <a:cs typeface="HeronSansCond Regular"/>
              </a:rPr>
              <a:t>BOOTCAMP</a:t>
            </a:r>
            <a:br>
              <a:rPr lang="en-US" sz="5800" b="1" dirty="0">
                <a:latin typeface="HeronSansCond Regular"/>
                <a:ea typeface="Montserrat Hairline" charset="0"/>
                <a:cs typeface="HeronSansCond Regular"/>
              </a:rPr>
            </a:br>
            <a:r>
              <a:rPr lang="en-US" sz="5800" b="1" dirty="0">
                <a:solidFill>
                  <a:schemeClr val="accent1"/>
                </a:solidFill>
                <a:latin typeface="HeronSansCond Regular"/>
                <a:ea typeface="Montserrat Hairline" charset="0"/>
                <a:cs typeface="HeronSansCond Regular"/>
              </a:rPr>
              <a:t>CHALLENGES</a:t>
            </a:r>
            <a:endParaRPr lang="en-US" sz="5800" dirty="0">
              <a:solidFill>
                <a:schemeClr val="accent1"/>
              </a:solidFill>
              <a:latin typeface="HeronSansCond Regular"/>
              <a:ea typeface="Montserrat Hairline" charset="0"/>
              <a:cs typeface="HeronSansCond Regular"/>
            </a:endParaRPr>
          </a:p>
        </p:txBody>
      </p:sp>
      <p:sp>
        <p:nvSpPr>
          <p:cNvPr id="5" name="Text Placeholder 16"/>
          <p:cNvSpPr txBox="1">
            <a:spLocks/>
          </p:cNvSpPr>
          <p:nvPr/>
        </p:nvSpPr>
        <p:spPr>
          <a:xfrm>
            <a:off x="1452881" y="2917009"/>
            <a:ext cx="8991599" cy="3590471"/>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a:lnSpc>
                <a:spcPct val="110000"/>
              </a:lnSpc>
            </a:pPr>
            <a:endParaRPr lang="en-US" sz="2000" dirty="0">
              <a:solidFill>
                <a:schemeClr val="accent2">
                  <a:lumMod val="60000"/>
                  <a:lumOff val="40000"/>
                </a:schemeClr>
              </a:solidFill>
              <a:latin typeface="HeronSansCond Regular"/>
              <a:cs typeface="HeronSansCond Regular"/>
            </a:endParaRPr>
          </a:p>
        </p:txBody>
      </p:sp>
      <p:sp>
        <p:nvSpPr>
          <p:cNvPr id="4" name="Title 1">
            <a:extLst>
              <a:ext uri="{FF2B5EF4-FFF2-40B4-BE49-F238E27FC236}">
                <a16:creationId xmlns:a16="http://schemas.microsoft.com/office/drawing/2014/main" id="{9026B957-200C-4240-93E2-B26A1A1FFCB4}"/>
              </a:ext>
            </a:extLst>
          </p:cNvPr>
          <p:cNvSpPr txBox="1">
            <a:spLocks/>
          </p:cNvSpPr>
          <p:nvPr/>
        </p:nvSpPr>
        <p:spPr>
          <a:xfrm>
            <a:off x="8001000" y="4972051"/>
            <a:ext cx="3648075" cy="153543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sz="2400" dirty="0">
                <a:solidFill>
                  <a:schemeClr val="tx1"/>
                </a:solidFill>
                <a:latin typeface="HeronSansCond Regular"/>
                <a:cs typeface="HeronSansCond Regular"/>
              </a:rPr>
              <a:t>PRESENTED BY - </a:t>
            </a:r>
            <a:br>
              <a:rPr lang="en-US" sz="2400" dirty="0">
                <a:latin typeface="HeronSansCond Regular"/>
                <a:cs typeface="HeronSansCond Regular"/>
              </a:rPr>
            </a:br>
            <a:r>
              <a:rPr lang="en-US" sz="2400" b="1" dirty="0">
                <a:latin typeface="HeronSansCond Regular"/>
                <a:cs typeface="HeronSansCond Regular"/>
              </a:rPr>
              <a:t>Gourav Jain </a:t>
            </a:r>
          </a:p>
          <a:p>
            <a:pPr>
              <a:lnSpc>
                <a:spcPct val="100000"/>
              </a:lnSpc>
            </a:pPr>
            <a:r>
              <a:rPr lang="en-US" sz="2400" b="1" dirty="0">
                <a:latin typeface="HeronSansCond Regular"/>
                <a:cs typeface="HeronSansCond Regular"/>
              </a:rPr>
              <a:t>(Xebia Microsoft Unit)</a:t>
            </a:r>
          </a:p>
        </p:txBody>
      </p:sp>
    </p:spTree>
    <p:extLst>
      <p:ext uri="{BB962C8B-B14F-4D97-AF65-F5344CB8AC3E}">
        <p14:creationId xmlns:p14="http://schemas.microsoft.com/office/powerpoint/2010/main" val="130966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a Build Definition</a:t>
            </a:r>
          </a:p>
          <a:p>
            <a:pPr marL="742950" indent="-742950" algn="l">
              <a:buFont typeface="+mj-lt"/>
              <a:buAutoNum type="arabicPeriod"/>
            </a:pPr>
            <a:r>
              <a:rPr lang="en-US" dirty="0"/>
              <a:t>Enable Continuous Integration for your build</a:t>
            </a:r>
          </a:p>
          <a:p>
            <a:pPr marL="742950" indent="-742950" algn="l">
              <a:buFont typeface="+mj-lt"/>
              <a:buAutoNum type="arabicPeriod"/>
            </a:pPr>
            <a:r>
              <a:rPr lang="en-US" dirty="0"/>
              <a:t>Run the build</a:t>
            </a:r>
          </a:p>
          <a:p>
            <a:pPr marL="742950" indent="-742950" algn="l">
              <a:buFont typeface="+mj-lt"/>
              <a:buAutoNum type="arabicPeriod"/>
            </a:pPr>
            <a:r>
              <a:rPr lang="en-US" dirty="0"/>
              <a:t>Check that CI is triggered when a change to the code is pushed</a:t>
            </a:r>
          </a:p>
          <a:p>
            <a:endParaRPr lang="en-US" dirty="0"/>
          </a:p>
          <a:p>
            <a:endParaRPr lang="en-US" dirty="0"/>
          </a:p>
          <a:p>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8281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F002-P003</a:t>
            </a:r>
          </a:p>
          <a:p>
            <a:endParaRPr lang="en-US" dirty="0">
              <a:solidFill>
                <a:schemeClr val="tx1"/>
              </a:solidFill>
            </a:endParaRPr>
          </a:p>
          <a:p>
            <a:endParaRPr lang="en-US" dirty="0">
              <a:solidFill>
                <a:schemeClr val="tx1"/>
              </a:solidFill>
            </a:endParaRPr>
          </a:p>
          <a:p>
            <a:r>
              <a:rPr lang="en-US" dirty="0"/>
              <a:t>Setup Continuous Delivery</a:t>
            </a:r>
          </a:p>
        </p:txBody>
      </p:sp>
    </p:spTree>
    <p:extLst>
      <p:ext uri="{BB962C8B-B14F-4D97-AF65-F5344CB8AC3E}">
        <p14:creationId xmlns:p14="http://schemas.microsoft.com/office/powerpoint/2010/main" val="13439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752453"/>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service principal</a:t>
            </a:r>
          </a:p>
          <a:p>
            <a:pPr marL="742950" indent="-742950" algn="l">
              <a:buFont typeface="+mj-lt"/>
              <a:buAutoNum type="arabicPeriod"/>
            </a:pPr>
            <a:r>
              <a:rPr lang="en-US" dirty="0"/>
              <a:t>Setup Permissions</a:t>
            </a:r>
          </a:p>
          <a:p>
            <a:pPr marL="742950" indent="-742950" algn="l">
              <a:buFont typeface="+mj-lt"/>
              <a:buAutoNum type="arabicPeriod"/>
            </a:pPr>
            <a:r>
              <a:rPr lang="en-US" dirty="0"/>
              <a:t>Create Service endpoint</a:t>
            </a:r>
          </a:p>
          <a:p>
            <a:pPr marL="742950" indent="-742950" algn="l">
              <a:buFont typeface="+mj-lt"/>
              <a:buAutoNum type="arabicPeriod"/>
            </a:pPr>
            <a:r>
              <a:rPr lang="en-US" dirty="0"/>
              <a:t>Create a Release Definition</a:t>
            </a:r>
          </a:p>
          <a:p>
            <a:pPr marL="742950" indent="-742950" algn="l">
              <a:buFont typeface="+mj-lt"/>
              <a:buAutoNum type="arabicPeriod"/>
            </a:pPr>
            <a:r>
              <a:rPr lang="en-US" dirty="0"/>
              <a:t>Create a Azure Web App using Azure CLI</a:t>
            </a:r>
          </a:p>
          <a:p>
            <a:pPr marL="742950" indent="-742950" algn="l">
              <a:buFont typeface="+mj-lt"/>
              <a:buAutoNum type="arabicPeriod"/>
            </a:pPr>
            <a:endParaRPr lang="en-US" dirty="0"/>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2931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F003 – Challenge -03</a:t>
            </a:r>
          </a:p>
        </p:txBody>
      </p:sp>
    </p:spTree>
    <p:extLst>
      <p:ext uri="{BB962C8B-B14F-4D97-AF65-F5344CB8AC3E}">
        <p14:creationId xmlns:p14="http://schemas.microsoft.com/office/powerpoint/2010/main" val="22479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F003-P001</a:t>
            </a:r>
          </a:p>
          <a:p>
            <a:endParaRPr lang="en-US" dirty="0">
              <a:solidFill>
                <a:schemeClr val="tx1"/>
              </a:solidFill>
            </a:endParaRPr>
          </a:p>
          <a:p>
            <a:endParaRPr lang="en-US" dirty="0">
              <a:solidFill>
                <a:schemeClr val="tx1"/>
              </a:solidFill>
            </a:endParaRPr>
          </a:p>
          <a:p>
            <a:r>
              <a:rPr lang="en-US" dirty="0"/>
              <a:t>Set up separate Playground Test and Production resource groups</a:t>
            </a:r>
          </a:p>
        </p:txBody>
      </p:sp>
    </p:spTree>
    <p:extLst>
      <p:ext uri="{BB962C8B-B14F-4D97-AF65-F5344CB8AC3E}">
        <p14:creationId xmlns:p14="http://schemas.microsoft.com/office/powerpoint/2010/main" val="42731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276497"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Setup Service Principal</a:t>
            </a:r>
          </a:p>
          <a:p>
            <a:pPr marL="742950" indent="-742950" algn="l">
              <a:buFont typeface="+mj-lt"/>
              <a:buAutoNum type="arabicPeriod"/>
            </a:pPr>
            <a:r>
              <a:rPr lang="en-US" dirty="0"/>
              <a:t>Capture the application ID and Object ID</a:t>
            </a:r>
          </a:p>
          <a:p>
            <a:pPr marL="742950" indent="-742950" algn="l">
              <a:buFont typeface="+mj-lt"/>
              <a:buAutoNum type="arabicPeriod"/>
            </a:pPr>
            <a:r>
              <a:rPr lang="en-US" dirty="0"/>
              <a:t>Create Resource groups for multiple environments like PLAYGROUND, TEST, PROD</a:t>
            </a:r>
          </a:p>
          <a:p>
            <a:pPr marL="742950" indent="-742950" algn="l">
              <a:buFont typeface="+mj-lt"/>
              <a:buAutoNum type="arabicPeriod"/>
            </a:pPr>
            <a:endParaRPr lang="en-US" dirty="0"/>
          </a:p>
          <a:p>
            <a:pPr marL="742950" indent="-742950" algn="l">
              <a:buFont typeface="+mj-lt"/>
              <a:buAutoNum type="arabicPeriod"/>
            </a:pPr>
            <a:endParaRPr lang="en-US" dirty="0"/>
          </a:p>
          <a:p>
            <a:pPr marL="742950" indent="-742950" algn="l">
              <a:buFont typeface="+mj-lt"/>
              <a:buAutoNum type="arabicPeriod"/>
            </a:pPr>
            <a:endParaRPr lang="en-US" dirty="0"/>
          </a:p>
        </p:txBody>
      </p:sp>
    </p:spTree>
    <p:extLst>
      <p:ext uri="{BB962C8B-B14F-4D97-AF65-F5344CB8AC3E}">
        <p14:creationId xmlns:p14="http://schemas.microsoft.com/office/powerpoint/2010/main" val="23227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F003-P002 - </a:t>
            </a:r>
            <a:r>
              <a:rPr lang="en-US" dirty="0"/>
              <a:t>Extend Release pipeline with new environments</a:t>
            </a:r>
          </a:p>
        </p:txBody>
      </p:sp>
    </p:spTree>
    <p:extLst>
      <p:ext uri="{BB962C8B-B14F-4D97-AF65-F5344CB8AC3E}">
        <p14:creationId xmlns:p14="http://schemas.microsoft.com/office/powerpoint/2010/main" val="40265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new Service Endpoint for your Resource Groups</a:t>
            </a:r>
          </a:p>
          <a:p>
            <a:pPr marL="742950" indent="-742950" algn="l">
              <a:buFont typeface="+mj-lt"/>
              <a:buAutoNum type="arabicPeriod"/>
            </a:pPr>
            <a:r>
              <a:rPr lang="en-US" dirty="0"/>
              <a:t>Create a new Release Definition containing each environment.</a:t>
            </a:r>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42736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F003-P003 - </a:t>
            </a:r>
            <a:r>
              <a:rPr lang="en-US" dirty="0"/>
              <a:t>Use secrets in your pipeline</a:t>
            </a:r>
          </a:p>
        </p:txBody>
      </p:sp>
    </p:spTree>
    <p:extLst>
      <p:ext uri="{BB962C8B-B14F-4D97-AF65-F5344CB8AC3E}">
        <p14:creationId xmlns:p14="http://schemas.microsoft.com/office/powerpoint/2010/main" val="36176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Use secrets in your pipeline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39953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F001 – Challenge -01</a:t>
            </a:r>
          </a:p>
        </p:txBody>
      </p:sp>
    </p:spTree>
    <p:extLst>
      <p:ext uri="{BB962C8B-B14F-4D97-AF65-F5344CB8AC3E}">
        <p14:creationId xmlns:p14="http://schemas.microsoft.com/office/powerpoint/2010/main" val="27663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F003-P004 - </a:t>
            </a:r>
            <a:r>
              <a:rPr lang="en-US" dirty="0"/>
              <a:t>Create a keyvault in your resource groups</a:t>
            </a:r>
          </a:p>
        </p:txBody>
      </p:sp>
    </p:spTree>
    <p:extLst>
      <p:ext uri="{BB962C8B-B14F-4D97-AF65-F5344CB8AC3E}">
        <p14:creationId xmlns:p14="http://schemas.microsoft.com/office/powerpoint/2010/main" val="20422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a keyvault in your resource groups using a bat file</a:t>
            </a:r>
          </a:p>
          <a:p>
            <a:pPr marL="742950" indent="-742950" algn="l">
              <a:buFont typeface="+mj-lt"/>
              <a:buAutoNum type="arabicPeriod"/>
            </a:pPr>
            <a:r>
              <a:rPr lang="en-US" dirty="0"/>
              <a:t>Link the secret from an Azure Keyvault and select the Keyvault you created</a:t>
            </a:r>
          </a:p>
          <a:p>
            <a:pPr algn="l"/>
            <a:endParaRPr lang="en-US" dirty="0"/>
          </a:p>
          <a:p>
            <a:pPr algn="l"/>
            <a:endParaRPr lang="en-US" dirty="0"/>
          </a:p>
        </p:txBody>
      </p:sp>
    </p:spTree>
    <p:extLst>
      <p:ext uri="{BB962C8B-B14F-4D97-AF65-F5344CB8AC3E}">
        <p14:creationId xmlns:p14="http://schemas.microsoft.com/office/powerpoint/2010/main" val="327129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112AD9-DAF8-4F0B-B601-608FD31E7C99}"/>
              </a:ext>
            </a:extLst>
          </p:cNvPr>
          <p:cNvPicPr>
            <a:picLocks noChangeAspect="1"/>
          </p:cNvPicPr>
          <p:nvPr/>
        </p:nvPicPr>
        <p:blipFill>
          <a:blip r:embed="rId3"/>
          <a:stretch>
            <a:fillRect/>
          </a:stretch>
        </p:blipFill>
        <p:spPr>
          <a:xfrm>
            <a:off x="8274687" y="2521957"/>
            <a:ext cx="1998026" cy="2204607"/>
          </a:xfrm>
          <a:prstGeom prst="rect">
            <a:avLst/>
          </a:prstGeom>
        </p:spPr>
      </p:pic>
      <p:sp>
        <p:nvSpPr>
          <p:cNvPr id="5" name="Rectangle 4">
            <a:extLst>
              <a:ext uri="{FF2B5EF4-FFF2-40B4-BE49-F238E27FC236}">
                <a16:creationId xmlns:a16="http://schemas.microsoft.com/office/drawing/2014/main" id="{417D1F9C-CF21-4396-B5C6-1886D4DCFD1F}"/>
              </a:ext>
            </a:extLst>
          </p:cNvPr>
          <p:cNvSpPr/>
          <p:nvPr/>
        </p:nvSpPr>
        <p:spPr>
          <a:xfrm>
            <a:off x="461962" y="3156904"/>
            <a:ext cx="6096000" cy="1569660"/>
          </a:xfrm>
          <a:prstGeom prst="rect">
            <a:avLst/>
          </a:prstGeom>
        </p:spPr>
        <p:txBody>
          <a:bodyPr>
            <a:spAutoFit/>
          </a:bodyPr>
          <a:lstStyle/>
          <a:p>
            <a:r>
              <a:rPr lang="en-US" sz="2400" dirty="0">
                <a:solidFill>
                  <a:schemeClr val="bg1"/>
                </a:solidFill>
              </a:rPr>
              <a:t>Thanks!</a:t>
            </a:r>
          </a:p>
          <a:p>
            <a:endParaRPr lang="en-US" sz="2400" dirty="0">
              <a:solidFill>
                <a:schemeClr val="bg1"/>
              </a:solidFill>
            </a:endParaRPr>
          </a:p>
          <a:p>
            <a:r>
              <a:rPr lang="en-US" sz="2400" dirty="0">
                <a:solidFill>
                  <a:schemeClr val="bg1"/>
                </a:solidFill>
              </a:rPr>
              <a:t>@gourav8jain</a:t>
            </a:r>
          </a:p>
          <a:p>
            <a:r>
              <a:rPr lang="en-US" sz="2400" dirty="0">
                <a:solidFill>
                  <a:schemeClr val="bg1"/>
                </a:solidFill>
              </a:rPr>
              <a:t>https://github.com/gourav8jain</a:t>
            </a:r>
          </a:p>
        </p:txBody>
      </p:sp>
    </p:spTree>
    <p:extLst>
      <p:ext uri="{BB962C8B-B14F-4D97-AF65-F5344CB8AC3E}">
        <p14:creationId xmlns:p14="http://schemas.microsoft.com/office/powerpoint/2010/main" val="251907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0"/>
            <a:ext cx="12192001" cy="685800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F001-P001 - </a:t>
            </a:r>
            <a:r>
              <a:rPr lang="en-US" dirty="0"/>
              <a:t>Manually Set up Resource Groups for initial deployment of the web application</a:t>
            </a:r>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1"/>
            <a:ext cx="11220450" cy="2914650"/>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4942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resource group</a:t>
            </a:r>
          </a:p>
          <a:p>
            <a:pPr marL="742950" indent="-742950" algn="l">
              <a:buFont typeface="+mj-lt"/>
              <a:buAutoNum type="arabicPeriod"/>
            </a:pPr>
            <a:r>
              <a:rPr lang="en-US" dirty="0"/>
              <a:t>Create security group and add members to security group</a:t>
            </a:r>
          </a:p>
          <a:p>
            <a:pPr marL="742950" indent="-742950" algn="l">
              <a:buFont typeface="+mj-lt"/>
              <a:buAutoNum type="arabicPeriod"/>
            </a:pPr>
            <a:r>
              <a:rPr lang="en-US" dirty="0"/>
              <a:t>Assign security group to resource group</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16909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33351"/>
            <a:ext cx="12192000" cy="67246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F001-P002 - </a:t>
            </a:r>
            <a:r>
              <a:rPr lang="en-US" dirty="0"/>
              <a:t>Add Azure Web App and SQL Server to the resource group</a:t>
            </a:r>
          </a:p>
        </p:txBody>
      </p:sp>
    </p:spTree>
    <p:extLst>
      <p:ext uri="{BB962C8B-B14F-4D97-AF65-F5344CB8AC3E}">
        <p14:creationId xmlns:p14="http://schemas.microsoft.com/office/powerpoint/2010/main" val="395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Web App</a:t>
            </a:r>
          </a:p>
          <a:p>
            <a:pPr marL="742950" indent="-742950" algn="l">
              <a:buFont typeface="+mj-lt"/>
              <a:buAutoNum type="arabicPeriod"/>
            </a:pPr>
            <a:r>
              <a:rPr lang="en-US" dirty="0"/>
              <a:t>Create a SQL Database</a:t>
            </a:r>
          </a:p>
          <a:p>
            <a:pPr marL="742950" indent="-742950" algn="l">
              <a:buFont typeface="+mj-lt"/>
              <a:buAutoNum type="arabicPeriod"/>
            </a:pPr>
            <a:r>
              <a:rPr lang="en-US" dirty="0"/>
              <a:t>Creating a database table</a:t>
            </a:r>
          </a:p>
          <a:p>
            <a:pPr algn="l"/>
            <a:endParaRPr lang="en-US" dirty="0"/>
          </a:p>
          <a:p>
            <a:pPr algn="l"/>
            <a:endParaRPr lang="en-US" dirty="0"/>
          </a:p>
        </p:txBody>
      </p:sp>
    </p:spTree>
    <p:extLst>
      <p:ext uri="{BB962C8B-B14F-4D97-AF65-F5344CB8AC3E}">
        <p14:creationId xmlns:p14="http://schemas.microsoft.com/office/powerpoint/2010/main" val="72713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F001-P003</a:t>
            </a:r>
          </a:p>
          <a:p>
            <a:endParaRPr lang="en-US" dirty="0">
              <a:solidFill>
                <a:schemeClr val="tx1"/>
              </a:solidFill>
            </a:endParaRPr>
          </a:p>
          <a:p>
            <a:endParaRPr lang="en-US" dirty="0">
              <a:solidFill>
                <a:schemeClr val="tx1"/>
              </a:solidFill>
            </a:endParaRPr>
          </a:p>
          <a:p>
            <a:r>
              <a:rPr lang="en-US" dirty="0"/>
              <a:t>Automate Resource group creation and Security Groups assignment</a:t>
            </a:r>
          </a:p>
        </p:txBody>
      </p:sp>
    </p:spTree>
    <p:extLst>
      <p:ext uri="{BB962C8B-B14F-4D97-AF65-F5344CB8AC3E}">
        <p14:creationId xmlns:p14="http://schemas.microsoft.com/office/powerpoint/2010/main" val="27129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Retrieve the ObjectID of the security group</a:t>
            </a:r>
          </a:p>
          <a:p>
            <a:pPr marL="742950" indent="-742950" algn="l">
              <a:buFont typeface="+mj-lt"/>
              <a:buAutoNum type="arabicPeriod"/>
            </a:pPr>
            <a:r>
              <a:rPr lang="en-US" dirty="0"/>
              <a:t>Creating the script (create resource group and assign security group)</a:t>
            </a:r>
          </a:p>
          <a:p>
            <a:pPr marL="742950" indent="-742950" algn="l">
              <a:buFont typeface="+mj-lt"/>
              <a:buAutoNum type="arabicPeriod"/>
            </a:pPr>
            <a:r>
              <a:rPr lang="en-US" dirty="0"/>
              <a:t>Running the script</a:t>
            </a:r>
          </a:p>
          <a:p>
            <a:pPr algn="l"/>
            <a:endParaRPr lang="en-US" dirty="0"/>
          </a:p>
          <a:p>
            <a:pPr algn="l"/>
            <a:endParaRPr lang="en-US" dirty="0"/>
          </a:p>
        </p:txBody>
      </p:sp>
    </p:spTree>
    <p:extLst>
      <p:ext uri="{BB962C8B-B14F-4D97-AF65-F5344CB8AC3E}">
        <p14:creationId xmlns:p14="http://schemas.microsoft.com/office/powerpoint/2010/main" val="178740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Pluralsight default theme">
  <a:themeElements>
    <a:clrScheme name="GDBC2017">
      <a:dk1>
        <a:srgbClr val="EB7D00"/>
      </a:dk1>
      <a:lt1>
        <a:srgbClr val="FFFFFF"/>
      </a:lt1>
      <a:dk2>
        <a:srgbClr val="303030"/>
      </a:dk2>
      <a:lt2>
        <a:srgbClr val="E5E5E5"/>
      </a:lt2>
      <a:accent1>
        <a:srgbClr val="EB7D00"/>
      </a:accent1>
      <a:accent2>
        <a:srgbClr val="00AFB4"/>
      </a:accent2>
      <a:accent3>
        <a:srgbClr val="4B4B4B"/>
      </a:accent3>
      <a:accent4>
        <a:srgbClr val="E70000"/>
      </a:accent4>
      <a:accent5>
        <a:srgbClr val="64D700"/>
      </a:accent5>
      <a:accent6>
        <a:srgbClr val="28278C"/>
      </a:accent6>
      <a:hlink>
        <a:srgbClr val="EB7D00"/>
      </a:hlink>
      <a:folHlink>
        <a:srgbClr val="FF0014"/>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17732</TotalTime>
  <Words>2251</Words>
  <Application>Microsoft Office PowerPoint</Application>
  <PresentationFormat>Widescreen</PresentationFormat>
  <Paragraphs>1084</Paragraphs>
  <Slides>32</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Calibri</vt:lpstr>
      <vt:lpstr>Gotham Book</vt:lpstr>
      <vt:lpstr>Gotham Light</vt:lpstr>
      <vt:lpstr>Gotham Medium</vt:lpstr>
      <vt:lpstr>Gotham Rounded Light</vt:lpstr>
      <vt:lpstr>HeronSansCond Regular</vt:lpstr>
      <vt:lpstr>Lucida Grande</vt:lpstr>
      <vt:lpstr>Montserrat</vt:lpstr>
      <vt:lpstr>Montserrat Hairline</vt:lpstr>
      <vt:lpstr>Montserrat Light</vt:lpstr>
      <vt:lpstr>Myriad Pro</vt:lpstr>
      <vt:lpstr>Myriad Pro Light</vt:lpstr>
      <vt:lpstr>Wingdings</vt:lpstr>
      <vt:lpstr>Pluralsight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marcelv</dc:creator>
  <cp:lastModifiedBy>Gourav Jain</cp:lastModifiedBy>
  <cp:revision>197</cp:revision>
  <dcterms:created xsi:type="dcterms:W3CDTF">2017-04-26T09:01:51Z</dcterms:created>
  <dcterms:modified xsi:type="dcterms:W3CDTF">2018-06-14T06:51:05Z</dcterms:modified>
</cp:coreProperties>
</file>