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1"/>
  </p:notesMasterIdLst>
  <p:handoutMasterIdLst>
    <p:handoutMasterId r:id="rId62"/>
  </p:handoutMasterIdLst>
  <p:sldIdLst>
    <p:sldId id="360" r:id="rId2"/>
    <p:sldId id="361" r:id="rId3"/>
    <p:sldId id="364" r:id="rId4"/>
    <p:sldId id="256" r:id="rId5"/>
    <p:sldId id="365" r:id="rId6"/>
    <p:sldId id="391" r:id="rId7"/>
    <p:sldId id="390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442" r:id="rId16"/>
    <p:sldId id="400" r:id="rId17"/>
    <p:sldId id="401" r:id="rId18"/>
    <p:sldId id="399" r:id="rId19"/>
    <p:sldId id="402" r:id="rId20"/>
    <p:sldId id="403" r:id="rId21"/>
    <p:sldId id="404" r:id="rId22"/>
    <p:sldId id="436" r:id="rId23"/>
    <p:sldId id="405" r:id="rId24"/>
    <p:sldId id="406" r:id="rId25"/>
    <p:sldId id="407" r:id="rId26"/>
    <p:sldId id="408" r:id="rId27"/>
    <p:sldId id="437" r:id="rId28"/>
    <p:sldId id="409" r:id="rId29"/>
    <p:sldId id="410" r:id="rId30"/>
    <p:sldId id="411" r:id="rId31"/>
    <p:sldId id="368" r:id="rId32"/>
    <p:sldId id="412" r:id="rId33"/>
    <p:sldId id="438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3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40" r:id="rId50"/>
    <p:sldId id="427" r:id="rId51"/>
    <p:sldId id="428" r:id="rId52"/>
    <p:sldId id="441" r:id="rId53"/>
    <p:sldId id="429" r:id="rId54"/>
    <p:sldId id="430" r:id="rId55"/>
    <p:sldId id="431" r:id="rId56"/>
    <p:sldId id="432" r:id="rId57"/>
    <p:sldId id="433" r:id="rId58"/>
    <p:sldId id="435" r:id="rId59"/>
    <p:sldId id="43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v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00FF"/>
    <a:srgbClr val="F15B2A"/>
    <a:srgbClr val="A49DCA"/>
    <a:srgbClr val="675BA7"/>
    <a:srgbClr val="2A9FBC"/>
    <a:srgbClr val="A62E5C"/>
    <a:srgbClr val="9BC850"/>
    <a:srgbClr val="904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1" autoAdjust="0"/>
    <p:restoredTop sz="95856"/>
  </p:normalViewPr>
  <p:slideViewPr>
    <p:cSldViewPr snapToGrid="0">
      <p:cViewPr>
        <p:scale>
          <a:sx n="92" d="100"/>
          <a:sy n="92" d="100"/>
        </p:scale>
        <p:origin x="594" y="534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M2017177_Xpirit_GDB_Slide_BG_R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765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6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OM2017177_Xpirit_GDB_Slide_BG_Left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6"/>
            <a:ext cx="12192000" cy="68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9" r:id="rId23"/>
    <p:sldLayoutId id="2147483678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83" r:id="rId30"/>
    <p:sldLayoutId id="2147483684" r:id="rId31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bg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bg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bg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chemeClr val="bg1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slide loop GDB logo intro by participants</a:t>
            </a:r>
            <a:endParaRPr lang="en-US" sz="8000" b="1" dirty="0"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32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ISSUES</a:t>
            </a: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  </a:t>
            </a:r>
            <a:r>
              <a:rPr lang="en-US" sz="5800" b="1" dirty="0">
                <a:solidFill>
                  <a:srgbClr val="EB7D00"/>
                </a:solidFill>
                <a:latin typeface="HeronSansCond Regular"/>
                <a:ea typeface="Montserrat Hairline" charset="0"/>
                <a:cs typeface="HeronSansCond Regular"/>
              </a:rPr>
              <a:t>GDBC  INC.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25600"/>
            <a:ext cx="8991600" cy="46736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NEW  INVESTMENT  NEEDED  IN  DATACENTER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HARD  TO  MAKE  CHANGES  TO  CURRENT  APPLICATION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ALL  CHANGES  IN  A  RELEASE  REQUIRE  DOWNTIME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HARD  TO  COMPETE  IN  CURRENT  BUSINESS,  NEED  TO  CHANGE  THE  MODEL 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SELL  OTHER  PRODUCTS,  SUBSCRIPTION  SERVICES,  ETC?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CUSTOMER  FEEDBACK  HAS  BEEN  THAT  THE  ONLINE  SHOP  WAS  TO  SLOW  </a:t>
            </a:r>
            <a:b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AND  OLD  FASHIONED 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NEED  FOR  REVAMP  OF  THEIR  ONLINE  PLATFORM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1268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229180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285568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341956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440508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54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STRATEGY</a:t>
            </a: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  </a:t>
            </a:r>
            <a:r>
              <a:rPr lang="en-US" sz="5800" b="1" dirty="0">
                <a:solidFill>
                  <a:srgbClr val="EB7D00"/>
                </a:solidFill>
                <a:latin typeface="HeronSansCond Regular"/>
                <a:ea typeface="Montserrat Hairline" charset="0"/>
                <a:cs typeface="HeronSansCond Regular"/>
              </a:rPr>
              <a:t>GDBC  INC.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25600"/>
            <a:ext cx="8991599" cy="465328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MOVE  FROM  THE  TRADITIONAL  ENTERPRISE  APPROACH  TO  THE  DEVOPS  APPROACH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GET  A  CUSTOMER  CENTRIC  APPROACH  TO  DELIVER  SOFTWARE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TIME  TO  MARKET  IS  HIGHEST  PRIORITY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GIVES  FLEXIBILITY  AND  POWER  TO  SATISFY  CUSTOMERS  FAST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MOVE  FROM  TRADITIONAL  DATA  CENTER  TO  CLOUD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USE  CLOUD  AS  ACCELERATOR  TO  TRANSFORM  FASTER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CHANGE  REQUIRES  RIGHT  COMBINATION  OF  PEOPLE,  PROCESS  AND  TOOLS  TO  BE  </a:t>
            </a:r>
            <a:b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IN  ALIGNMENT  TO  MAKE  THIS  SUCCESSFUL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3300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353132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449652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551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ronSansCond Regular"/>
                <a:cs typeface="HeronSansCond Regular"/>
              </a:rPr>
              <a:t>“IF THERE WAS NOTHING  PREVENTING </a:t>
            </a:r>
            <a:br>
              <a:rPr lang="en-US" sz="3600" b="1" dirty="0">
                <a:latin typeface="HeronSansCond Regular"/>
                <a:cs typeface="HeronSansCond Regular"/>
              </a:rPr>
            </a:br>
            <a:r>
              <a:rPr lang="en-US" sz="3600" b="1" dirty="0">
                <a:latin typeface="HeronSansCond Regular"/>
                <a:cs typeface="HeronSansCond Regular"/>
              </a:rPr>
              <a:t>A SYSTEM FROM  ACHIEVING HIGHER  </a:t>
            </a:r>
            <a:br>
              <a:rPr lang="en-US" sz="3600" b="1" dirty="0">
                <a:latin typeface="HeronSansCond Regular"/>
                <a:cs typeface="HeronSansCond Regular"/>
              </a:rPr>
            </a:br>
            <a:r>
              <a:rPr lang="en-US" sz="3600" b="1" dirty="0">
                <a:latin typeface="HeronSansCond Regular"/>
                <a:cs typeface="HeronSansCond Regular"/>
              </a:rPr>
              <a:t>THROUGHPUT, ITS THROUGHPUT  </a:t>
            </a:r>
          </a:p>
          <a:p>
            <a:r>
              <a:rPr lang="en-US" sz="3600" b="1" dirty="0">
                <a:latin typeface="HeronSansCond Regular"/>
                <a:cs typeface="HeronSansCond Regular"/>
              </a:rPr>
              <a:t>WOULD  BE  INFINITE. ONLY  BY  INCREASING  </a:t>
            </a:r>
            <a:br>
              <a:rPr lang="en-US" sz="3600" b="1" dirty="0">
                <a:latin typeface="HeronSansCond Regular"/>
                <a:cs typeface="HeronSansCond Regular"/>
              </a:rPr>
            </a:br>
            <a:r>
              <a:rPr lang="en-US" sz="3600" b="1" dirty="0">
                <a:latin typeface="HeronSansCond Regular"/>
                <a:cs typeface="HeronSansCond Regular"/>
              </a:rPr>
              <a:t>FLOW  THROUGH THE CONSTRAINT CAN </a:t>
            </a:r>
            <a:br>
              <a:rPr lang="en-US" sz="3600" b="1" dirty="0">
                <a:latin typeface="HeronSansCond Regular"/>
                <a:cs typeface="HeronSansCond Regular"/>
              </a:rPr>
            </a:br>
            <a:r>
              <a:rPr lang="en-US" sz="3600" b="1" dirty="0">
                <a:latin typeface="HeronSansCond Regular"/>
                <a:cs typeface="HeronSansCond Regular"/>
              </a:rPr>
              <a:t>OVERALL THROUGHPUT BE INCREASED.”</a:t>
            </a:r>
          </a:p>
          <a:p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Elyahu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 M.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Golratt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 _ The Goal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916714" y="3392714"/>
            <a:ext cx="2322286" cy="0"/>
          </a:xfrm>
          <a:prstGeom prst="line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576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HOW  TO  OPTIMIZE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EB7D00"/>
                </a:solidFill>
                <a:latin typeface="HeronSansCond Regular"/>
                <a:ea typeface="Montserrat Hairline" charset="0"/>
                <a:cs typeface="HeronSansCond Regular"/>
              </a:rPr>
              <a:t>GDBC  INC.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VALUE  DELIVERY </a:t>
            </a:r>
            <a:endParaRPr lang="en-US" sz="5800" b="1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89560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ronSansCond Regular"/>
                <a:cs typeface="HeronSansCond Regular"/>
              </a:rPr>
              <a:t>PIPE LINE WITH  BOTTLENECK  </a:t>
            </a:r>
          </a:p>
          <a:p>
            <a:r>
              <a:rPr lang="en-US" sz="2000" dirty="0">
                <a:latin typeface="HeronSansCond Regular"/>
                <a:cs typeface="HeronSansCond Regular"/>
              </a:rPr>
              <a:t>REMOVE  BIGGEST  BOTTLENECK  </a:t>
            </a:r>
            <a:r>
              <a:rPr lang="nl-NL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/</a:t>
            </a:r>
            <a:r>
              <a:rPr lang="mr-IN" sz="2000" dirty="0">
                <a:latin typeface="HeronSansCond Regular"/>
                <a:cs typeface="HeronSansCond Regular"/>
              </a:rPr>
              <a:t> </a:t>
            </a:r>
            <a:r>
              <a:rPr lang="nl-NL" sz="2000" dirty="0">
                <a:latin typeface="HeronSansCond Regular"/>
                <a:cs typeface="HeronSansCond Regular"/>
              </a:rPr>
              <a:t> </a:t>
            </a:r>
            <a:r>
              <a:rPr lang="en-US" sz="2000" dirty="0">
                <a:latin typeface="HeronSansCond Regular"/>
                <a:cs typeface="HeronSansCond Regular"/>
              </a:rPr>
              <a:t>MORE  FLOW  </a:t>
            </a:r>
          </a:p>
          <a:p>
            <a:r>
              <a:rPr lang="en-US" sz="2000" dirty="0">
                <a:latin typeface="HeronSansCond Regular"/>
                <a:cs typeface="HeronSansCond Regular"/>
              </a:rPr>
              <a:t>WHAT  IS  NEXT  </a:t>
            </a: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/</a:t>
            </a:r>
            <a:r>
              <a:rPr lang="en-US" sz="2000" dirty="0">
                <a:latin typeface="HeronSansCond Regular"/>
                <a:cs typeface="HeronSansCond Regular"/>
              </a:rPr>
              <a:t>  NEXT  BIGGEST  BOTTLENECK </a:t>
            </a:r>
            <a:endParaRPr lang="en-US" sz="20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298241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35193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406321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48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ORGANISATION  AND  </a:t>
            </a:r>
            <a:br>
              <a:rPr lang="en-US" sz="5800" b="1" dirty="0">
                <a:latin typeface="HeronSansCond Regular"/>
                <a:cs typeface="HeronSansCond Regular"/>
              </a:rPr>
            </a:br>
            <a:r>
              <a:rPr lang="en-US" sz="5800" b="1" dirty="0">
                <a:latin typeface="HeronSansCond Regular"/>
                <a:cs typeface="HeronSansCond Regular"/>
              </a:rPr>
              <a:t>LACK  OF  FLOW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1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6785641" y="2979330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397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16"/>
          <p:cNvSpPr txBox="1">
            <a:spLocks/>
          </p:cNvSpPr>
          <p:nvPr/>
        </p:nvSpPr>
        <p:spPr>
          <a:xfrm>
            <a:off x="0" y="522877"/>
            <a:ext cx="12192000" cy="4608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HeronSansCond Regular"/>
                <a:cs typeface="HeronSansCond Regular"/>
              </a:rPr>
              <a:t>Current organization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7022" y="997497"/>
            <a:ext cx="9175836" cy="4485673"/>
            <a:chOff x="1982508" y="1729017"/>
            <a:chExt cx="7279423" cy="3558598"/>
          </a:xfrm>
        </p:grpSpPr>
        <p:pic>
          <p:nvPicPr>
            <p:cNvPr id="76" name="Picture 75" descr="004_Bottleneck_1_Slide-0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6853311" y="2298605"/>
              <a:ext cx="2408620" cy="2841527"/>
            </a:xfrm>
            <a:prstGeom prst="rect">
              <a:avLst/>
            </a:prstGeom>
          </p:spPr>
        </p:pic>
        <p:pic>
          <p:nvPicPr>
            <p:cNvPr id="3" name="Picture 2" descr="004_Bottleneck_1_Slide-0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223" y="1917674"/>
              <a:ext cx="1920448" cy="183294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3993637" y="2737015"/>
              <a:ext cx="705886" cy="31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DEV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TEAM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7505125" y="3556479"/>
              <a:ext cx="884068" cy="31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OPS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TEAM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endParaRPr>
            </a:p>
          </p:txBody>
        </p:sp>
        <p:pic>
          <p:nvPicPr>
            <p:cNvPr id="2" name="Picture 1" descr="004_Bottleneck_1_Slide-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508" y="2503656"/>
              <a:ext cx="1938870" cy="211387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2662504" y="3250999"/>
              <a:ext cx="806964" cy="31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REQUIREMENTS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TEAM</a:t>
              </a:r>
            </a:p>
          </p:txBody>
        </p:sp>
        <p:pic>
          <p:nvPicPr>
            <p:cNvPr id="4" name="Picture 3" descr="004_Bottleneck_1_Slide-0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741" y="3040184"/>
              <a:ext cx="2344144" cy="224743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4970404" y="3854099"/>
              <a:ext cx="784523" cy="317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TEST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TEAM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endParaRPr>
            </a:p>
          </p:txBody>
        </p:sp>
        <p:pic>
          <p:nvPicPr>
            <p:cNvPr id="75" name="Picture 74" descr="004_Bottleneck_1_Slide-0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7780" y="1729017"/>
              <a:ext cx="1911237" cy="216913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6180944" y="2798695"/>
              <a:ext cx="697917" cy="439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RISK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COMPLIANCE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TEAM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2674256" y="2337525"/>
              <a:ext cx="806964" cy="1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SELF SERVICE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3982358" y="1945638"/>
              <a:ext cx="806964" cy="1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CLEAR API’S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3944256" y="3647440"/>
              <a:ext cx="806964" cy="1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METERING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5027395" y="2887255"/>
              <a:ext cx="806964" cy="1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AUTOMATION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6152243" y="3803472"/>
              <a:ext cx="806964" cy="1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ETC</a:t>
              </a:r>
              <a:r>
                <a:rPr lang="mr-IN" sz="10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…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cs typeface="HeronSansCond Regular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3331885" y="3182769"/>
              <a:ext cx="384733" cy="138740"/>
            </a:xfrm>
            <a:prstGeom prst="line">
              <a:avLst/>
            </a:prstGeom>
            <a:ln w="31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3664319" y="3054655"/>
              <a:ext cx="306294" cy="19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API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51DC0BB-AB27-4641-AEFF-80E32033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0762" y="2527744"/>
              <a:ext cx="743857" cy="704202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7432CB9F-398B-4497-99F6-06609B032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30091" y="2795006"/>
              <a:ext cx="462163" cy="447421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6B8720B-61E2-4ABD-B238-34521418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215" b="97571" l="9804" r="8970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78615" y="3236249"/>
              <a:ext cx="616323" cy="672499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975F168-747C-49C5-88A7-ED8E1DD46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25474" y="3213542"/>
              <a:ext cx="621571" cy="587507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86CEC84B-E319-4E88-8236-7AC07AEC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48163" y="3867928"/>
              <a:ext cx="820795" cy="857544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>
            <a:xfrm flipV="1">
              <a:off x="3908610" y="3044564"/>
              <a:ext cx="215155" cy="81961"/>
            </a:xfrm>
            <a:prstGeom prst="line">
              <a:avLst/>
            </a:prstGeom>
            <a:ln w="3175" cmpd="sng"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8A14EA-DBA9-4F5C-BABE-F95627F1B18F}"/>
              </a:ext>
            </a:extLst>
          </p:cNvPr>
          <p:cNvSpPr txBox="1"/>
          <p:nvPr/>
        </p:nvSpPr>
        <p:spPr>
          <a:xfrm>
            <a:off x="8397240" y="5531132"/>
            <a:ext cx="1736942" cy="847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SILOS</a:t>
            </a: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SPECIFIC RESPONSIBILLITY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A14EA-DBA9-4F5C-BABE-F95627F1B18F}"/>
              </a:ext>
            </a:extLst>
          </p:cNvPr>
          <p:cNvSpPr txBox="1"/>
          <p:nvPr/>
        </p:nvSpPr>
        <p:spPr>
          <a:xfrm>
            <a:off x="10149840" y="5531132"/>
            <a:ext cx="1736942" cy="8625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COST</a:t>
            </a:r>
            <a:r>
              <a:rPr kumimoji="0" lang="en-US" sz="13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 DRIVEN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ronSansCond Regular"/>
              <a:ea typeface="+mn-ea"/>
              <a:cs typeface="HeronSansCond Regular"/>
            </a:endParaRPr>
          </a:p>
          <a:p>
            <a:pPr marL="28575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charset="0"/>
              <a:buChar char="þ"/>
              <a:defRPr/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NO AUTONOMY</a:t>
            </a:r>
          </a:p>
          <a:p>
            <a:pPr marL="28575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charset="0"/>
              <a:buChar char="þ"/>
              <a:defRPr/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PROJECT TEAMS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08A4B0-D783-4FC0-8363-CCCA1DF0AB6F}"/>
              </a:ext>
            </a:extLst>
          </p:cNvPr>
          <p:cNvSpPr/>
          <p:nvPr/>
        </p:nvSpPr>
        <p:spPr>
          <a:xfrm>
            <a:off x="896382" y="5531132"/>
            <a:ext cx="6923315" cy="99684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NO FLOW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Placeholder 16"/>
          <p:cNvSpPr txBox="1">
            <a:spLocks/>
          </p:cNvSpPr>
          <p:nvPr/>
        </p:nvSpPr>
        <p:spPr>
          <a:xfrm>
            <a:off x="0" y="522877"/>
            <a:ext cx="12192000" cy="4608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HeronSansCond Regular"/>
                <a:cs typeface="HeronSansCond Regular"/>
              </a:rPr>
              <a:t>ORGANIZATIONAL  CHANGES  TO  GET  TO  DEVOPS</a:t>
            </a:r>
          </a:p>
        </p:txBody>
      </p:sp>
      <p:sp>
        <p:nvSpPr>
          <p:cNvPr id="78" name="Text Placeholder 16"/>
          <p:cNvSpPr txBox="1">
            <a:spLocks/>
          </p:cNvSpPr>
          <p:nvPr/>
        </p:nvSpPr>
        <p:spPr>
          <a:xfrm>
            <a:off x="0" y="5842363"/>
            <a:ext cx="12192000" cy="4608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INTELLIGENT  INFRASTRUCTURE  PLATFORM</a:t>
            </a:r>
          </a:p>
        </p:txBody>
      </p:sp>
      <p:pic>
        <p:nvPicPr>
          <p:cNvPr id="3" name="Picture 2" descr="004_Bottleneck_1_Slide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84" y="1302006"/>
            <a:ext cx="2420757" cy="23104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3597204" y="2313228"/>
            <a:ext cx="889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CUSTOMER APPLICATION TEAM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2078982" y="1764532"/>
            <a:ext cx="101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SELF SERVICE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3727867" y="1270551"/>
            <a:ext cx="101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CLEAR API’S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3679839" y="3415702"/>
            <a:ext cx="101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METERING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5045154" y="2457476"/>
            <a:ext cx="101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AUTOMATION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6868469" y="2859652"/>
            <a:ext cx="1017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HeronSansCond Regular"/>
                <a:cs typeface="HeronSansCond Regular"/>
              </a:rPr>
              <a:t>ETC</a:t>
            </a:r>
            <a:r>
              <a:rPr lang="mr-IN" sz="1000" dirty="0">
                <a:solidFill>
                  <a:schemeClr val="bg1"/>
                </a:solidFill>
                <a:latin typeface="HeronSansCond Regular"/>
                <a:cs typeface="HeronSansCond Regular"/>
              </a:rPr>
              <a:t>…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ronSansCond Regular"/>
              <a:cs typeface="HeronSansCond Regular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2907935" y="2829976"/>
            <a:ext cx="484962" cy="174884"/>
          </a:xfrm>
          <a:prstGeom prst="line">
            <a:avLst/>
          </a:prstGeom>
          <a:ln w="3175" cmpd="sng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65675CD-976A-452B-A21C-11A784D1108B}"/>
              </a:ext>
            </a:extLst>
          </p:cNvPr>
          <p:cNvSpPr txBox="1"/>
          <p:nvPr/>
        </p:nvSpPr>
        <p:spPr>
          <a:xfrm>
            <a:off x="3326973" y="2668486"/>
            <a:ext cx="386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DDBF7-5592-4C7E-9CCF-8CEC6405DB5E}"/>
              </a:ext>
            </a:extLst>
          </p:cNvPr>
          <p:cNvGrpSpPr/>
          <p:nvPr/>
        </p:nvGrpSpPr>
        <p:grpSpPr>
          <a:xfrm>
            <a:off x="172723" y="1467849"/>
            <a:ext cx="2415971" cy="1947853"/>
            <a:chOff x="483958" y="3325083"/>
            <a:chExt cx="3058806" cy="2443979"/>
          </a:xfrm>
        </p:grpSpPr>
        <p:pic>
          <p:nvPicPr>
            <p:cNvPr id="2" name="Picture 1" descr="004_Bottleneck_1_Slide-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55599">
              <a:off x="594256" y="3214785"/>
              <a:ext cx="2443979" cy="266457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1566434" y="4386889"/>
              <a:ext cx="10171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BUSINESS APPLICATION TEAM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51DC0BB-AB27-4641-AEFF-80E320337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5120" y="4355259"/>
              <a:ext cx="937644" cy="887659"/>
            </a:xfrm>
            <a:prstGeom prst="rect">
              <a:avLst/>
            </a:prstGeom>
          </p:spPr>
        </p:pic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7432CB9F-398B-4497-99F6-06609B032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345" y="2341194"/>
            <a:ext cx="582564" cy="5639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29B925-7DF9-472D-A77B-C89A6187C912}"/>
              </a:ext>
            </a:extLst>
          </p:cNvPr>
          <p:cNvGrpSpPr/>
          <p:nvPr/>
        </p:nvGrpSpPr>
        <p:grpSpPr>
          <a:xfrm>
            <a:off x="5196928" y="2348842"/>
            <a:ext cx="1994273" cy="2035854"/>
            <a:chOff x="3563220" y="5134519"/>
            <a:chExt cx="2954833" cy="29885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4657787" y="6198540"/>
              <a:ext cx="1180551" cy="813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CUSTOMER APPLICATION 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943E33-B1D1-4E39-9BEF-D23B32CFFDCA}"/>
                </a:ext>
              </a:extLst>
            </p:cNvPr>
            <p:cNvGrpSpPr/>
            <p:nvPr/>
          </p:nvGrpSpPr>
          <p:grpSpPr>
            <a:xfrm>
              <a:off x="3563220" y="5134519"/>
              <a:ext cx="2954833" cy="2988589"/>
              <a:chOff x="3145981" y="5985753"/>
              <a:chExt cx="2954833" cy="2988589"/>
            </a:xfrm>
          </p:grpSpPr>
          <p:pic>
            <p:nvPicPr>
              <p:cNvPr id="4" name="Picture 3" descr="004_Bottleneck_1_Slide-03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5981" y="6141417"/>
                <a:ext cx="2954833" cy="2832925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16B8720B-61E2-4ABD-B238-345214184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215" b="97571" l="9804" r="8970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06607" y="5985753"/>
                <a:ext cx="776886" cy="847696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46ACF-857E-4AA4-B90F-BE2819A32D39}"/>
              </a:ext>
            </a:extLst>
          </p:cNvPr>
          <p:cNvGrpSpPr/>
          <p:nvPr/>
        </p:nvGrpSpPr>
        <p:grpSpPr>
          <a:xfrm>
            <a:off x="7278349" y="946109"/>
            <a:ext cx="2409147" cy="2734237"/>
            <a:chOff x="8621867" y="1325651"/>
            <a:chExt cx="2409147" cy="273423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9519329" y="2719137"/>
              <a:ext cx="8797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BUSINESS APPLICATION TEAM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BC894C6-12A6-413F-9187-73F9BB229889}"/>
                </a:ext>
              </a:extLst>
            </p:cNvPr>
            <p:cNvGrpSpPr/>
            <p:nvPr/>
          </p:nvGrpSpPr>
          <p:grpSpPr>
            <a:xfrm>
              <a:off x="8621867" y="1325651"/>
              <a:ext cx="2409147" cy="2734237"/>
              <a:chOff x="6997225" y="907991"/>
              <a:chExt cx="2409147" cy="2734237"/>
            </a:xfrm>
          </p:grpSpPr>
          <p:pic>
            <p:nvPicPr>
              <p:cNvPr id="75" name="Picture 74" descr="004_Bottleneck_1_Slide-04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7225" y="907991"/>
                <a:ext cx="2409147" cy="2734237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1975F168-747C-49C5-88A7-ED8E1DD46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3172" y="2796707"/>
                <a:ext cx="783501" cy="740563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A991B4-27E1-41EF-A33C-3DCBB538B8B2}"/>
              </a:ext>
            </a:extLst>
          </p:cNvPr>
          <p:cNvGrpSpPr/>
          <p:nvPr/>
        </p:nvGrpSpPr>
        <p:grpSpPr>
          <a:xfrm>
            <a:off x="9779851" y="1085670"/>
            <a:ext cx="1937313" cy="2514724"/>
            <a:chOff x="7346752" y="1715472"/>
            <a:chExt cx="3036106" cy="3581793"/>
          </a:xfrm>
        </p:grpSpPr>
        <p:pic>
          <p:nvPicPr>
            <p:cNvPr id="76" name="Picture 75" descr="004_Bottleneck_1_Slide-05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46752" y="1715472"/>
              <a:ext cx="3036106" cy="3581793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5675CD-976A-452B-A21C-11A784D1108B}"/>
                </a:ext>
              </a:extLst>
            </p:cNvPr>
            <p:cNvSpPr txBox="1"/>
            <p:nvPr/>
          </p:nvSpPr>
          <p:spPr>
            <a:xfrm>
              <a:off x="8168374" y="3301044"/>
              <a:ext cx="11143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IT PLATFORM / 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ronSansCond Regular"/>
                  <a:ea typeface="+mn-ea"/>
                  <a:cs typeface="HeronSansCond Regular"/>
                </a:rPr>
                <a:t>TOOLS TEAM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86CEC84B-E319-4E88-8236-7AC07AEC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96573" y="3693631"/>
              <a:ext cx="1034626" cy="1080949"/>
            </a:xfrm>
            <a:prstGeom prst="rect">
              <a:avLst/>
            </a:prstGeom>
          </p:spPr>
        </p:pic>
      </p:grpSp>
      <p:cxnSp>
        <p:nvCxnSpPr>
          <p:cNvPr id="100" name="Straight Connector 99"/>
          <p:cNvCxnSpPr/>
          <p:nvPr/>
        </p:nvCxnSpPr>
        <p:spPr>
          <a:xfrm flipV="1">
            <a:off x="3634906" y="2655766"/>
            <a:ext cx="271207" cy="103313"/>
          </a:xfrm>
          <a:prstGeom prst="line">
            <a:avLst/>
          </a:prstGeom>
          <a:ln w="3175" cmpd="sng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075680" y="4386889"/>
            <a:ext cx="1642893" cy="1353510"/>
          </a:xfrm>
          <a:prstGeom prst="line">
            <a:avLst/>
          </a:prstGeom>
          <a:ln w="3175" cmpd="sng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Hexagon 116"/>
          <p:cNvSpPr/>
          <p:nvPr/>
        </p:nvSpPr>
        <p:spPr>
          <a:xfrm rot="5400000" flipH="1">
            <a:off x="4305020" y="5792645"/>
            <a:ext cx="472270" cy="407130"/>
          </a:xfrm>
          <a:prstGeom prst="hexagon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06C86AD-F0F1-4625-BDD0-195ABFCCBE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8536" y="5829368"/>
            <a:ext cx="314354" cy="314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8A14EA-DBA9-4F5C-BABE-F95627F1B18F}"/>
              </a:ext>
            </a:extLst>
          </p:cNvPr>
          <p:cNvSpPr txBox="1"/>
          <p:nvPr/>
        </p:nvSpPr>
        <p:spPr>
          <a:xfrm>
            <a:off x="8397240" y="5531132"/>
            <a:ext cx="1736942" cy="8625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MISSION  COMMAND</a:t>
            </a: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END  TO  END</a:t>
            </a: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CROSS-FUNCTIONAL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A14EA-DBA9-4F5C-BABE-F95627F1B18F}"/>
              </a:ext>
            </a:extLst>
          </p:cNvPr>
          <p:cNvSpPr txBox="1"/>
          <p:nvPr/>
        </p:nvSpPr>
        <p:spPr>
          <a:xfrm>
            <a:off x="10149840" y="5531132"/>
            <a:ext cx="1736942" cy="8625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charset="0"/>
              <a:buChar char="þ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ronSansCond Regular"/>
                <a:ea typeface="+mn-ea"/>
                <a:cs typeface="HeronSansCond Regular"/>
              </a:rPr>
              <a:t>VALUE DRIVEN</a:t>
            </a:r>
          </a:p>
          <a:p>
            <a:pPr marL="28575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charset="0"/>
              <a:buChar char="þ"/>
              <a:defRPr/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AUTONOMOUS</a:t>
            </a:r>
          </a:p>
          <a:p>
            <a:pPr marL="285750" lvl="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Font typeface="Wingdings" charset="0"/>
              <a:buChar char="þ"/>
              <a:defRPr/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PRODUCT  TEAMS</a:t>
            </a:r>
          </a:p>
        </p:txBody>
      </p:sp>
      <p:sp>
        <p:nvSpPr>
          <p:cNvPr id="6" name="Callout: Double Bent Line with No Border 5">
            <a:extLst>
              <a:ext uri="{FF2B5EF4-FFF2-40B4-BE49-F238E27FC236}">
                <a16:creationId xmlns:a16="http://schemas.microsoft.com/office/drawing/2014/main" id="{011516B6-1D1C-4370-A01B-8B3927A14B20}"/>
              </a:ext>
            </a:extLst>
          </p:cNvPr>
          <p:cNvSpPr/>
          <p:nvPr/>
        </p:nvSpPr>
        <p:spPr>
          <a:xfrm>
            <a:off x="689281" y="3529963"/>
            <a:ext cx="1400271" cy="284536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5947"/>
              <a:gd name="adj6" fmla="val -24830"/>
              <a:gd name="adj7" fmla="val 112963"/>
              <a:gd name="adj8" fmla="val -833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200" dirty="0" err="1">
                <a:solidFill>
                  <a:schemeClr val="bg1"/>
                </a:solidFill>
              </a:rPr>
              <a:t>Kun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hier</a:t>
            </a:r>
            <a:r>
              <a:rPr lang="en-US" sz="1200" dirty="0">
                <a:solidFill>
                  <a:schemeClr val="bg1"/>
                </a:solidFill>
              </a:rPr>
              <a:t> de radar per value stream </a:t>
            </a:r>
            <a:r>
              <a:rPr lang="en-US" sz="1200" dirty="0" err="1">
                <a:solidFill>
                  <a:schemeClr val="bg1"/>
                </a:solidFill>
              </a:rPr>
              <a:t>alle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kleuren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geven</a:t>
            </a:r>
            <a:r>
              <a:rPr lang="en-US" sz="1200" dirty="0">
                <a:solidFill>
                  <a:schemeClr val="bg1"/>
                </a:solidFill>
              </a:rPr>
              <a:t> in </a:t>
            </a:r>
            <a:r>
              <a:rPr lang="en-US" sz="1200" dirty="0" err="1">
                <a:solidFill>
                  <a:schemeClr val="bg1"/>
                </a:solidFill>
              </a:rPr>
              <a:t>ringen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  <a:p>
            <a:pPr algn="ctr">
              <a:spcBef>
                <a:spcPts val="600"/>
              </a:spcBef>
            </a:pPr>
            <a:r>
              <a:rPr lang="en-US" sz="1200" dirty="0" err="1">
                <a:solidFill>
                  <a:schemeClr val="bg1"/>
                </a:solidFill>
              </a:rPr>
              <a:t>Geeft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ieder</a:t>
            </a:r>
            <a:r>
              <a:rPr lang="en-US" sz="1200" dirty="0">
                <a:solidFill>
                  <a:schemeClr val="bg1"/>
                </a:solidFill>
              </a:rPr>
              <a:t> team nu </a:t>
            </a:r>
            <a:r>
              <a:rPr lang="en-US" sz="1200" dirty="0" err="1">
                <a:solidFill>
                  <a:schemeClr val="bg1"/>
                </a:solidFill>
              </a:rPr>
              <a:t>alles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doet</a:t>
            </a:r>
            <a:r>
              <a:rPr lang="en-US" sz="1200" dirty="0">
                <a:solidFill>
                  <a:schemeClr val="bg1"/>
                </a:solidFill>
              </a:rPr>
              <a:t> wat op </a:t>
            </a:r>
            <a:r>
              <a:rPr lang="en-US" sz="1200" dirty="0" err="1">
                <a:solidFill>
                  <a:schemeClr val="bg1"/>
                </a:solidFill>
              </a:rPr>
              <a:t>voorgaande</a:t>
            </a:r>
            <a:r>
              <a:rPr lang="en-US" sz="1200" dirty="0">
                <a:solidFill>
                  <a:schemeClr val="bg1"/>
                </a:solidFill>
              </a:rPr>
              <a:t> slide </a:t>
            </a:r>
            <a:r>
              <a:rPr lang="en-US" sz="1200" dirty="0" err="1">
                <a:solidFill>
                  <a:schemeClr val="bg1"/>
                </a:solidFill>
              </a:rPr>
              <a:t>staat</a:t>
            </a:r>
            <a:r>
              <a:rPr lang="en-US" sz="1200" dirty="0">
                <a:solidFill>
                  <a:schemeClr val="bg1"/>
                </a:solidFill>
              </a:rPr>
              <a:t>, maar nu </a:t>
            </a:r>
            <a:r>
              <a:rPr lang="en-US" sz="1200" dirty="0" err="1">
                <a:solidFill>
                  <a:schemeClr val="bg1"/>
                </a:solidFill>
              </a:rPr>
              <a:t>autonoom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Callout: Double Bent Line with No Border 40">
            <a:extLst>
              <a:ext uri="{FF2B5EF4-FFF2-40B4-BE49-F238E27FC236}">
                <a16:creationId xmlns:a16="http://schemas.microsoft.com/office/drawing/2014/main" id="{8D8204A3-1FAA-4DBA-8955-473939F499F6}"/>
              </a:ext>
            </a:extLst>
          </p:cNvPr>
          <p:cNvSpPr/>
          <p:nvPr/>
        </p:nvSpPr>
        <p:spPr>
          <a:xfrm>
            <a:off x="2618399" y="3548308"/>
            <a:ext cx="1400271" cy="2845368"/>
          </a:xfrm>
          <a:prstGeom prst="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5947"/>
              <a:gd name="adj6" fmla="val -24830"/>
              <a:gd name="adj7" fmla="val 112963"/>
              <a:gd name="adj8" fmla="val -8333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1200" dirty="0" err="1">
                <a:solidFill>
                  <a:schemeClr val="bg1"/>
                </a:solidFill>
              </a:rPr>
              <a:t>Misschien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radartjes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dus</a:t>
            </a:r>
            <a:r>
              <a:rPr lang="en-US" sz="1200" dirty="0">
                <a:solidFill>
                  <a:schemeClr val="bg1"/>
                </a:solidFill>
              </a:rPr>
              <a:t> nu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losse</a:t>
            </a:r>
            <a:r>
              <a:rPr lang="en-US" sz="1200" dirty="0">
                <a:solidFill>
                  <a:schemeClr val="bg1"/>
                </a:solidFill>
              </a:rPr>
              <a:t> Vinyl </a:t>
            </a:r>
            <a:r>
              <a:rPr lang="en-US" sz="1200" dirty="0" err="1">
                <a:solidFill>
                  <a:schemeClr val="bg1"/>
                </a:solidFill>
              </a:rPr>
              <a:t>plaatjes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maken</a:t>
            </a:r>
            <a:r>
              <a:rPr lang="en-US" sz="1200" dirty="0">
                <a:solidFill>
                  <a:schemeClr val="bg1"/>
                </a:solidFill>
              </a:rPr>
              <a:t> en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kleuren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ringen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alle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kleuren</a:t>
            </a:r>
            <a:r>
              <a:rPr lang="en-US" sz="1200" dirty="0">
                <a:solidFill>
                  <a:schemeClr val="bg1"/>
                </a:solidFill>
              </a:rPr>
              <a:t> van </a:t>
            </a:r>
            <a:r>
              <a:rPr lang="en-US" sz="1200" dirty="0" err="1">
                <a:solidFill>
                  <a:schemeClr val="bg1"/>
                </a:solidFill>
              </a:rPr>
              <a:t>voorgaande</a:t>
            </a:r>
            <a:r>
              <a:rPr lang="en-US" sz="1200" dirty="0">
                <a:solidFill>
                  <a:schemeClr val="bg1"/>
                </a:solidFill>
              </a:rPr>
              <a:t> silos?</a:t>
            </a:r>
          </a:p>
        </p:txBody>
      </p:sp>
    </p:spTree>
    <p:extLst>
      <p:ext uri="{BB962C8B-B14F-4D97-AF65-F5344CB8AC3E}">
        <p14:creationId xmlns:p14="http://schemas.microsoft.com/office/powerpoint/2010/main" val="15125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EXISTING  DC  AND  INERTIA  </a:t>
            </a:r>
            <a:br>
              <a:rPr lang="en-US" sz="5800" b="1" dirty="0">
                <a:latin typeface="HeronSansCond Regular"/>
                <a:cs typeface="HeronSansCond Regular"/>
              </a:rPr>
            </a:br>
            <a:r>
              <a:rPr lang="en-US" sz="5800" b="1" dirty="0">
                <a:latin typeface="HeronSansCond Regular"/>
                <a:cs typeface="HeronSansCond Regular"/>
              </a:rPr>
              <a:t>OF  IT  OPS  </a:t>
            </a: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/</a:t>
            </a:r>
            <a:r>
              <a:rPr lang="en-US" sz="5800" b="1" dirty="0">
                <a:latin typeface="HeronSansCond Regular"/>
                <a:cs typeface="HeronSansCond Regular"/>
              </a:rPr>
              <a:t>  MANY  RULES  </a:t>
            </a:r>
            <a:br>
              <a:rPr lang="en-US" sz="5800" b="1" dirty="0">
                <a:latin typeface="HeronSansCond Regular"/>
                <a:cs typeface="HeronSansCond Regular"/>
              </a:rPr>
            </a:br>
            <a:r>
              <a:rPr lang="en-US" sz="5800" b="1" dirty="0">
                <a:latin typeface="HeronSansCond Regular"/>
                <a:cs typeface="HeronSansCond Regular"/>
              </a:rPr>
              <a:t>ON  GOVERNANCE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39" name="Hexagon 38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2</a:t>
            </a:r>
          </a:p>
        </p:txBody>
      </p:sp>
      <p:sp>
        <p:nvSpPr>
          <p:cNvPr id="14" name="Hexagon 13"/>
          <p:cNvSpPr/>
          <p:nvPr/>
        </p:nvSpPr>
        <p:spPr>
          <a:xfrm rot="5400000" flipH="1">
            <a:off x="7453299" y="4075159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3021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6"/>
          <p:cNvSpPr txBox="1">
            <a:spLocks/>
          </p:cNvSpPr>
          <p:nvPr/>
        </p:nvSpPr>
        <p:spPr>
          <a:xfrm>
            <a:off x="1452881" y="73152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NEW  MODEL  CAPEX-/OPEX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ALTERNATIVES  TO  GET  BETTER  CUSTOMER  EXPERIENCE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FLEXIBLE  SCALE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RETOOLING  FOR  THE  CLOUD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FIRST  STEP  IS  TO  MOVE  OUR  EXISTING  APPLICATION  TO  THE  CLOUD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FOLLOW  DEVOPS  PRACTICES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AUTOMATE  EVERYTHING!</a:t>
            </a:r>
          </a:p>
        </p:txBody>
      </p:sp>
      <p:sp>
        <p:nvSpPr>
          <p:cNvPr id="36" name="Hexagon 35"/>
          <p:cNvSpPr/>
          <p:nvPr/>
        </p:nvSpPr>
        <p:spPr>
          <a:xfrm rot="5400000" flipH="1">
            <a:off x="1168261" y="8284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1" name="Hexagon 40"/>
          <p:cNvSpPr/>
          <p:nvPr/>
        </p:nvSpPr>
        <p:spPr>
          <a:xfrm rot="5400000" flipH="1">
            <a:off x="1168261" y="138756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2" name="Hexagon 41"/>
          <p:cNvSpPr/>
          <p:nvPr/>
        </p:nvSpPr>
        <p:spPr>
          <a:xfrm rot="5400000" flipH="1">
            <a:off x="1168261" y="237308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3" name="Hexagon 42"/>
          <p:cNvSpPr/>
          <p:nvPr/>
        </p:nvSpPr>
        <p:spPr>
          <a:xfrm rot="5400000" flipH="1">
            <a:off x="1168261" y="294204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4" name="Hexagon 43"/>
          <p:cNvSpPr/>
          <p:nvPr/>
        </p:nvSpPr>
        <p:spPr>
          <a:xfrm rot="5400000" flipH="1">
            <a:off x="1168261" y="350592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65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TOOLING  </a:t>
            </a:r>
            <a:r>
              <a:rPr lang="en-US" sz="5800" b="1" dirty="0">
                <a:solidFill>
                  <a:srgbClr val="39FAFF"/>
                </a:solidFill>
                <a:latin typeface="HeronSansCond Regular"/>
                <a:cs typeface="HeronSansCond Regular"/>
              </a:rPr>
              <a:t>/</a:t>
            </a:r>
            <a:r>
              <a:rPr lang="en-US" sz="5800" b="1" dirty="0">
                <a:latin typeface="HeronSansCond Regular"/>
                <a:cs typeface="HeronSansCond Regular"/>
              </a:rPr>
              <a:t>  EVERYTHING </a:t>
            </a:r>
            <a:br>
              <a:rPr lang="en-US" sz="5800" b="1" dirty="0">
                <a:latin typeface="HeronSansCond Regular"/>
                <a:cs typeface="HeronSansCond Regular"/>
              </a:rPr>
            </a:br>
            <a:r>
              <a:rPr lang="en-US" sz="5800" b="1" dirty="0">
                <a:latin typeface="HeronSansCond Regular"/>
                <a:cs typeface="HeronSansCond Regular"/>
              </a:rPr>
              <a:t>STILL  MANUAL  </a:t>
            </a:r>
            <a:r>
              <a:rPr lang="en-US" sz="5800" b="1" dirty="0">
                <a:solidFill>
                  <a:srgbClr val="39FAFF"/>
                </a:solidFill>
                <a:latin typeface="HeronSansCond Regular"/>
                <a:cs typeface="HeronSansCond Regular"/>
              </a:rPr>
              <a:t>/</a:t>
            </a:r>
            <a:r>
              <a:rPr lang="en-US" sz="5800" b="1" dirty="0">
                <a:latin typeface="HeronSansCond Regular"/>
                <a:cs typeface="HeronSansCond Regular"/>
              </a:rPr>
              <a:t>  START AUTOMATING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39" name="Hexagon 38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3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6385527" y="5140694"/>
            <a:ext cx="616857" cy="53177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310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1_Sponsor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3403314"/>
            <a:ext cx="6360160" cy="35738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310640"/>
            <a:ext cx="12192000" cy="3586480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WELCOME  IN</a:t>
            </a:r>
            <a:br>
              <a:rPr lang="en-US" sz="4800" dirty="0">
                <a:latin typeface="HeronSansCond Regular"/>
                <a:cs typeface="HeronSansCond Regular"/>
              </a:rPr>
            </a:br>
            <a:r>
              <a:rPr lang="en-US" sz="11600" b="1" dirty="0">
                <a:latin typeface="HeronSansCond Regular"/>
                <a:cs typeface="HeronSansCond Regular"/>
              </a:rPr>
              <a:t>YOUR LOCATION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4500880"/>
            <a:ext cx="20726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SETTING  UP  CI,  CD  AND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CLOUD  DEPLOYMENT</a:t>
            </a:r>
            <a:r>
              <a:rPr lang="en-US" sz="5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(</a:t>
            </a: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S</a:t>
            </a:r>
            <a:r>
              <a:rPr lang="en-US" sz="58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)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27584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AUTOMATE  EVERYTHING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NEED  FOR  REPEATABLE  AND  RELIABLE  DEPLOYMENTS  TO  THE  CLOUD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USE  VSTS  &amp;  AZURE  ARM/CLI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CI,  ON  EVERY  COMMIT  TO  GIT  TRIGGER  A  BUILD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CD,  ON  EVERY  BUILD,  DEPLOY  TO  CLEAN  AZURE  RESOURCES</a:t>
            </a:r>
            <a:endParaRPr lang="en-US" sz="20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236265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91994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348409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407488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462860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547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WHERE  ARE  WE?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WE  HAVE  VALUE  STREAM  BASED  TEAMS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WE  HAVE A FULLY  AUTOMATED  BUILD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WE  HAVE  FULLY  AUTOMATED  DEPLOYMENT  TO  AZURE  APP  SERVICES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ISSUE: WE STILL DEPLOY ONCE  PER  MONTH  AFTER  WE  STABILIZED  OUR  RELEASE  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IMPROVE  THE  BRANCHING  STRATEGY  FROM  GIT  FLOW  TO  GIT  HUB  FLOW </a:t>
            </a:r>
            <a:b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 (TRUNC  BASED  DEVELOPMENT)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3001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286433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345512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5115017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85448-F979-46A8-9431-6B68C95EA928}"/>
              </a:ext>
            </a:extLst>
          </p:cNvPr>
          <p:cNvSpPr/>
          <p:nvPr/>
        </p:nvSpPr>
        <p:spPr>
          <a:xfrm>
            <a:off x="974243" y="4013417"/>
            <a:ext cx="5020157" cy="8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225">
              <a:lnSpc>
                <a:spcPct val="80000"/>
              </a:lnSpc>
            </a:pPr>
            <a:r>
              <a:rPr lang="en-US" sz="5800" b="1" dirty="0">
                <a:solidFill>
                  <a:srgbClr val="00AFB4">
                    <a:lumMod val="60000"/>
                    <a:lumOff val="40000"/>
                  </a:srgbClr>
                </a:solidFill>
                <a:latin typeface="HeronSansCond Regular"/>
              </a:rPr>
              <a:t>WHAT  IS  NEXT?  </a:t>
            </a:r>
          </a:p>
        </p:txBody>
      </p:sp>
    </p:spTree>
    <p:extLst>
      <p:ext uri="{BB962C8B-B14F-4D97-AF65-F5344CB8AC3E}">
        <p14:creationId xmlns:p14="http://schemas.microsoft.com/office/powerpoint/2010/main" val="380294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BRANCHING STRATEGY SLOWS DOWN RELEASES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4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7471441" y="4049909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466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CURRENT: GIT  FLOW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77800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MASTER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HOTFIX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RELEASE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DEV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FEATURE A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FEATURE B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86481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42210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298625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357704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413076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470480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66240" y="2265680"/>
            <a:ext cx="8442960" cy="0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66240" y="2844800"/>
            <a:ext cx="8442960" cy="0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66240" y="3408680"/>
            <a:ext cx="8442960" cy="0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66240" y="3967480"/>
            <a:ext cx="8442960" cy="0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6240" y="4551680"/>
            <a:ext cx="8442960" cy="0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18114" y="2001875"/>
            <a:ext cx="1175769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356950" y="2001875"/>
            <a:ext cx="1226568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846585" y="2001875"/>
            <a:ext cx="1776403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886055" y="2001875"/>
            <a:ext cx="1585157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4"/>
          </p:cNvCxnSpPr>
          <p:nvPr/>
        </p:nvCxnSpPr>
        <p:spPr>
          <a:xfrm>
            <a:off x="2918114" y="2083155"/>
            <a:ext cx="758611" cy="182855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924045" y="2136199"/>
            <a:ext cx="204932" cy="132798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2" idx="3"/>
            <a:endCxn id="32" idx="0"/>
          </p:cNvCxnSpPr>
          <p:nvPr/>
        </p:nvCxnSpPr>
        <p:spPr>
          <a:xfrm>
            <a:off x="3808258" y="2408277"/>
            <a:ext cx="415662" cy="850546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930067" y="3403701"/>
            <a:ext cx="194133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387267" y="3403701"/>
            <a:ext cx="231488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881822" y="3403701"/>
            <a:ext cx="210565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355454" y="3403701"/>
            <a:ext cx="522836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141357" y="3403701"/>
            <a:ext cx="826146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230570" y="3403701"/>
            <a:ext cx="878443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372080" y="3403701"/>
            <a:ext cx="820165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455312" y="3403701"/>
            <a:ext cx="536288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851938" y="3967586"/>
            <a:ext cx="277804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392809" y="3967586"/>
            <a:ext cx="255391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717654" y="3967586"/>
            <a:ext cx="270333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251054" y="3967586"/>
            <a:ext cx="262862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3645751" y="4548940"/>
            <a:ext cx="262862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171680" y="4548940"/>
            <a:ext cx="1361036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795783" y="4548940"/>
            <a:ext cx="2037875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543280" y="2845509"/>
            <a:ext cx="262862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069209" y="2845509"/>
            <a:ext cx="292746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625022" y="2845509"/>
            <a:ext cx="316649" cy="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7" idx="5"/>
          </p:cNvCxnSpPr>
          <p:nvPr/>
        </p:nvCxnSpPr>
        <p:spPr>
          <a:xfrm flipV="1">
            <a:off x="7204738" y="2148014"/>
            <a:ext cx="456611" cy="606570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28" idx="5"/>
          </p:cNvCxnSpPr>
          <p:nvPr/>
        </p:nvCxnSpPr>
        <p:spPr>
          <a:xfrm flipV="1">
            <a:off x="8858725" y="2159827"/>
            <a:ext cx="645601" cy="594757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5062279" y="2963176"/>
            <a:ext cx="271248" cy="33079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34" idx="0"/>
          </p:cNvCxnSpPr>
          <p:nvPr/>
        </p:nvCxnSpPr>
        <p:spPr>
          <a:xfrm>
            <a:off x="5948326" y="2839129"/>
            <a:ext cx="150710" cy="41969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7086600" y="2839129"/>
            <a:ext cx="150710" cy="41969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8382000" y="2963176"/>
            <a:ext cx="271248" cy="33079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37" idx="0"/>
          </p:cNvCxnSpPr>
          <p:nvPr/>
        </p:nvCxnSpPr>
        <p:spPr>
          <a:xfrm>
            <a:off x="8700977" y="2862757"/>
            <a:ext cx="422156" cy="396066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237023" y="3406199"/>
            <a:ext cx="407073" cy="417922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4778744" y="3539106"/>
            <a:ext cx="163741" cy="422349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43" idx="5"/>
          </p:cNvCxnSpPr>
          <p:nvPr/>
        </p:nvCxnSpPr>
        <p:spPr>
          <a:xfrm flipV="1">
            <a:off x="7776983" y="3539107"/>
            <a:ext cx="463958" cy="337554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6096000" y="3406199"/>
            <a:ext cx="407073" cy="417922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7974419" y="3550922"/>
            <a:ext cx="290292" cy="1007138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30" idx="3"/>
            <a:endCxn id="44" idx="0"/>
          </p:cNvCxnSpPr>
          <p:nvPr/>
        </p:nvCxnSpPr>
        <p:spPr>
          <a:xfrm>
            <a:off x="3255733" y="3563980"/>
            <a:ext cx="258484" cy="840082"/>
          </a:xfrm>
          <a:prstGeom prst="straightConnector1">
            <a:avLst/>
          </a:prstGeom>
          <a:ln w="19050" cmpd="sng">
            <a:solidFill>
              <a:schemeClr val="accent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Hexagon 16"/>
          <p:cNvSpPr/>
          <p:nvPr/>
        </p:nvSpPr>
        <p:spPr>
          <a:xfrm rot="5400000" flipH="1">
            <a:off x="2634002" y="1864810"/>
            <a:ext cx="305157" cy="2630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8" name="Hexagon 17"/>
          <p:cNvSpPr/>
          <p:nvPr/>
        </p:nvSpPr>
        <p:spPr>
          <a:xfrm rot="5400000" flipH="1">
            <a:off x="4072838" y="1864810"/>
            <a:ext cx="305157" cy="2630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9" name="Hexagon 18"/>
          <p:cNvSpPr/>
          <p:nvPr/>
        </p:nvSpPr>
        <p:spPr>
          <a:xfrm rot="5400000" flipH="1">
            <a:off x="5562473" y="1864810"/>
            <a:ext cx="305157" cy="2630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0" name="Hexagon 19"/>
          <p:cNvSpPr/>
          <p:nvPr/>
        </p:nvSpPr>
        <p:spPr>
          <a:xfrm rot="5400000" flipH="1">
            <a:off x="7601943" y="1864810"/>
            <a:ext cx="305157" cy="2630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1" name="Hexagon 20"/>
          <p:cNvSpPr/>
          <p:nvPr/>
        </p:nvSpPr>
        <p:spPr>
          <a:xfrm rot="5400000" flipH="1">
            <a:off x="9450167" y="1864810"/>
            <a:ext cx="305157" cy="263067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4" name="Hexagon 23"/>
          <p:cNvSpPr/>
          <p:nvPr/>
        </p:nvSpPr>
        <p:spPr>
          <a:xfrm rot="5400000" flipH="1">
            <a:off x="5259168" y="2709862"/>
            <a:ext cx="305157" cy="2630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5" name="Hexagon 24"/>
          <p:cNvSpPr/>
          <p:nvPr/>
        </p:nvSpPr>
        <p:spPr>
          <a:xfrm rot="5400000" flipH="1">
            <a:off x="5785097" y="2709862"/>
            <a:ext cx="305157" cy="2630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6" name="Hexagon 25"/>
          <p:cNvSpPr/>
          <p:nvPr/>
        </p:nvSpPr>
        <p:spPr>
          <a:xfrm rot="5400000" flipH="1">
            <a:off x="6340910" y="2709862"/>
            <a:ext cx="305157" cy="2630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7" name="Hexagon 26"/>
          <p:cNvSpPr/>
          <p:nvPr/>
        </p:nvSpPr>
        <p:spPr>
          <a:xfrm rot="5400000" flipH="1">
            <a:off x="6920626" y="2709862"/>
            <a:ext cx="305157" cy="2630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8" name="Hexagon 27"/>
          <p:cNvSpPr/>
          <p:nvPr/>
        </p:nvSpPr>
        <p:spPr>
          <a:xfrm rot="5400000" flipH="1">
            <a:off x="8574613" y="2709862"/>
            <a:ext cx="305157" cy="26306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9" name="Hexagon 28"/>
          <p:cNvSpPr/>
          <p:nvPr/>
        </p:nvSpPr>
        <p:spPr>
          <a:xfrm rot="5400000" flipH="1">
            <a:off x="2645955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1" name="Hexagon 30"/>
          <p:cNvSpPr/>
          <p:nvPr/>
        </p:nvSpPr>
        <p:spPr>
          <a:xfrm rot="5400000" flipH="1">
            <a:off x="3597710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2" name="Hexagon 31"/>
          <p:cNvSpPr/>
          <p:nvPr/>
        </p:nvSpPr>
        <p:spPr>
          <a:xfrm rot="5400000" flipH="1">
            <a:off x="4071342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3" name="Hexagon 32"/>
          <p:cNvSpPr/>
          <p:nvPr/>
        </p:nvSpPr>
        <p:spPr>
          <a:xfrm rot="5400000" flipH="1">
            <a:off x="4857245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4" name="Hexagon 33"/>
          <p:cNvSpPr/>
          <p:nvPr/>
        </p:nvSpPr>
        <p:spPr>
          <a:xfrm rot="5400000" flipH="1">
            <a:off x="5946458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5" name="Hexagon 34"/>
          <p:cNvSpPr/>
          <p:nvPr/>
        </p:nvSpPr>
        <p:spPr>
          <a:xfrm rot="5400000" flipH="1">
            <a:off x="7087968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6" name="Hexagon 35"/>
          <p:cNvSpPr/>
          <p:nvPr/>
        </p:nvSpPr>
        <p:spPr>
          <a:xfrm rot="5400000" flipH="1">
            <a:off x="8171200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7" name="Hexagon 36"/>
          <p:cNvSpPr/>
          <p:nvPr/>
        </p:nvSpPr>
        <p:spPr>
          <a:xfrm rot="5400000" flipH="1">
            <a:off x="8970555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8" name="Hexagon 37"/>
          <p:cNvSpPr/>
          <p:nvPr/>
        </p:nvSpPr>
        <p:spPr>
          <a:xfrm rot="5400000" flipH="1">
            <a:off x="3567826" y="3831939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9" name="Hexagon 38"/>
          <p:cNvSpPr/>
          <p:nvPr/>
        </p:nvSpPr>
        <p:spPr>
          <a:xfrm rot="5400000" flipH="1">
            <a:off x="4108697" y="3831939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0" name="Hexagon 39"/>
          <p:cNvSpPr/>
          <p:nvPr/>
        </p:nvSpPr>
        <p:spPr>
          <a:xfrm rot="5400000" flipH="1">
            <a:off x="4627155" y="3831939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1" name="Hexagon 40"/>
          <p:cNvSpPr/>
          <p:nvPr/>
        </p:nvSpPr>
        <p:spPr>
          <a:xfrm rot="5400000" flipH="1">
            <a:off x="6433542" y="3831939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2" name="Hexagon 41"/>
          <p:cNvSpPr/>
          <p:nvPr/>
        </p:nvSpPr>
        <p:spPr>
          <a:xfrm rot="5400000" flipH="1">
            <a:off x="6966942" y="3831939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3" name="Hexagon 42"/>
          <p:cNvSpPr/>
          <p:nvPr/>
        </p:nvSpPr>
        <p:spPr>
          <a:xfrm rot="5400000" flipH="1">
            <a:off x="7492871" y="3831939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4" name="Hexagon 43"/>
          <p:cNvSpPr/>
          <p:nvPr/>
        </p:nvSpPr>
        <p:spPr>
          <a:xfrm rot="5400000" flipH="1">
            <a:off x="3361639" y="4425107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5" name="Hexagon 44"/>
          <p:cNvSpPr/>
          <p:nvPr/>
        </p:nvSpPr>
        <p:spPr>
          <a:xfrm rot="5400000" flipH="1">
            <a:off x="3887568" y="4425107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6" name="Hexagon 45"/>
          <p:cNvSpPr/>
          <p:nvPr/>
        </p:nvSpPr>
        <p:spPr>
          <a:xfrm rot="5400000" flipH="1">
            <a:off x="5511671" y="4425107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7" name="Hexagon 46"/>
          <p:cNvSpPr/>
          <p:nvPr/>
        </p:nvSpPr>
        <p:spPr>
          <a:xfrm rot="5400000" flipH="1">
            <a:off x="7812613" y="4425107"/>
            <a:ext cx="305157" cy="26306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22" name="Hexagon 21"/>
          <p:cNvSpPr/>
          <p:nvPr/>
        </p:nvSpPr>
        <p:spPr>
          <a:xfrm rot="5400000" flipH="1">
            <a:off x="3655680" y="2124165"/>
            <a:ext cx="305157" cy="263067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0" name="Hexagon 29"/>
          <p:cNvSpPr/>
          <p:nvPr/>
        </p:nvSpPr>
        <p:spPr>
          <a:xfrm rot="5400000" flipH="1">
            <a:off x="3103155" y="3279868"/>
            <a:ext cx="305157" cy="26306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2936240" y="5181600"/>
            <a:ext cx="659384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9631680" y="495808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ronSansCond Regular"/>
                <a:cs typeface="HeronSansCond Regular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8612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NEW: GIT  HUB  FLOW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635760" y="1973521"/>
            <a:ext cx="8442960" cy="3096922"/>
            <a:chOff x="1666240" y="2578860"/>
            <a:chExt cx="8442960" cy="3096922"/>
          </a:xfrm>
        </p:grpSpPr>
        <p:sp>
          <p:nvSpPr>
            <p:cNvPr id="98" name="Hexagon 97"/>
            <p:cNvSpPr/>
            <p:nvPr/>
          </p:nvSpPr>
          <p:spPr>
            <a:xfrm rot="5400000" flipH="1">
              <a:off x="5227683" y="4974045"/>
              <a:ext cx="305157" cy="263067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ln w="19050" cmpd="sng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1" name="Hexagon 100"/>
            <p:cNvSpPr/>
            <p:nvPr/>
          </p:nvSpPr>
          <p:spPr>
            <a:xfrm rot="5400000" flipH="1">
              <a:off x="9417595" y="4974045"/>
              <a:ext cx="305157" cy="263067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ln w="19050" cmpd="sng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00" name="Hexagon 99"/>
            <p:cNvSpPr/>
            <p:nvPr/>
          </p:nvSpPr>
          <p:spPr>
            <a:xfrm rot="5400000" flipH="1">
              <a:off x="3910875" y="4974045"/>
              <a:ext cx="305157" cy="263067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ln w="19050" cmpd="sng"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496235" y="4259272"/>
              <a:ext cx="0" cy="298823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640729" y="4259272"/>
              <a:ext cx="0" cy="298823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488765" y="4544646"/>
              <a:ext cx="1161389" cy="4942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100" idx="0"/>
            </p:cNvCxnSpPr>
            <p:nvPr/>
          </p:nvCxnSpPr>
          <p:spPr>
            <a:xfrm flipH="1">
              <a:off x="4063453" y="4549588"/>
              <a:ext cx="547" cy="403412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861701" y="4259272"/>
              <a:ext cx="0" cy="298823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258053" y="4259272"/>
              <a:ext cx="0" cy="298823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854231" y="4549588"/>
              <a:ext cx="2418912" cy="0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7059384" y="4549588"/>
              <a:ext cx="547" cy="403412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Hexagon 96"/>
            <p:cNvSpPr/>
            <p:nvPr/>
          </p:nvSpPr>
          <p:spPr>
            <a:xfrm rot="5400000" flipH="1">
              <a:off x="6913155" y="4974045"/>
              <a:ext cx="305157" cy="263067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ln w="76200" cmpd="sng">
                  <a:solidFill>
                    <a:srgbClr val="FFFFFF"/>
                  </a:solidFill>
                </a:ln>
              </a:endParaRPr>
            </a:p>
          </p:txBody>
        </p:sp>
        <p:cxnSp>
          <p:nvCxnSpPr>
            <p:cNvPr id="125" name="Straight Connector 124"/>
            <p:cNvCxnSpPr>
              <a:stCxn id="106" idx="3"/>
              <a:endCxn id="98" idx="0"/>
            </p:cNvCxnSpPr>
            <p:nvPr/>
          </p:nvCxnSpPr>
          <p:spPr>
            <a:xfrm flipH="1">
              <a:off x="5380261" y="4275788"/>
              <a:ext cx="2546" cy="677212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exagon 102"/>
            <p:cNvSpPr/>
            <p:nvPr/>
          </p:nvSpPr>
          <p:spPr>
            <a:xfrm rot="5400000" flipH="1">
              <a:off x="1857489" y="5323472"/>
              <a:ext cx="378408" cy="326212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cxnSp>
          <p:nvCxnSpPr>
            <p:cNvPr id="49" name="Straight Connector 48"/>
            <p:cNvCxnSpPr>
              <a:stCxn id="104" idx="3"/>
              <a:endCxn id="103" idx="0"/>
            </p:cNvCxnSpPr>
            <p:nvPr/>
          </p:nvCxnSpPr>
          <p:spPr>
            <a:xfrm>
              <a:off x="2046693" y="3222448"/>
              <a:ext cx="0" cy="2074926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07" idx="3"/>
              <a:endCxn id="101" idx="0"/>
            </p:cNvCxnSpPr>
            <p:nvPr/>
          </p:nvCxnSpPr>
          <p:spPr>
            <a:xfrm>
              <a:off x="9561107" y="3234388"/>
              <a:ext cx="9066" cy="1718612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666240" y="2895600"/>
              <a:ext cx="8442960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ular Callout 77"/>
            <p:cNvSpPr/>
            <p:nvPr/>
          </p:nvSpPr>
          <p:spPr>
            <a:xfrm>
              <a:off x="5843173" y="3622822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ular Callout 135"/>
            <p:cNvSpPr/>
            <p:nvPr/>
          </p:nvSpPr>
          <p:spPr>
            <a:xfrm flipH="1">
              <a:off x="5986485" y="3541812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7" name="Rectangular Callout 136"/>
            <p:cNvSpPr/>
            <p:nvPr/>
          </p:nvSpPr>
          <p:spPr>
            <a:xfrm>
              <a:off x="6307296" y="4238697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ular Callout 137"/>
            <p:cNvSpPr/>
            <p:nvPr/>
          </p:nvSpPr>
          <p:spPr>
            <a:xfrm flipH="1">
              <a:off x="6450608" y="4157687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ular Callout 139"/>
            <p:cNvSpPr/>
            <p:nvPr/>
          </p:nvSpPr>
          <p:spPr>
            <a:xfrm>
              <a:off x="7400488" y="4238697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1" name="Rectangular Callout 140"/>
            <p:cNvSpPr/>
            <p:nvPr/>
          </p:nvSpPr>
          <p:spPr>
            <a:xfrm flipH="1">
              <a:off x="7543800" y="4157687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ular Callout 141"/>
            <p:cNvSpPr/>
            <p:nvPr/>
          </p:nvSpPr>
          <p:spPr>
            <a:xfrm>
              <a:off x="6897102" y="3622822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3" name="Rectangular Callout 142"/>
            <p:cNvSpPr/>
            <p:nvPr/>
          </p:nvSpPr>
          <p:spPr>
            <a:xfrm flipH="1">
              <a:off x="7040414" y="3541812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4" name="Rectangular Callout 143"/>
            <p:cNvSpPr/>
            <p:nvPr/>
          </p:nvSpPr>
          <p:spPr>
            <a:xfrm>
              <a:off x="8001000" y="3622822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6" name="Rectangular Callout 145"/>
            <p:cNvSpPr/>
            <p:nvPr/>
          </p:nvSpPr>
          <p:spPr>
            <a:xfrm flipH="1">
              <a:off x="8144312" y="3541812"/>
              <a:ext cx="269042" cy="180258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7" name="Freeform 146"/>
            <p:cNvSpPr/>
            <p:nvPr/>
          </p:nvSpPr>
          <p:spPr>
            <a:xfrm flipH="1">
              <a:off x="5486400" y="2891118"/>
              <a:ext cx="4104640" cy="1068294"/>
            </a:xfrm>
            <a:custGeom>
              <a:avLst/>
              <a:gdLst>
                <a:gd name="connsiteX0" fmla="*/ 0 w 3354294"/>
                <a:gd name="connsiteY0" fmla="*/ 0 h 1068294"/>
                <a:gd name="connsiteX1" fmla="*/ 351117 w 3354294"/>
                <a:gd name="connsiteY1" fmla="*/ 306294 h 1068294"/>
                <a:gd name="connsiteX2" fmla="*/ 769470 w 3354294"/>
                <a:gd name="connsiteY2" fmla="*/ 941294 h 1068294"/>
                <a:gd name="connsiteX3" fmla="*/ 993588 w 3354294"/>
                <a:gd name="connsiteY3" fmla="*/ 1068294 h 1068294"/>
                <a:gd name="connsiteX4" fmla="*/ 3354294 w 3354294"/>
                <a:gd name="connsiteY4" fmla="*/ 1068294 h 106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294" h="1068294">
                  <a:moveTo>
                    <a:pt x="0" y="0"/>
                  </a:moveTo>
                  <a:lnTo>
                    <a:pt x="351117" y="306294"/>
                  </a:lnTo>
                  <a:lnTo>
                    <a:pt x="769470" y="941294"/>
                  </a:lnTo>
                  <a:lnTo>
                    <a:pt x="993588" y="1068294"/>
                  </a:lnTo>
                  <a:lnTo>
                    <a:pt x="3354294" y="1068294"/>
                  </a:lnTo>
                </a:path>
              </a:pathLst>
            </a:cu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5400000" flipH="1">
              <a:off x="9239313" y="2635187"/>
              <a:ext cx="643588" cy="554814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91" name="Hexagon 90"/>
            <p:cNvSpPr/>
            <p:nvPr/>
          </p:nvSpPr>
          <p:spPr>
            <a:xfrm rot="5400000" flipH="1">
              <a:off x="6105435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92" name="Hexagon 91"/>
            <p:cNvSpPr/>
            <p:nvPr/>
          </p:nvSpPr>
          <p:spPr>
            <a:xfrm rot="5400000" flipH="1">
              <a:off x="6654075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94" name="Hexagon 93"/>
            <p:cNvSpPr/>
            <p:nvPr/>
          </p:nvSpPr>
          <p:spPr>
            <a:xfrm rot="5400000" flipH="1">
              <a:off x="7217955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95" name="Hexagon 94"/>
            <p:cNvSpPr/>
            <p:nvPr/>
          </p:nvSpPr>
          <p:spPr>
            <a:xfrm rot="5400000" flipH="1">
              <a:off x="7761515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061884" y="2891118"/>
              <a:ext cx="3354294" cy="1068294"/>
            </a:xfrm>
            <a:custGeom>
              <a:avLst/>
              <a:gdLst>
                <a:gd name="connsiteX0" fmla="*/ 0 w 3354294"/>
                <a:gd name="connsiteY0" fmla="*/ 0 h 1068294"/>
                <a:gd name="connsiteX1" fmla="*/ 351117 w 3354294"/>
                <a:gd name="connsiteY1" fmla="*/ 306294 h 1068294"/>
                <a:gd name="connsiteX2" fmla="*/ 769470 w 3354294"/>
                <a:gd name="connsiteY2" fmla="*/ 941294 h 1068294"/>
                <a:gd name="connsiteX3" fmla="*/ 993588 w 3354294"/>
                <a:gd name="connsiteY3" fmla="*/ 1068294 h 1068294"/>
                <a:gd name="connsiteX4" fmla="*/ 3354294 w 3354294"/>
                <a:gd name="connsiteY4" fmla="*/ 1068294 h 106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294" h="1068294">
                  <a:moveTo>
                    <a:pt x="0" y="0"/>
                  </a:moveTo>
                  <a:lnTo>
                    <a:pt x="351117" y="306294"/>
                  </a:lnTo>
                  <a:lnTo>
                    <a:pt x="769470" y="941294"/>
                  </a:lnTo>
                  <a:lnTo>
                    <a:pt x="993588" y="1068294"/>
                  </a:lnTo>
                  <a:lnTo>
                    <a:pt x="3354294" y="1068294"/>
                  </a:lnTo>
                </a:path>
              </a:pathLst>
            </a:custGeom>
            <a:noFill/>
            <a:ln w="28575" cmpd="sng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 rot="5400000" flipH="1">
              <a:off x="3900715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rgbClr val="39FA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86" name="Hexagon 85"/>
            <p:cNvSpPr/>
            <p:nvPr/>
          </p:nvSpPr>
          <p:spPr>
            <a:xfrm rot="5400000" flipH="1">
              <a:off x="3355362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89" name="Hexagon 88"/>
            <p:cNvSpPr/>
            <p:nvPr/>
          </p:nvSpPr>
          <p:spPr>
            <a:xfrm rot="5400000" flipH="1">
              <a:off x="4464595" y="3825690"/>
              <a:ext cx="305157" cy="263067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106" name="Hexagon 105"/>
            <p:cNvSpPr/>
            <p:nvPr/>
          </p:nvSpPr>
          <p:spPr>
            <a:xfrm rot="5400000" flipH="1">
              <a:off x="5061013" y="3676587"/>
              <a:ext cx="643588" cy="554814"/>
            </a:xfrm>
            <a:prstGeom prst="hexagon">
              <a:avLst/>
            </a:prstGeom>
            <a:solidFill>
              <a:srgbClr val="000000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  <p:sp>
          <p:nvSpPr>
            <p:cNvPr id="104" name="Hexagon 103"/>
            <p:cNvSpPr/>
            <p:nvPr/>
          </p:nvSpPr>
          <p:spPr>
            <a:xfrm rot="5400000" flipH="1">
              <a:off x="1724899" y="2623247"/>
              <a:ext cx="643588" cy="554814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1955479" y="2165864"/>
            <a:ext cx="0" cy="254000"/>
          </a:xfrm>
          <a:prstGeom prst="line">
            <a:avLst/>
          </a:prstGeom>
          <a:ln w="31750" cmpd="sng">
            <a:solidFill>
              <a:srgbClr val="FFFFFF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969207" y="2239965"/>
            <a:ext cx="141942" cy="141941"/>
          </a:xfrm>
          <a:prstGeom prst="line">
            <a:avLst/>
          </a:prstGeom>
          <a:ln w="31750">
            <a:solidFill>
              <a:srgbClr val="FFFFFF"/>
            </a:solidFill>
            <a:headEnd type="none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5245185" y="3218335"/>
            <a:ext cx="0" cy="254000"/>
          </a:xfrm>
          <a:prstGeom prst="line">
            <a:avLst/>
          </a:prstGeom>
          <a:ln w="31750" cmpd="sng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>
            <a:off x="5314950" y="3213100"/>
            <a:ext cx="165100" cy="263525"/>
          </a:xfrm>
          <a:custGeom>
            <a:avLst/>
            <a:gdLst>
              <a:gd name="connsiteX0" fmla="*/ 104775 w 104775"/>
              <a:gd name="connsiteY0" fmla="*/ 263525 h 263525"/>
              <a:gd name="connsiteX1" fmla="*/ 104775 w 104775"/>
              <a:gd name="connsiteY1" fmla="*/ 263525 h 263525"/>
              <a:gd name="connsiteX2" fmla="*/ 104775 w 104775"/>
              <a:gd name="connsiteY2" fmla="*/ 0 h 263525"/>
              <a:gd name="connsiteX3" fmla="*/ 0 w 104775"/>
              <a:gd name="connsiteY3" fmla="*/ 0 h 2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" h="263525">
                <a:moveTo>
                  <a:pt x="104775" y="263525"/>
                </a:moveTo>
                <a:lnTo>
                  <a:pt x="104775" y="263525"/>
                </a:lnTo>
                <a:lnTo>
                  <a:pt x="104775" y="0"/>
                </a:lnTo>
                <a:lnTo>
                  <a:pt x="0" y="0"/>
                </a:lnTo>
              </a:path>
            </a:pathLst>
          </a:custGeom>
          <a:ln w="31750">
            <a:solidFill>
              <a:srgbClr val="39FAFF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448800" y="2165864"/>
            <a:ext cx="0" cy="254000"/>
          </a:xfrm>
          <a:prstGeom prst="line">
            <a:avLst/>
          </a:prstGeom>
          <a:ln w="31750" cmpd="sng">
            <a:solidFill>
              <a:srgbClr val="39FAFF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Arc 130"/>
          <p:cNvSpPr/>
          <p:nvPr/>
        </p:nvSpPr>
        <p:spPr>
          <a:xfrm rot="10800000">
            <a:off x="9450414" y="1948533"/>
            <a:ext cx="442000" cy="442000"/>
          </a:xfrm>
          <a:prstGeom prst="arc">
            <a:avLst/>
          </a:prstGeom>
          <a:ln w="31750">
            <a:solidFill>
              <a:srgbClr val="39FAFF"/>
            </a:solidFill>
            <a:headEnd type="oval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2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BRANCH  POLICY  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BUILD  </a:t>
            </a: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/</a:t>
            </a: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 REVIEW </a:t>
            </a: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/</a:t>
            </a: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 MERGE  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USE  PULL REQUESTS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7903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WHERE  ARE  WE?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WE  CAN  RELEASE  FASTER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EVERYTHING  IS  AUTOMATED  AND  SECURE  BY  DEFAULT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ISSUE:  WE  HAVE  HAD  MANY  LIVE  SITE  INCIDENTS  (LSI)  CAUSED  BY 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UNFINISHED  OR  UNTESTED  CODE  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IMPROVE  THE  DEVELOPER  FLOW  AND  CREATE  MORE  STABLE  DEPLOYMENTS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INTRODUCE  FEATURE  TOGGLES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3001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286433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79810" y="4840689"/>
            <a:ext cx="282058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79810" y="5414729"/>
            <a:ext cx="282058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45471-5904-4CA0-8D62-558F1DE3DF86}"/>
              </a:ext>
            </a:extLst>
          </p:cNvPr>
          <p:cNvSpPr/>
          <p:nvPr/>
        </p:nvSpPr>
        <p:spPr>
          <a:xfrm>
            <a:off x="974243" y="4010177"/>
            <a:ext cx="5020157" cy="80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225">
              <a:lnSpc>
                <a:spcPct val="80000"/>
              </a:lnSpc>
            </a:pPr>
            <a:r>
              <a:rPr lang="en-US" sz="5800" b="1" dirty="0">
                <a:solidFill>
                  <a:srgbClr val="00AFB4">
                    <a:lumMod val="60000"/>
                    <a:lumOff val="40000"/>
                  </a:srgbClr>
                </a:solidFill>
                <a:latin typeface="HeronSansCond Regular"/>
              </a:rPr>
              <a:t>WHAT  IS  NEXT?  </a:t>
            </a:r>
          </a:p>
        </p:txBody>
      </p:sp>
    </p:spTree>
    <p:extLst>
      <p:ext uri="{BB962C8B-B14F-4D97-AF65-F5344CB8AC3E}">
        <p14:creationId xmlns:p14="http://schemas.microsoft.com/office/powerpoint/2010/main" val="419580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DEPLOYMENTS ARE NOT ALWAYS STABLE / ENABLE EXPERIMENTATION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5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6785641" y="2979330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3839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USE  OF  FEATURE  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FLAGS / TOGGLES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27584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WHEN  YOU  WANT  TO  SHIP  OFTEN,  HOW  DO  YOU  COPE  WITH  UNFINISHED  OR UNTESTED CODE?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TRADITIONALLY, YOU  USE  FEATURE  BRANCHES  TO  ISOLATE</a:t>
            </a:r>
          </a:p>
          <a:p>
            <a:pPr marL="357188" lvl="1" indent="-265113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BUT  WHAT  IF  YOU  SHIP  DAILY  OR  WEEKLY?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BREAK  UP CHANGES  IN  INDEPENDENT  PARTS  THAT  CAN  BE  RELEASED  SEPARATELY  </a:t>
            </a:r>
          </a:p>
          <a:p>
            <a:pPr marL="357188" lvl="1" indent="-265113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USE  FEATURE  TOGGLES/FLAGS  TO  ENABLE  OR  DISABLE  FEATURES</a:t>
            </a:r>
          </a:p>
          <a:p>
            <a:pPr marL="357188" lvl="1" indent="-265113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GIVE  BUSINESS  CONTROL  OVER  WHO  GETS  WHICH  FEATURE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238574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94303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391325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94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DON’T  BUILD  YOUR  OWN,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MANY  OPTIONS OUT  THERE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27584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IF</a:t>
            </a:r>
            <a:r>
              <a:rPr lang="mr-IN" sz="2000" dirty="0">
                <a:latin typeface="HeronSansCond Regular"/>
                <a:cs typeface="HeronSansCond Regular"/>
              </a:rPr>
              <a:t>-ELSE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NFEATURE  (LGPL-3.0!,  LAST  UPDATE  JUNE  </a:t>
            </a:r>
            <a:r>
              <a:rPr lang="is-IS" sz="2000" dirty="0">
                <a:latin typeface="HeronSansCond Regular"/>
                <a:cs typeface="HeronSansCond Regular"/>
              </a:rPr>
              <a:t>2012)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FEATURE  TOGGLE  (APACHE  2.0,  LAST  UPDATE  APRIL  2017)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FEATURE  SWITCHER  (APACHE  2.0,  LAST  UPDATE  JANUARY  2014)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FLIPIT  (APACHE  2.0,  LAST  UPDATE  FEBRUARY  </a:t>
            </a:r>
            <a:r>
              <a:rPr lang="is-IS" sz="2000" dirty="0">
                <a:latin typeface="HeronSansCond Regular"/>
                <a:cs typeface="HeronSansCond Regular"/>
              </a:rPr>
              <a:t>2012)</a:t>
            </a:r>
            <a:endParaRPr lang="en-US" sz="2000" dirty="0">
              <a:latin typeface="HeronSansCond Regular"/>
              <a:cs typeface="HeronSansCond Regular"/>
            </a:endParaRP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238574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94303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3509164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40711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463461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0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slide opening GDB 2018 (45 </a:t>
            </a:r>
            <a:r>
              <a:rPr lang="en-US" sz="2000" dirty="0" err="1">
                <a:solidFill>
                  <a:schemeClr val="tx1"/>
                </a:solidFill>
                <a:latin typeface="HeronSansCond Regular"/>
                <a:cs typeface="HeronSansCond Regular"/>
              </a:rPr>
              <a:t>miniutes</a:t>
            </a: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Leader_ Intro  Marcel / Mathias / Rene _Thank  you  local  venues  / sponsors 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Keynote Buck  Hodges  _Outro  Buck Hodges _Hand over to Marcel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(animation  </a:t>
            </a:r>
            <a:r>
              <a:rPr lang="mr-IN" sz="2000" dirty="0">
                <a:latin typeface="HeronSansCond Regular"/>
                <a:cs typeface="HeronSansCond Regular"/>
              </a:rPr>
              <a:t>+  </a:t>
            </a:r>
            <a:r>
              <a:rPr lang="en-US" sz="2000" dirty="0">
                <a:latin typeface="HeronSansCond Regular"/>
                <a:cs typeface="HeronSansCond Regular"/>
              </a:rPr>
              <a:t>music)  Marcel  handover  to  local  venue _Lead  out </a:t>
            </a:r>
            <a:endParaRPr lang="en-US" sz="2000" dirty="0">
              <a:solidFill>
                <a:schemeClr val="tx1"/>
              </a:solidFill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91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FEATURE  TOGGLES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2387"/>
            <a:ext cx="8991599" cy="1776614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FEATURE  TOGGLES  NEED  TO  BE  MAINTAINED!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REMOVE THEM AS SOON AS YOU DO NOT NEED THEM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YOU PRODUCE TECHNICAL DEBT IF YOU KEEP THEM AROUND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62286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319576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288571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7192811" y="6285346"/>
            <a:ext cx="4987636" cy="572654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300" spc="100" dirty="0">
                <a:solidFill>
                  <a:srgbClr val="39FAFF"/>
                </a:solidFill>
                <a:latin typeface="HeronSansCond Regular"/>
                <a:cs typeface="HeronSansCond Regular"/>
              </a:rPr>
              <a:t>source: http://martinfowler.com/articles/feature-</a:t>
            </a:r>
            <a:r>
              <a:rPr lang="en-US" sz="1300" spc="100" dirty="0" err="1">
                <a:solidFill>
                  <a:srgbClr val="39FAFF"/>
                </a:solidFill>
                <a:latin typeface="HeronSansCond Regular"/>
                <a:cs typeface="HeronSansCond Regular"/>
              </a:rPr>
              <a:t>toggles.html</a:t>
            </a:r>
            <a:endParaRPr lang="en-US" sz="1300" spc="100" dirty="0">
              <a:solidFill>
                <a:srgbClr val="39FAFF"/>
              </a:solidFill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4665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166092"/>
            <a:ext cx="1433483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YEARS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MONTHS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WEEKS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DAYS</a:t>
            </a: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2673927" y="5331688"/>
            <a:ext cx="2013527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CHANGES  WITH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A  DEPLOYMENT</a:t>
            </a:r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>
            <a:off x="4995717" y="5331688"/>
            <a:ext cx="2662384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CHANGES  WITH  RUNTIME 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RE-CONFIGURATION</a:t>
            </a:r>
          </a:p>
        </p:txBody>
      </p:sp>
      <p:sp>
        <p:nvSpPr>
          <p:cNvPr id="3" name="Oval 2"/>
          <p:cNvSpPr/>
          <p:nvPr/>
        </p:nvSpPr>
        <p:spPr>
          <a:xfrm>
            <a:off x="2990273" y="3094182"/>
            <a:ext cx="3071092" cy="1766455"/>
          </a:xfrm>
          <a:prstGeom prst="ellipse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31908" y="2863292"/>
            <a:ext cx="1420091" cy="1738746"/>
          </a:xfrm>
          <a:prstGeom prst="ellipse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793183" y="408721"/>
            <a:ext cx="1387764" cy="1738746"/>
          </a:xfrm>
          <a:prstGeom prst="ellipse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04690" y="-179975"/>
            <a:ext cx="2193314" cy="3486727"/>
          </a:xfrm>
          <a:prstGeom prst="ellipse">
            <a:avLst/>
          </a:prstGeom>
          <a:noFill/>
          <a:ln w="28575" cmpd="sng"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0726" y="-392545"/>
            <a:ext cx="2551546" cy="163945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54635" y="161637"/>
            <a:ext cx="1547091" cy="108527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7966364" y="5331688"/>
            <a:ext cx="2013527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CHANGES  WITH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EACH  REQUEST</a:t>
            </a:r>
          </a:p>
        </p:txBody>
      </p:sp>
      <p:sp>
        <p:nvSpPr>
          <p:cNvPr id="17" name="Text Placeholder 16"/>
          <p:cNvSpPr txBox="1">
            <a:spLocks/>
          </p:cNvSpPr>
          <p:nvPr/>
        </p:nvSpPr>
        <p:spPr>
          <a:xfrm>
            <a:off x="3470563" y="3761509"/>
            <a:ext cx="2013527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  <a:t>RELEASE  TOGGLES</a:t>
            </a:r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5257800" y="1664855"/>
            <a:ext cx="2013527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  <a:t>OPS  TOGGLES</a:t>
            </a:r>
          </a:p>
        </p:txBody>
      </p:sp>
      <p:sp>
        <p:nvSpPr>
          <p:cNvPr id="19" name="Text Placeholder 16"/>
          <p:cNvSpPr txBox="1">
            <a:spLocks/>
          </p:cNvSpPr>
          <p:nvPr/>
        </p:nvSpPr>
        <p:spPr>
          <a:xfrm>
            <a:off x="7421420" y="1099135"/>
            <a:ext cx="2013527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  <a:t>PERMISSION </a:t>
            </a:r>
            <a:b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</a:br>
            <a: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  <a:t> TOGGLES</a:t>
            </a:r>
          </a:p>
        </p:txBody>
      </p:sp>
      <p:sp>
        <p:nvSpPr>
          <p:cNvPr id="20" name="Text Placeholder 16"/>
          <p:cNvSpPr txBox="1">
            <a:spLocks/>
          </p:cNvSpPr>
          <p:nvPr/>
        </p:nvSpPr>
        <p:spPr>
          <a:xfrm>
            <a:off x="7876310" y="3403600"/>
            <a:ext cx="2013527" cy="78740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  <a:t>EXPERIMENT  </a:t>
            </a:r>
            <a:b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</a:br>
            <a:r>
              <a:rPr lang="en-US" sz="1600" dirty="0">
                <a:solidFill>
                  <a:srgbClr val="39FAFF"/>
                </a:solidFill>
                <a:latin typeface="HeronSansCond Regular"/>
                <a:cs typeface="HeronSansCond Regular"/>
              </a:rPr>
              <a:t>TOGGLES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666240" y="5209771"/>
            <a:ext cx="8442960" cy="0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85730" y="1166091"/>
            <a:ext cx="0" cy="4872183"/>
          </a:xfrm>
          <a:prstGeom prst="line">
            <a:avLst/>
          </a:prstGeom>
          <a:ln w="6350" cmpd="sng">
            <a:solidFill>
              <a:schemeClr val="bg1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6"/>
          <p:cNvSpPr txBox="1">
            <a:spLocks/>
          </p:cNvSpPr>
          <p:nvPr/>
        </p:nvSpPr>
        <p:spPr>
          <a:xfrm>
            <a:off x="10021456" y="5033816"/>
            <a:ext cx="1027544" cy="323275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DYNAMISM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2064330" y="762000"/>
            <a:ext cx="1027544" cy="323275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300" dirty="0">
                <a:solidFill>
                  <a:schemeClr val="bg1"/>
                </a:solidFill>
                <a:latin typeface="HeronSansCond Regular"/>
                <a:cs typeface="HeronSansCond Regular"/>
              </a:rPr>
              <a:t>LONGEVITY</a:t>
            </a:r>
          </a:p>
        </p:txBody>
      </p:sp>
    </p:spTree>
    <p:extLst>
      <p:ext uri="{BB962C8B-B14F-4D97-AF65-F5344CB8AC3E}">
        <p14:creationId xmlns:p14="http://schemas.microsoft.com/office/powerpoint/2010/main" val="1568900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WHERE  ARE  WE?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FASTER  AND  MORE  STABLE  DEPLOYMENTS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ISSUE,  WE STILL  HAVE DOWNTIME  AT  THE  MOMENT  OF  RELEASE  </a:t>
            </a:r>
            <a:endParaRPr lang="nl-NL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SOLUTION:  BLUE / GREEN  DEPLOYMENTS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DEPLOY  TO  NEW  ENVIRONMENT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THE  MOMENT  DEPLOYMENT  IS  DONE,  SLOWLY  MOVE  TRAFFIC </a:t>
            </a:r>
            <a:b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 TO  NEW  ENVIRONMENT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PREVENTS  DOWNTIME 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IMPROVED  ABILITY  TO  ROLL  BACK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23001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3989597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E0789-4E5F-4AA3-A304-67C417642668}"/>
              </a:ext>
            </a:extLst>
          </p:cNvPr>
          <p:cNvSpPr txBox="1"/>
          <p:nvPr/>
        </p:nvSpPr>
        <p:spPr>
          <a:xfrm>
            <a:off x="990600" y="3112502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WHAT IS NEXT?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5546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DOWNTIME WHEN WE DEPLOY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6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6785641" y="2979330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7137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BLUE / GREEN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DEPLOYMENTS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490" y="2368226"/>
            <a:ext cx="5726375" cy="3643353"/>
            <a:chOff x="3269672" y="1952589"/>
            <a:chExt cx="5726375" cy="3643353"/>
          </a:xfrm>
        </p:grpSpPr>
        <p:grpSp>
          <p:nvGrpSpPr>
            <p:cNvPr id="48" name="Group 47"/>
            <p:cNvGrpSpPr/>
            <p:nvPr/>
          </p:nvGrpSpPr>
          <p:grpSpPr>
            <a:xfrm>
              <a:off x="5341098" y="2385894"/>
              <a:ext cx="1551538" cy="1799784"/>
              <a:chOff x="4060132" y="3575275"/>
              <a:chExt cx="1989108" cy="2307366"/>
            </a:xfrm>
          </p:grpSpPr>
          <p:sp>
            <p:nvSpPr>
              <p:cNvPr id="49" name="Hexagon 48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ROUTER</a:t>
                </a:r>
              </a:p>
            </p:txBody>
          </p:sp>
        </p:grpSp>
        <p:sp>
          <p:nvSpPr>
            <p:cNvPr id="51" name="Hexagon 50"/>
            <p:cNvSpPr/>
            <p:nvPr/>
          </p:nvSpPr>
          <p:spPr>
            <a:xfrm rot="5400000" flipH="1">
              <a:off x="5960676" y="1973634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5400000" flipH="1">
              <a:off x="4950430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269672" y="3796158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4" name="Hexagon 53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BLUE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444509" y="3726885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7" name="Hexagon 56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BLUE</a:t>
                </a:r>
              </a:p>
            </p:txBody>
          </p:sp>
        </p:grpSp>
        <p:sp>
          <p:nvSpPr>
            <p:cNvPr id="59" name="Hexagon 58"/>
            <p:cNvSpPr/>
            <p:nvPr/>
          </p:nvSpPr>
          <p:spPr>
            <a:xfrm rot="5400000" flipH="1">
              <a:off x="6989355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076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BLUE / GREEN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DEPLOYMENTS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491" y="2368226"/>
            <a:ext cx="5726375" cy="3643353"/>
            <a:chOff x="3269672" y="1952589"/>
            <a:chExt cx="5726375" cy="3643353"/>
          </a:xfrm>
        </p:grpSpPr>
        <p:grpSp>
          <p:nvGrpSpPr>
            <p:cNvPr id="11" name="Group 10"/>
            <p:cNvGrpSpPr/>
            <p:nvPr/>
          </p:nvGrpSpPr>
          <p:grpSpPr>
            <a:xfrm>
              <a:off x="5341098" y="2385894"/>
              <a:ext cx="1551538" cy="1799784"/>
              <a:chOff x="4060132" y="3575275"/>
              <a:chExt cx="1989108" cy="2307366"/>
            </a:xfrm>
          </p:grpSpPr>
          <p:sp>
            <p:nvSpPr>
              <p:cNvPr id="12" name="Hexagon 11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ROUTER</a:t>
                </a:r>
              </a:p>
            </p:txBody>
          </p:sp>
        </p:grpSp>
        <p:sp>
          <p:nvSpPr>
            <p:cNvPr id="19" name="Hexagon 18"/>
            <p:cNvSpPr/>
            <p:nvPr/>
          </p:nvSpPr>
          <p:spPr>
            <a:xfrm rot="5400000" flipH="1">
              <a:off x="5960676" y="1973634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" name="Hexagon 39"/>
            <p:cNvSpPr/>
            <p:nvPr/>
          </p:nvSpPr>
          <p:spPr>
            <a:xfrm rot="5400000" flipH="1">
              <a:off x="4950430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269672" y="3796158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3" name="Hexagon 4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BLUE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444509" y="3726885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Hexagon 45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85545" y="3244273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 err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4693" y="2962165"/>
              <a:ext cx="187685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INSTALL  NEW  VERSION </a:t>
              </a:r>
              <a:b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</a:br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ON  ONE  OF  THE 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8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BLUE / GREEN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DEPLOYMENTS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490" y="2368226"/>
            <a:ext cx="5726375" cy="3643353"/>
            <a:chOff x="3269672" y="1952589"/>
            <a:chExt cx="5726375" cy="3643353"/>
          </a:xfrm>
        </p:grpSpPr>
        <p:grpSp>
          <p:nvGrpSpPr>
            <p:cNvPr id="11" name="Group 10"/>
            <p:cNvGrpSpPr/>
            <p:nvPr/>
          </p:nvGrpSpPr>
          <p:grpSpPr>
            <a:xfrm>
              <a:off x="5341098" y="2385894"/>
              <a:ext cx="1551538" cy="1799784"/>
              <a:chOff x="4060132" y="3575275"/>
              <a:chExt cx="1989108" cy="2307366"/>
            </a:xfrm>
          </p:grpSpPr>
          <p:sp>
            <p:nvSpPr>
              <p:cNvPr id="12" name="Hexagon 11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ROUTER</a:t>
                </a:r>
              </a:p>
            </p:txBody>
          </p:sp>
        </p:grpSp>
        <p:sp>
          <p:nvSpPr>
            <p:cNvPr id="19" name="Hexagon 18"/>
            <p:cNvSpPr/>
            <p:nvPr/>
          </p:nvSpPr>
          <p:spPr>
            <a:xfrm rot="5400000" flipH="1">
              <a:off x="5960676" y="1973634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0" name="Hexagon 39"/>
            <p:cNvSpPr/>
            <p:nvPr/>
          </p:nvSpPr>
          <p:spPr>
            <a:xfrm rot="5400000" flipH="1">
              <a:off x="4950430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269672" y="3796158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3" name="Hexagon 4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BLUE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444509" y="3726885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Hexagon 45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85545" y="3244273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 err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4693" y="2962165"/>
              <a:ext cx="18422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MOVE  TRAFFIC  GRADUALLY:</a:t>
              </a:r>
            </a:p>
            <a:p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5%   -/  10%  -/  40%</a:t>
              </a:r>
            </a:p>
          </p:txBody>
        </p:sp>
        <p:sp>
          <p:nvSpPr>
            <p:cNvPr id="20" name="Hexagon 19"/>
            <p:cNvSpPr/>
            <p:nvPr/>
          </p:nvSpPr>
          <p:spPr>
            <a:xfrm rot="5400000" flipH="1">
              <a:off x="6989355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072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BLUE / GREEN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DEPLOYMENTS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490" y="2368226"/>
            <a:ext cx="5726375" cy="3643353"/>
            <a:chOff x="3269672" y="1952589"/>
            <a:chExt cx="5726375" cy="3643353"/>
          </a:xfrm>
        </p:grpSpPr>
        <p:grpSp>
          <p:nvGrpSpPr>
            <p:cNvPr id="11" name="Group 10"/>
            <p:cNvGrpSpPr/>
            <p:nvPr/>
          </p:nvGrpSpPr>
          <p:grpSpPr>
            <a:xfrm>
              <a:off x="5341098" y="2385894"/>
              <a:ext cx="1551538" cy="1799784"/>
              <a:chOff x="4060132" y="3575275"/>
              <a:chExt cx="1989108" cy="2307366"/>
            </a:xfrm>
          </p:grpSpPr>
          <p:sp>
            <p:nvSpPr>
              <p:cNvPr id="12" name="Hexagon 11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ROUTER</a:t>
                </a:r>
              </a:p>
            </p:txBody>
          </p:sp>
        </p:grpSp>
        <p:sp>
          <p:nvSpPr>
            <p:cNvPr id="19" name="Hexagon 18"/>
            <p:cNvSpPr/>
            <p:nvPr/>
          </p:nvSpPr>
          <p:spPr>
            <a:xfrm rot="5400000" flipH="1">
              <a:off x="5960676" y="1973634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269672" y="3796158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3" name="Hexagon 4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BLUE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444509" y="3726885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Hexagon 45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85545" y="3244273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 err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24693" y="3077620"/>
              <a:ext cx="18883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FINALLY  100%</a:t>
              </a:r>
            </a:p>
          </p:txBody>
        </p:sp>
        <p:sp>
          <p:nvSpPr>
            <p:cNvPr id="20" name="Hexagon 19"/>
            <p:cNvSpPr/>
            <p:nvPr/>
          </p:nvSpPr>
          <p:spPr>
            <a:xfrm rot="5400000" flipH="1">
              <a:off x="6989355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572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BLUE / GREEN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DEPLOYMENTS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490" y="2368226"/>
            <a:ext cx="5726375" cy="3643353"/>
            <a:chOff x="4505036" y="1952589"/>
            <a:chExt cx="5726375" cy="3643353"/>
          </a:xfrm>
        </p:grpSpPr>
        <p:grpSp>
          <p:nvGrpSpPr>
            <p:cNvPr id="11" name="Group 10"/>
            <p:cNvGrpSpPr/>
            <p:nvPr/>
          </p:nvGrpSpPr>
          <p:grpSpPr>
            <a:xfrm>
              <a:off x="6576462" y="2385894"/>
              <a:ext cx="1551538" cy="1799784"/>
              <a:chOff x="4060132" y="3575275"/>
              <a:chExt cx="1989108" cy="2307366"/>
            </a:xfrm>
          </p:grpSpPr>
          <p:sp>
            <p:nvSpPr>
              <p:cNvPr id="12" name="Hexagon 11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ROUTER</a:t>
                </a:r>
              </a:p>
            </p:txBody>
          </p:sp>
        </p:grpSp>
        <p:sp>
          <p:nvSpPr>
            <p:cNvPr id="19" name="Hexagon 18"/>
            <p:cNvSpPr/>
            <p:nvPr/>
          </p:nvSpPr>
          <p:spPr>
            <a:xfrm rot="5400000" flipH="1">
              <a:off x="7196040" y="1973634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505036" y="3796158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3" name="Hexagon 4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679873" y="3726885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Hexagon 45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9120909" y="3244273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 err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60057" y="3077620"/>
              <a:ext cx="17613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FINALLY  100%</a:t>
              </a:r>
            </a:p>
          </p:txBody>
        </p:sp>
        <p:sp>
          <p:nvSpPr>
            <p:cNvPr id="20" name="Hexagon 19"/>
            <p:cNvSpPr/>
            <p:nvPr/>
          </p:nvSpPr>
          <p:spPr>
            <a:xfrm rot="5400000" flipH="1">
              <a:off x="8224719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8182" y="3019895"/>
              <a:ext cx="17914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INSTALL  GREEN  VERSION  </a:t>
              </a:r>
              <a:b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</a:br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ALSO  ON  NODE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2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BLUE / GREEN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DEPLOYMENTS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493490" y="2368226"/>
            <a:ext cx="5726375" cy="3643353"/>
            <a:chOff x="3269672" y="1952589"/>
            <a:chExt cx="5726375" cy="3643353"/>
          </a:xfrm>
        </p:grpSpPr>
        <p:grpSp>
          <p:nvGrpSpPr>
            <p:cNvPr id="11" name="Group 10"/>
            <p:cNvGrpSpPr/>
            <p:nvPr/>
          </p:nvGrpSpPr>
          <p:grpSpPr>
            <a:xfrm>
              <a:off x="5341098" y="2385894"/>
              <a:ext cx="1551538" cy="1799784"/>
              <a:chOff x="4060132" y="3575275"/>
              <a:chExt cx="1989108" cy="2307366"/>
            </a:xfrm>
          </p:grpSpPr>
          <p:sp>
            <p:nvSpPr>
              <p:cNvPr id="12" name="Hexagon 11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ROUTER</a:t>
                </a:r>
              </a:p>
            </p:txBody>
          </p:sp>
        </p:grpSp>
        <p:sp>
          <p:nvSpPr>
            <p:cNvPr id="19" name="Hexagon 18"/>
            <p:cNvSpPr/>
            <p:nvPr/>
          </p:nvSpPr>
          <p:spPr>
            <a:xfrm rot="5400000" flipH="1">
              <a:off x="5960676" y="1973634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269672" y="3796158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3" name="Hexagon 4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444509" y="3726885"/>
              <a:ext cx="1551538" cy="1799784"/>
              <a:chOff x="4060132" y="3575275"/>
              <a:chExt cx="1989108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Hexagon 45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97519" y="4427317"/>
                <a:ext cx="1513840" cy="512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GREEN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885545" y="3244273"/>
              <a:ext cx="184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 err="1"/>
            </a:p>
          </p:txBody>
        </p:sp>
        <p:sp>
          <p:nvSpPr>
            <p:cNvPr id="20" name="Hexagon 19"/>
            <p:cNvSpPr/>
            <p:nvPr/>
          </p:nvSpPr>
          <p:spPr>
            <a:xfrm rot="5400000" flipH="1">
              <a:off x="6989355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4455" y="4405349"/>
              <a:ext cx="263236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FINALLY  TRAFFIC  TO  </a:t>
              </a:r>
              <a:b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</a:br>
              <a:r>
                <a:rPr lang="en-US" sz="1300" dirty="0">
                  <a:solidFill>
                    <a:schemeClr val="bg1"/>
                  </a:solidFill>
                  <a:latin typeface="HeronSansCond Regular"/>
                  <a:cs typeface="HeronSansCond Regular"/>
                </a:rPr>
                <a:t>BOTH  NODES  AGAIN</a:t>
              </a:r>
            </a:p>
          </p:txBody>
        </p:sp>
        <p:sp>
          <p:nvSpPr>
            <p:cNvPr id="21" name="Hexagon 20"/>
            <p:cNvSpPr/>
            <p:nvPr/>
          </p:nvSpPr>
          <p:spPr>
            <a:xfrm rot="5400000" flipH="1">
              <a:off x="4950430" y="3886478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30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345301"/>
            <a:ext cx="121920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72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FROM  </a:t>
            </a:r>
            <a:r>
              <a:rPr lang="en-US" sz="7200" b="1" dirty="0">
                <a:latin typeface="HeronSansCond Regular"/>
                <a:ea typeface="Montserrat Hairline" charset="0"/>
                <a:cs typeface="HeronSansCond Regular"/>
              </a:rPr>
              <a:t>ONCE</a:t>
            </a:r>
            <a:r>
              <a:rPr lang="en-US" sz="72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  A  MONTH  TO</a:t>
            </a:r>
            <a:br>
              <a:rPr lang="en-US" sz="72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7200" b="1" dirty="0">
                <a:solidFill>
                  <a:srgbClr val="EB7D00"/>
                </a:solidFill>
                <a:latin typeface="HeronSansCond Regular"/>
                <a:ea typeface="Montserrat Hairline" charset="0"/>
                <a:cs typeface="HeronSansCond Regular"/>
              </a:rPr>
              <a:t>MULTIPLE</a:t>
            </a:r>
            <a:r>
              <a:rPr lang="en-US" sz="72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  TIMES  A  DAY</a:t>
            </a:r>
          </a:p>
        </p:txBody>
      </p:sp>
      <p:sp>
        <p:nvSpPr>
          <p:cNvPr id="7" name="Text Placeholder 16"/>
          <p:cNvSpPr txBox="1">
            <a:spLocks/>
          </p:cNvSpPr>
          <p:nvPr/>
        </p:nvSpPr>
        <p:spPr>
          <a:xfrm>
            <a:off x="1" y="4734560"/>
            <a:ext cx="12192000" cy="71120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ea typeface="Montserrat Ultra Light" charset="0"/>
                <a:cs typeface="HeronSansCond Regular"/>
              </a:rPr>
              <a:t>Applied modern release patterns and practices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029200" y="4500880"/>
            <a:ext cx="2072640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74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WHERE  ARE  WE?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ALMOST  NO  DOWNTIME,  EXCEPT  WHEN  WE  NEED  A 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DATABASE  CHANGE 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WHAT  IS  NEXT?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ZERO  DOWNTIME  DEPLOYMENT  OF  THE  DATABASE 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3737588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4301743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E978E-230D-4282-A513-24E7DEEE1EE2}"/>
              </a:ext>
            </a:extLst>
          </p:cNvPr>
          <p:cNvSpPr txBox="1"/>
          <p:nvPr/>
        </p:nvSpPr>
        <p:spPr>
          <a:xfrm>
            <a:off x="1036320" y="2771590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WHAT IS NEXT?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0945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DOWNTIME WHEN WE DEPLOY NEW DATABASE SCHEMA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7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6785641" y="2979330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64091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DB  SCHEME  CHANGES  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AND  ZERO  DOWNTIME 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348807"/>
            <a:ext cx="8991599" cy="4197466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CREATE  BINARIES  THAT  ARE  MULTI  SCHEMA  COMPATIBLE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DEPLOY  BINARIES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NOW  CREATE  CHANGE  IN  DB  </a:t>
            </a:r>
          </a:p>
          <a:p>
            <a:pPr marL="357188" lvl="1" indent="-265113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ENSURE  DDL  STATEMENTS  DON</a:t>
            </a:r>
            <a:r>
              <a:rPr lang="mr-IN" sz="2000" dirty="0">
                <a:latin typeface="HeronSansCond Regular"/>
                <a:cs typeface="HeronSansCond Regular"/>
              </a:rPr>
              <a:t>’</a:t>
            </a:r>
            <a:r>
              <a:rPr lang="en-US" sz="2000" dirty="0">
                <a:latin typeface="HeronSansCond Regular"/>
                <a:cs typeface="HeronSansCond Regular"/>
              </a:rPr>
              <a:t>T  BLOCK  YOUR  QUERIES  OR 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IMPACT  DB  PERFORMANCE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CREATE  SINGLE  SCHEMA,  LATEST  IN  CODE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DEPLOY  BINARIES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NOW  DELETE  UNUSED  DATA 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2435617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30043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357935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488630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3" name="Hexagon 12"/>
          <p:cNvSpPr/>
          <p:nvPr/>
        </p:nvSpPr>
        <p:spPr>
          <a:xfrm rot="5400000" flipH="1">
            <a:off x="1168261" y="54427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4" name="Hexagon 13"/>
          <p:cNvSpPr/>
          <p:nvPr/>
        </p:nvSpPr>
        <p:spPr>
          <a:xfrm rot="5400000" flipH="1">
            <a:off x="1168261" y="600621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18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DB  SCHEMA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CHANGES-STEP  1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9363" y="365991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1452881" y="2348807"/>
            <a:ext cx="8991599" cy="4197466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CREATE  BINARIES  THAT  ARE  MULTI 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SCHEMA  COMPATIBLE </a:t>
            </a:r>
          </a:p>
        </p:txBody>
      </p:sp>
      <p:sp>
        <p:nvSpPr>
          <p:cNvPr id="22" name="Hexagon 21"/>
          <p:cNvSpPr/>
          <p:nvPr/>
        </p:nvSpPr>
        <p:spPr>
          <a:xfrm rot="5400000" flipH="1">
            <a:off x="1168261" y="2435617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356926" y="1010130"/>
            <a:ext cx="2694217" cy="5267299"/>
            <a:chOff x="8764520" y="2085707"/>
            <a:chExt cx="1559261" cy="3048416"/>
          </a:xfrm>
        </p:grpSpPr>
        <p:grpSp>
          <p:nvGrpSpPr>
            <p:cNvPr id="24" name="Group 23"/>
            <p:cNvGrpSpPr/>
            <p:nvPr/>
          </p:nvGrpSpPr>
          <p:grpSpPr>
            <a:xfrm>
              <a:off x="8772243" y="2085707"/>
              <a:ext cx="1551538" cy="1799784"/>
              <a:chOff x="4060132" y="3575275"/>
              <a:chExt cx="1989108" cy="2307366"/>
            </a:xfrm>
          </p:grpSpPr>
          <p:sp>
            <p:nvSpPr>
              <p:cNvPr id="29" name="Hexagon 28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77329" y="4360015"/>
                <a:ext cx="1513840" cy="43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M124  BIN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764520" y="3334339"/>
              <a:ext cx="1559261" cy="1799784"/>
              <a:chOff x="4050231" y="3575275"/>
              <a:chExt cx="1999009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7" name="Hexagon 26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050231" y="4576506"/>
                <a:ext cx="1999006" cy="4338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M124  DB</a:t>
                </a:r>
              </a:p>
            </p:txBody>
          </p:sp>
        </p:grpSp>
        <p:sp>
          <p:nvSpPr>
            <p:cNvPr id="26" name="Hexagon 25"/>
            <p:cNvSpPr/>
            <p:nvPr/>
          </p:nvSpPr>
          <p:spPr>
            <a:xfrm rot="5400000" flipH="1">
              <a:off x="9389682" y="3232086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Hexagon 36"/>
          <p:cNvSpPr/>
          <p:nvPr/>
        </p:nvSpPr>
        <p:spPr>
          <a:xfrm rot="5400000" flipH="1">
            <a:off x="10111932" y="2278506"/>
            <a:ext cx="558281" cy="481278"/>
          </a:xfrm>
          <a:prstGeom prst="hexagon">
            <a:avLst/>
          </a:prstGeom>
          <a:solidFill>
            <a:schemeClr val="accent1"/>
          </a:solidFill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Hexagon 37"/>
          <p:cNvSpPr/>
          <p:nvPr/>
        </p:nvSpPr>
        <p:spPr>
          <a:xfrm rot="5400000" flipH="1">
            <a:off x="10111932" y="2958117"/>
            <a:ext cx="558281" cy="481278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Hexagon 38"/>
          <p:cNvSpPr/>
          <p:nvPr/>
        </p:nvSpPr>
        <p:spPr>
          <a:xfrm rot="5400000" flipH="1">
            <a:off x="10111932" y="3637728"/>
            <a:ext cx="558281" cy="481278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 rot="5400000" flipH="1">
            <a:off x="10111932" y="4317339"/>
            <a:ext cx="558281" cy="481278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 rot="5400000" flipH="1">
            <a:off x="10111932" y="4996949"/>
            <a:ext cx="558281" cy="481278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18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DB  SCHEMA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CHANGES-STEP  2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9363" y="365991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1452881" y="2348807"/>
            <a:ext cx="8991599" cy="4197466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UPDATE  THE  BINARIES  TO  SUPPORT  </a:t>
            </a:r>
            <a:br>
              <a:rPr lang="en-US" sz="2000" dirty="0">
                <a:latin typeface="HeronSansCond Regular"/>
                <a:cs typeface="HeronSansCond Regular"/>
              </a:rPr>
            </a:br>
            <a:r>
              <a:rPr lang="en-US" sz="2000" dirty="0">
                <a:latin typeface="HeronSansCond Regular"/>
                <a:cs typeface="HeronSansCond Regular"/>
              </a:rPr>
              <a:t>NEW  SCHEMA  AND  OLD  SCHEMA </a:t>
            </a:r>
          </a:p>
        </p:txBody>
      </p:sp>
      <p:sp>
        <p:nvSpPr>
          <p:cNvPr id="22" name="Hexagon 21"/>
          <p:cNvSpPr/>
          <p:nvPr/>
        </p:nvSpPr>
        <p:spPr>
          <a:xfrm rot="5400000" flipH="1">
            <a:off x="1168261" y="2435617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56926" y="1010130"/>
            <a:ext cx="2694217" cy="5267299"/>
            <a:chOff x="8764520" y="2085707"/>
            <a:chExt cx="1559261" cy="3048416"/>
          </a:xfrm>
        </p:grpSpPr>
        <p:grpSp>
          <p:nvGrpSpPr>
            <p:cNvPr id="14" name="Group 13"/>
            <p:cNvGrpSpPr/>
            <p:nvPr/>
          </p:nvGrpSpPr>
          <p:grpSpPr>
            <a:xfrm>
              <a:off x="8772243" y="2085707"/>
              <a:ext cx="1551538" cy="1799784"/>
              <a:chOff x="4060132" y="3575275"/>
              <a:chExt cx="1989108" cy="2307366"/>
            </a:xfrm>
          </p:grpSpPr>
          <p:sp>
            <p:nvSpPr>
              <p:cNvPr id="23" name="Hexagon 2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77329" y="4360015"/>
                <a:ext cx="1513840" cy="43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M125  BIN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764520" y="3334339"/>
              <a:ext cx="1559261" cy="1799784"/>
              <a:chOff x="4050231" y="3575275"/>
              <a:chExt cx="1999009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0" name="Hexagon 19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50231" y="4576506"/>
                <a:ext cx="1999006" cy="4338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M124  DB</a:t>
                </a:r>
              </a:p>
            </p:txBody>
          </p:sp>
        </p:grpSp>
        <p:sp>
          <p:nvSpPr>
            <p:cNvPr id="16" name="Hexagon 15"/>
            <p:cNvSpPr/>
            <p:nvPr/>
          </p:nvSpPr>
          <p:spPr>
            <a:xfrm rot="5400000" flipH="1">
              <a:off x="9389682" y="3232086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Hexagon 34"/>
          <p:cNvSpPr/>
          <p:nvPr/>
        </p:nvSpPr>
        <p:spPr>
          <a:xfrm rot="5400000" flipH="1">
            <a:off x="10111932" y="2278506"/>
            <a:ext cx="558281" cy="481278"/>
          </a:xfrm>
          <a:prstGeom prst="hexagon">
            <a:avLst/>
          </a:prstGeom>
          <a:noFill/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Hexagon 35"/>
          <p:cNvSpPr/>
          <p:nvPr/>
        </p:nvSpPr>
        <p:spPr>
          <a:xfrm rot="5400000" flipH="1">
            <a:off x="10111932" y="2958117"/>
            <a:ext cx="558281" cy="481278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Hexagon 36"/>
          <p:cNvSpPr/>
          <p:nvPr/>
        </p:nvSpPr>
        <p:spPr>
          <a:xfrm rot="5400000" flipH="1">
            <a:off x="10111932" y="3637728"/>
            <a:ext cx="558281" cy="481278"/>
          </a:xfrm>
          <a:prstGeom prst="hexagon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Hexagon 37"/>
          <p:cNvSpPr/>
          <p:nvPr/>
        </p:nvSpPr>
        <p:spPr>
          <a:xfrm rot="5400000" flipH="1">
            <a:off x="10111932" y="4317339"/>
            <a:ext cx="558281" cy="481278"/>
          </a:xfrm>
          <a:prstGeom prst="hexagon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Hexagon 38"/>
          <p:cNvSpPr/>
          <p:nvPr/>
        </p:nvSpPr>
        <p:spPr>
          <a:xfrm rot="5400000" flipH="1">
            <a:off x="10111932" y="4996949"/>
            <a:ext cx="558281" cy="481278"/>
          </a:xfrm>
          <a:prstGeom prst="hexagon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48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DB  SCHEMA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CHANGES-STEP  3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9363" y="365991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1452881" y="2348807"/>
            <a:ext cx="8991599" cy="4197466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UPDATE  THE  DB  WITH  THE  NEW  SCHEMA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MIGRATE  DATA  SLOWLY  TO  NEW  SCHEMA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DON</a:t>
            </a:r>
            <a:r>
              <a:rPr lang="mr-IN" sz="2000" dirty="0">
                <a:latin typeface="HeronSansCond Regular"/>
                <a:cs typeface="HeronSansCond Regular"/>
              </a:rPr>
              <a:t>’</a:t>
            </a:r>
            <a:r>
              <a:rPr lang="en-US" sz="2000" dirty="0">
                <a:latin typeface="HeronSansCond Regular"/>
                <a:cs typeface="HeronSansCond Regular"/>
              </a:rPr>
              <a:t>T  UPDATE  TABLES,  ALWAYS  CREATE  NEW  </a:t>
            </a:r>
          </a:p>
          <a:p>
            <a:pPr marL="357188" lvl="1" indent="-265113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WON</a:t>
            </a:r>
            <a:r>
              <a:rPr lang="mr-IN" sz="2000" dirty="0">
                <a:latin typeface="HeronSansCond Regular"/>
                <a:cs typeface="HeronSansCond Regular"/>
              </a:rPr>
              <a:t>’</a:t>
            </a:r>
            <a:r>
              <a:rPr lang="en-US" sz="2000" dirty="0">
                <a:latin typeface="HeronSansCond Regular"/>
                <a:cs typeface="HeronSansCond Regular"/>
              </a:rPr>
              <a:t>T  TAKE  A  LOCK  ON  THE  TABLE  </a:t>
            </a:r>
          </a:p>
          <a:p>
            <a:pPr marL="357188" lvl="1" indent="-265113"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WOULD  CREATE  A  READ  BLOCK  ON  DB</a:t>
            </a:r>
          </a:p>
        </p:txBody>
      </p:sp>
      <p:sp>
        <p:nvSpPr>
          <p:cNvPr id="22" name="Hexagon 21"/>
          <p:cNvSpPr/>
          <p:nvPr/>
        </p:nvSpPr>
        <p:spPr>
          <a:xfrm rot="5400000" flipH="1">
            <a:off x="1168261" y="2435617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7356926" y="1010130"/>
            <a:ext cx="2694217" cy="5267299"/>
            <a:chOff x="8764520" y="2085707"/>
            <a:chExt cx="1559261" cy="3048416"/>
          </a:xfrm>
        </p:grpSpPr>
        <p:grpSp>
          <p:nvGrpSpPr>
            <p:cNvPr id="11" name="Group 10"/>
            <p:cNvGrpSpPr/>
            <p:nvPr/>
          </p:nvGrpSpPr>
          <p:grpSpPr>
            <a:xfrm>
              <a:off x="8772243" y="2085707"/>
              <a:ext cx="1551538" cy="1799784"/>
              <a:chOff x="4060132" y="3575275"/>
              <a:chExt cx="1989108" cy="2307366"/>
            </a:xfrm>
          </p:grpSpPr>
          <p:sp>
            <p:nvSpPr>
              <p:cNvPr id="12" name="Hexagon 11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277329" y="4360015"/>
                <a:ext cx="1513840" cy="43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M125  BIN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764520" y="3334339"/>
              <a:ext cx="1559261" cy="1799784"/>
              <a:chOff x="4050231" y="3575275"/>
              <a:chExt cx="1999009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46" name="Hexagon 45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50231" y="4211132"/>
                <a:ext cx="1999006" cy="11646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M124  DB</a:t>
                </a:r>
              </a:p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- /</a:t>
                </a:r>
              </a:p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M125  DB</a:t>
                </a:r>
              </a:p>
            </p:txBody>
          </p:sp>
        </p:grpSp>
        <p:sp>
          <p:nvSpPr>
            <p:cNvPr id="19" name="Hexagon 18"/>
            <p:cNvSpPr/>
            <p:nvPr/>
          </p:nvSpPr>
          <p:spPr>
            <a:xfrm rot="5400000" flipH="1">
              <a:off x="9389682" y="3232086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Hexagon 12"/>
          <p:cNvSpPr/>
          <p:nvPr/>
        </p:nvSpPr>
        <p:spPr>
          <a:xfrm rot="5400000" flipH="1">
            <a:off x="1168261" y="301593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4" name="Hexagon 13"/>
          <p:cNvSpPr/>
          <p:nvPr/>
        </p:nvSpPr>
        <p:spPr>
          <a:xfrm rot="5400000" flipH="1">
            <a:off x="1168261" y="356781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0" name="Hexagon 29"/>
          <p:cNvSpPr/>
          <p:nvPr/>
        </p:nvSpPr>
        <p:spPr>
          <a:xfrm rot="5400000" flipH="1">
            <a:off x="10111932" y="2278506"/>
            <a:ext cx="558281" cy="481278"/>
          </a:xfrm>
          <a:prstGeom prst="hexagon">
            <a:avLst/>
          </a:prstGeom>
          <a:noFill/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Hexagon 30"/>
          <p:cNvSpPr/>
          <p:nvPr/>
        </p:nvSpPr>
        <p:spPr>
          <a:xfrm rot="5400000" flipH="1">
            <a:off x="10111932" y="2958117"/>
            <a:ext cx="558281" cy="481278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Hexagon 31"/>
          <p:cNvSpPr/>
          <p:nvPr/>
        </p:nvSpPr>
        <p:spPr>
          <a:xfrm rot="5400000" flipH="1">
            <a:off x="10111932" y="3637728"/>
            <a:ext cx="558281" cy="481278"/>
          </a:xfrm>
          <a:prstGeom prst="hexagon">
            <a:avLst/>
          </a:prstGeom>
          <a:solidFill>
            <a:schemeClr val="tx1"/>
          </a:solidFill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Hexagon 32"/>
          <p:cNvSpPr/>
          <p:nvPr/>
        </p:nvSpPr>
        <p:spPr>
          <a:xfrm rot="5400000" flipH="1">
            <a:off x="10111932" y="4317339"/>
            <a:ext cx="558281" cy="481278"/>
          </a:xfrm>
          <a:prstGeom prst="hexagon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Hexagon 33"/>
          <p:cNvSpPr/>
          <p:nvPr/>
        </p:nvSpPr>
        <p:spPr>
          <a:xfrm rot="5400000" flipH="1">
            <a:off x="10111932" y="4996949"/>
            <a:ext cx="558281" cy="481278"/>
          </a:xfrm>
          <a:prstGeom prst="hexagon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4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DB  SCHEMA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CHANGES-STEP  4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9363" y="365991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1452881" y="2348807"/>
            <a:ext cx="8991599" cy="4197466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UPDATE  BINARIES  TO  ONLY  USE  NEW  SCHEMA</a:t>
            </a:r>
          </a:p>
        </p:txBody>
      </p:sp>
      <p:sp>
        <p:nvSpPr>
          <p:cNvPr id="22" name="Hexagon 21"/>
          <p:cNvSpPr/>
          <p:nvPr/>
        </p:nvSpPr>
        <p:spPr>
          <a:xfrm rot="5400000" flipH="1">
            <a:off x="1168261" y="2435617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356926" y="1010130"/>
            <a:ext cx="2694217" cy="5267299"/>
            <a:chOff x="8764520" y="2085707"/>
            <a:chExt cx="1559261" cy="3048416"/>
          </a:xfrm>
        </p:grpSpPr>
        <p:grpSp>
          <p:nvGrpSpPr>
            <p:cNvPr id="26" name="Group 25"/>
            <p:cNvGrpSpPr/>
            <p:nvPr/>
          </p:nvGrpSpPr>
          <p:grpSpPr>
            <a:xfrm>
              <a:off x="8772243" y="2085707"/>
              <a:ext cx="1551538" cy="1799784"/>
              <a:chOff x="4060132" y="3575275"/>
              <a:chExt cx="1989108" cy="2307366"/>
            </a:xfrm>
          </p:grpSpPr>
          <p:sp>
            <p:nvSpPr>
              <p:cNvPr id="31" name="Hexagon 30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77329" y="4360015"/>
                <a:ext cx="1513840" cy="43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M126  BIN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764520" y="3334339"/>
              <a:ext cx="1559261" cy="1799784"/>
              <a:chOff x="4050231" y="3575275"/>
              <a:chExt cx="1999009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9" name="Hexagon 28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50231" y="4576506"/>
                <a:ext cx="1999006" cy="4338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M125  DB</a:t>
                </a:r>
              </a:p>
            </p:txBody>
          </p:sp>
        </p:grpSp>
        <p:sp>
          <p:nvSpPr>
            <p:cNvPr id="28" name="Hexagon 27"/>
            <p:cNvSpPr/>
            <p:nvPr/>
          </p:nvSpPr>
          <p:spPr>
            <a:xfrm rot="5400000" flipH="1">
              <a:off x="9389682" y="3232086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Hexagon 37"/>
          <p:cNvSpPr/>
          <p:nvPr/>
        </p:nvSpPr>
        <p:spPr>
          <a:xfrm rot="5400000" flipH="1">
            <a:off x="10111932" y="2278506"/>
            <a:ext cx="558281" cy="481278"/>
          </a:xfrm>
          <a:prstGeom prst="hexagon">
            <a:avLst/>
          </a:prstGeom>
          <a:noFill/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Hexagon 38"/>
          <p:cNvSpPr/>
          <p:nvPr/>
        </p:nvSpPr>
        <p:spPr>
          <a:xfrm rot="5400000" flipH="1">
            <a:off x="10111932" y="2958117"/>
            <a:ext cx="558281" cy="481278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 rot="5400000" flipH="1">
            <a:off x="10111932" y="3637728"/>
            <a:ext cx="558281" cy="481278"/>
          </a:xfrm>
          <a:prstGeom prst="hexagon">
            <a:avLst/>
          </a:prstGeom>
          <a:noFill/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 rot="5400000" flipH="1">
            <a:off x="10111932" y="4317339"/>
            <a:ext cx="558281" cy="481278"/>
          </a:xfrm>
          <a:prstGeom prst="hexagon">
            <a:avLst/>
          </a:prstGeom>
          <a:solidFill>
            <a:schemeClr val="tx1"/>
          </a:solidFill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Hexagon 41"/>
          <p:cNvSpPr/>
          <p:nvPr/>
        </p:nvSpPr>
        <p:spPr>
          <a:xfrm rot="5400000" flipH="1">
            <a:off x="10111932" y="4996949"/>
            <a:ext cx="558281" cy="481278"/>
          </a:xfrm>
          <a:prstGeom prst="hexagon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34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DB  SCHEMA  </a:t>
            </a:r>
            <a:b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CHANGES-STEP  5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09363" y="365991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/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1452881" y="2348807"/>
            <a:ext cx="8991599" cy="4197466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CLEAN  THE  OLD  SCHEMA</a:t>
            </a:r>
          </a:p>
        </p:txBody>
      </p:sp>
      <p:sp>
        <p:nvSpPr>
          <p:cNvPr id="22" name="Hexagon 21"/>
          <p:cNvSpPr/>
          <p:nvPr/>
        </p:nvSpPr>
        <p:spPr>
          <a:xfrm rot="5400000" flipH="1">
            <a:off x="1168261" y="2435617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56926" y="1010130"/>
            <a:ext cx="2694217" cy="5267299"/>
            <a:chOff x="8764520" y="2085707"/>
            <a:chExt cx="1559261" cy="3048416"/>
          </a:xfrm>
        </p:grpSpPr>
        <p:grpSp>
          <p:nvGrpSpPr>
            <p:cNvPr id="14" name="Group 13"/>
            <p:cNvGrpSpPr/>
            <p:nvPr/>
          </p:nvGrpSpPr>
          <p:grpSpPr>
            <a:xfrm>
              <a:off x="8772243" y="2085707"/>
              <a:ext cx="1551538" cy="1799784"/>
              <a:chOff x="4060132" y="3575275"/>
              <a:chExt cx="1989108" cy="2307366"/>
            </a:xfrm>
          </p:grpSpPr>
          <p:sp>
            <p:nvSpPr>
              <p:cNvPr id="23" name="Hexagon 22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77329" y="4360015"/>
                <a:ext cx="1513840" cy="43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M126  BIN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764520" y="3334339"/>
              <a:ext cx="1559261" cy="1799784"/>
              <a:chOff x="4050231" y="3575275"/>
              <a:chExt cx="1999009" cy="2307366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0" name="Hexagon 19"/>
              <p:cNvSpPr/>
              <p:nvPr/>
            </p:nvSpPr>
            <p:spPr>
              <a:xfrm rot="5400000">
                <a:off x="3901003" y="3734404"/>
                <a:ext cx="2307366" cy="1989108"/>
              </a:xfrm>
              <a:prstGeom prst="hexagon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182880" tIns="182880" rIns="182880" bIns="182880" rtlCol="0" anchor="ctr"/>
              <a:lstStyle/>
              <a:p>
                <a:pPr algn="ctr">
                  <a:spcBef>
                    <a:spcPts val="600"/>
                  </a:spcBef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050231" y="4576506"/>
                <a:ext cx="1999006" cy="4338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00000"/>
                    </a:solidFill>
                    <a:latin typeface="HeronSansCond Regular"/>
                    <a:cs typeface="HeronSansCond Regular"/>
                  </a:rPr>
                  <a:t>M126  DB</a:t>
                </a:r>
              </a:p>
            </p:txBody>
          </p:sp>
        </p:grpSp>
        <p:sp>
          <p:nvSpPr>
            <p:cNvPr id="16" name="Hexagon 15"/>
            <p:cNvSpPr/>
            <p:nvPr/>
          </p:nvSpPr>
          <p:spPr>
            <a:xfrm rot="5400000" flipH="1">
              <a:off x="9389682" y="3232086"/>
              <a:ext cx="305157" cy="263067"/>
            </a:xfrm>
            <a:prstGeom prst="hexagon">
              <a:avLst/>
            </a:prstGeom>
            <a:noFill/>
            <a:ln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Hexagon 24"/>
          <p:cNvSpPr/>
          <p:nvPr/>
        </p:nvSpPr>
        <p:spPr>
          <a:xfrm rot="5400000" flipH="1">
            <a:off x="10111932" y="2278506"/>
            <a:ext cx="558281" cy="481278"/>
          </a:xfrm>
          <a:prstGeom prst="hexagon">
            <a:avLst/>
          </a:prstGeom>
          <a:noFill/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 rot="5400000" flipH="1">
            <a:off x="10111932" y="2958117"/>
            <a:ext cx="558281" cy="481278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Hexagon 26"/>
          <p:cNvSpPr/>
          <p:nvPr/>
        </p:nvSpPr>
        <p:spPr>
          <a:xfrm rot="5400000" flipH="1">
            <a:off x="10111932" y="3637728"/>
            <a:ext cx="558281" cy="481278"/>
          </a:xfrm>
          <a:prstGeom prst="hexagon">
            <a:avLst/>
          </a:prstGeom>
          <a:noFill/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Hexagon 27"/>
          <p:cNvSpPr/>
          <p:nvPr/>
        </p:nvSpPr>
        <p:spPr>
          <a:xfrm rot="5400000" flipH="1">
            <a:off x="10111932" y="4317339"/>
            <a:ext cx="558281" cy="481278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Hexagon 28"/>
          <p:cNvSpPr/>
          <p:nvPr/>
        </p:nvSpPr>
        <p:spPr>
          <a:xfrm rot="5400000" flipH="1">
            <a:off x="10111932" y="4996949"/>
            <a:ext cx="558281" cy="481278"/>
          </a:xfrm>
          <a:prstGeom prst="hexagon">
            <a:avLst/>
          </a:prstGeom>
          <a:solidFill>
            <a:srgbClr val="EB7D00"/>
          </a:solidFill>
          <a:ln>
            <a:solidFill>
              <a:srgbClr val="EB7D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79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5_Telemetry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28369" y="2812143"/>
            <a:ext cx="2881417" cy="15149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WHERE  ARE  WE?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ALL  AUTOMATED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MULTIPLE  RELEASES  A  DAY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ZERO DOWNTIME DEPLOYMENTS INCUDE DB CHANGES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WHAT IS NEXT?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BUSINESS NEEDS MORE INSIGHTS INTO FEATURES BEING USED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39FAFF"/>
                </a:solidFill>
                <a:latin typeface="HeronSansCond Regular"/>
                <a:cs typeface="HeronSansCond Regular"/>
              </a:rPr>
              <a:t>ADD  TELEMETRY  TO  THE  SYSTEM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4529627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5093782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23185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28750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88159-541D-4524-9AB8-2DC5B386B040}"/>
              </a:ext>
            </a:extLst>
          </p:cNvPr>
          <p:cNvSpPr txBox="1"/>
          <p:nvPr/>
        </p:nvSpPr>
        <p:spPr>
          <a:xfrm>
            <a:off x="1028369" y="3595270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WHAT IS NEXT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19531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NO INSIGHTS IN USAGE AND AVAILABILLITY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8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6785641" y="2979330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8570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6"/>
          <p:cNvSpPr txBox="1">
            <a:spLocks/>
          </p:cNvSpPr>
          <p:nvPr/>
        </p:nvSpPr>
        <p:spPr>
          <a:xfrm>
            <a:off x="1483359" y="2357120"/>
            <a:ext cx="9499601" cy="344424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DIGITAL  TRANSFORMATION,  DIGITAL  DISRUPTION,  TIME  TO  MARKET  PRESSURE,  </a:t>
            </a:r>
            <a:b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COST  PRESSURE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CLOUD  ENABLES  NEW  BUSINESS  MODELS,  FAST  INNOVATION,  LOW  BARRIER  TO  </a:t>
            </a:r>
            <a:b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ENTRY  IN  A  NEW  MARKET  AND  CAN  BE  A  COST  SAVER 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CAPEX  -  OPEX  CHANGE  IS  DISRUPTIVE  FOR  THE  INDUSTRY; 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E.G.  MICROSOFT  VSTS  OFFERS  24X7  SERVICES  WITH  MARGINAL  COSTS  PER  USER </a:t>
            </a:r>
            <a:b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COMPARED TO CAPEX  INVESTMENT  IN  TFS  IN  THE  PAST.</a:t>
            </a:r>
            <a:b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chemeClr val="accent5"/>
                </a:solidFill>
                <a:latin typeface="HeronSansCond Regular"/>
                <a:cs typeface="HeronSansCond Regular"/>
              </a:rPr>
              <a:t>ADDITIONAL  BONUS  FOR  CUSTOMER:  NO  MAINTENANCE  AT  ALL! </a:t>
            </a:r>
            <a:endParaRPr lang="en-US" sz="2000" dirty="0">
              <a:solidFill>
                <a:schemeClr val="accent5"/>
              </a:solidFill>
              <a:latin typeface="HeronSansCond Regular"/>
              <a:ea typeface="Montserrat Ultra Light" charset="0"/>
              <a:cs typeface="HeronSansCond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WHY?</a:t>
            </a:r>
            <a:b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DRIVING  FORCES</a:t>
            </a:r>
            <a:endParaRPr lang="en-US" sz="5800" b="1" dirty="0">
              <a:solidFill>
                <a:srgbClr val="FFFFFF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3" name="Hexagon 2"/>
          <p:cNvSpPr/>
          <p:nvPr/>
        </p:nvSpPr>
        <p:spPr>
          <a:xfrm rot="5400000" flipH="1">
            <a:off x="1168261" y="242388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Hexagon 4"/>
          <p:cNvSpPr/>
          <p:nvPr/>
        </p:nvSpPr>
        <p:spPr>
          <a:xfrm rot="5400000" flipH="1">
            <a:off x="1168261" y="335860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502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005_Telemetry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8370" y="2812144"/>
            <a:ext cx="2409702" cy="134257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TELEMETRY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USAGE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PERFORMANCE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AVAILABILITY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LOGS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3454722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23185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28750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1952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WHERE  ARE  WE?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1656080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ALL  AUTOMATED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 WE KNOW WHICH FEATURES ARE BEING USED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MULTIPLE  RELEASES  A  DAY  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WHAT  IS  NEXT?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STILL  NEED  MANUAL  APPROVALS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FIX  THIS  BY  ADDING  RELEASE  GATES  THAT  USE  TELEMETRY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17428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4452441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5016596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231859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2875080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5579219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C9CA7-6BA8-441F-9F34-610127162085}"/>
              </a:ext>
            </a:extLst>
          </p:cNvPr>
          <p:cNvSpPr txBox="1"/>
          <p:nvPr/>
        </p:nvSpPr>
        <p:spPr>
          <a:xfrm>
            <a:off x="1028369" y="3595270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WHAT IS NEXT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186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 descr="005_Bottlenek_2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460" y="618101"/>
            <a:ext cx="1022350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BOTTLENECK</a:t>
            </a: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898071" y="1644469"/>
            <a:ext cx="8991599" cy="274465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80000"/>
              </a:lnSpc>
            </a:pPr>
            <a:r>
              <a:rPr lang="en-US" sz="5800" b="1" dirty="0">
                <a:latin typeface="HeronSansCond Regular"/>
                <a:cs typeface="HeronSansCond Regular"/>
              </a:rPr>
              <a:t>STILL MANUAL APPROVALS</a:t>
            </a:r>
          </a:p>
        </p:txBody>
      </p:sp>
      <p:sp>
        <p:nvSpPr>
          <p:cNvPr id="10" name="Hexagon 9"/>
          <p:cNvSpPr/>
          <p:nvPr/>
        </p:nvSpPr>
        <p:spPr>
          <a:xfrm rot="5400000" flipH="1">
            <a:off x="636821" y="554084"/>
            <a:ext cx="989140" cy="85271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95964" y="618101"/>
            <a:ext cx="879929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lnSpc>
                <a:spcPct val="80000"/>
              </a:lnSpc>
            </a:pPr>
            <a:r>
              <a:rPr lang="en-US" sz="5800" b="1" dirty="0">
                <a:solidFill>
                  <a:srgbClr val="000000"/>
                </a:solidFill>
                <a:latin typeface="HeronSansCond Regular"/>
                <a:ea typeface="Montserrat Hairline" charset="0"/>
                <a:cs typeface="HeronSansCond Regular"/>
              </a:rPr>
              <a:t>9</a:t>
            </a:r>
          </a:p>
        </p:txBody>
      </p:sp>
      <p:sp>
        <p:nvSpPr>
          <p:cNvPr id="121" name="Hexagon 120"/>
          <p:cNvSpPr/>
          <p:nvPr/>
        </p:nvSpPr>
        <p:spPr>
          <a:xfrm rot="5400000" flipH="1">
            <a:off x="6785641" y="2979330"/>
            <a:ext cx="786974" cy="67842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525013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RELEASE  GATES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26836" y="1511333"/>
            <a:ext cx="8751950" cy="4895740"/>
            <a:chOff x="1126836" y="1688778"/>
            <a:chExt cx="7788802" cy="4356965"/>
          </a:xfrm>
        </p:grpSpPr>
        <p:pic>
          <p:nvPicPr>
            <p:cNvPr id="13" name="Content Placeholder 4">
              <a:extLst>
                <a:ext uri="{FF2B5EF4-FFF2-40B4-BE49-F238E27FC236}">
                  <a16:creationId xmlns:a16="http://schemas.microsoft.com/office/drawing/2014/main" id="{A61E1218-F5D6-44B2-9FFA-FCBC6154F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836" y="1690688"/>
              <a:ext cx="5311528" cy="43513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C478CA-0920-4DBF-A770-23793297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694" y="1688778"/>
              <a:ext cx="2446717" cy="16663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DCBC05-70F3-48A8-B140-06D61558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695" y="3384177"/>
              <a:ext cx="2449943" cy="2661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723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RELEASE  GATES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EVALUATION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94005" y="2848520"/>
            <a:ext cx="2293009" cy="26340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90806" y="2848521"/>
            <a:ext cx="5761486" cy="2632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 Placeholder 16"/>
          <p:cNvSpPr txBox="1">
            <a:spLocks/>
          </p:cNvSpPr>
          <p:nvPr/>
        </p:nvSpPr>
        <p:spPr>
          <a:xfrm>
            <a:off x="3524399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0" name="Text Placeholder 16"/>
          <p:cNvSpPr txBox="1">
            <a:spLocks/>
          </p:cNvSpPr>
          <p:nvPr/>
        </p:nvSpPr>
        <p:spPr>
          <a:xfrm>
            <a:off x="5832929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1" name="Text Placeholder 16"/>
          <p:cNvSpPr txBox="1">
            <a:spLocks/>
          </p:cNvSpPr>
          <p:nvPr/>
        </p:nvSpPr>
        <p:spPr>
          <a:xfrm>
            <a:off x="1999750" y="3795604"/>
            <a:ext cx="758590" cy="643650"/>
          </a:xfrm>
          <a:prstGeom prst="rect">
            <a:avLst/>
          </a:prstGeom>
          <a:solidFill>
            <a:srgbClr val="A0FF4E"/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3" name="Text Placeholder 16"/>
          <p:cNvSpPr txBox="1">
            <a:spLocks/>
          </p:cNvSpPr>
          <p:nvPr/>
        </p:nvSpPr>
        <p:spPr>
          <a:xfrm>
            <a:off x="3524399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4" name="Text Placeholder 16"/>
          <p:cNvSpPr txBox="1">
            <a:spLocks/>
          </p:cNvSpPr>
          <p:nvPr/>
        </p:nvSpPr>
        <p:spPr>
          <a:xfrm>
            <a:off x="4297929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065147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6" name="Text Placeholder 16"/>
          <p:cNvSpPr txBox="1">
            <a:spLocks/>
          </p:cNvSpPr>
          <p:nvPr/>
        </p:nvSpPr>
        <p:spPr>
          <a:xfrm>
            <a:off x="5832929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9" name="Text Placeholder 16"/>
          <p:cNvSpPr txBox="1">
            <a:spLocks/>
          </p:cNvSpPr>
          <p:nvPr/>
        </p:nvSpPr>
        <p:spPr>
          <a:xfrm>
            <a:off x="3524399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30" name="Text Placeholder 16"/>
          <p:cNvSpPr txBox="1">
            <a:spLocks/>
          </p:cNvSpPr>
          <p:nvPr/>
        </p:nvSpPr>
        <p:spPr>
          <a:xfrm>
            <a:off x="4297929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31" name="Text Placeholder 16"/>
          <p:cNvSpPr txBox="1">
            <a:spLocks/>
          </p:cNvSpPr>
          <p:nvPr/>
        </p:nvSpPr>
        <p:spPr>
          <a:xfrm>
            <a:off x="5065147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32" name="Text Placeholder 16"/>
          <p:cNvSpPr txBox="1">
            <a:spLocks/>
          </p:cNvSpPr>
          <p:nvPr/>
        </p:nvSpPr>
        <p:spPr>
          <a:xfrm>
            <a:off x="5832929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525976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286806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057636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25605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586435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68571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4233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/>
          <p:cNvSpPr txBox="1">
            <a:spLocks/>
          </p:cNvSpPr>
          <p:nvPr/>
        </p:nvSpPr>
        <p:spPr>
          <a:xfrm>
            <a:off x="1999750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2762365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4297929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9" name="Text Placeholder 16"/>
          <p:cNvSpPr txBox="1">
            <a:spLocks/>
          </p:cNvSpPr>
          <p:nvPr/>
        </p:nvSpPr>
        <p:spPr>
          <a:xfrm>
            <a:off x="5065147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2" name="Text Placeholder 16"/>
          <p:cNvSpPr txBox="1">
            <a:spLocks/>
          </p:cNvSpPr>
          <p:nvPr/>
        </p:nvSpPr>
        <p:spPr>
          <a:xfrm>
            <a:off x="2762365" y="379560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7" name="Text Placeholder 16"/>
          <p:cNvSpPr txBox="1">
            <a:spLocks/>
          </p:cNvSpPr>
          <p:nvPr/>
        </p:nvSpPr>
        <p:spPr>
          <a:xfrm>
            <a:off x="1999750" y="4835792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8" name="Text Placeholder 16"/>
          <p:cNvSpPr txBox="1">
            <a:spLocks/>
          </p:cNvSpPr>
          <p:nvPr/>
        </p:nvSpPr>
        <p:spPr>
          <a:xfrm>
            <a:off x="2762365" y="4835792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35" name="Hexagon 34"/>
          <p:cNvSpPr/>
          <p:nvPr/>
        </p:nvSpPr>
        <p:spPr>
          <a:xfrm rot="5400000" flipH="1">
            <a:off x="3408298" y="3710339"/>
            <a:ext cx="223479" cy="192654"/>
          </a:xfrm>
          <a:prstGeom prst="hexagon">
            <a:avLst/>
          </a:prstGeom>
          <a:solidFill>
            <a:srgbClr val="EB7D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99719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65205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30691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96178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1666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34233" y="6103774"/>
            <a:ext cx="321825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85066" y="6103774"/>
            <a:ext cx="321825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330691" y="6103774"/>
            <a:ext cx="131086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00711" y="6103774"/>
            <a:ext cx="3335494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9" idx="2"/>
          </p:cNvCxnSpPr>
          <p:nvPr/>
        </p:nvCxnSpPr>
        <p:spPr>
          <a:xfrm flipH="1" flipV="1">
            <a:off x="6586240" y="2580765"/>
            <a:ext cx="4507" cy="206346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16"/>
          <p:cNvSpPr txBox="1">
            <a:spLocks/>
          </p:cNvSpPr>
          <p:nvPr/>
        </p:nvSpPr>
        <p:spPr>
          <a:xfrm>
            <a:off x="5997471" y="2192276"/>
            <a:ext cx="1177537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APPROVE</a:t>
            </a:r>
          </a:p>
        </p:txBody>
      </p:sp>
      <p:sp>
        <p:nvSpPr>
          <p:cNvPr id="60" name="Text Placeholder 16"/>
          <p:cNvSpPr txBox="1">
            <a:spLocks/>
          </p:cNvSpPr>
          <p:nvPr/>
        </p:nvSpPr>
        <p:spPr>
          <a:xfrm>
            <a:off x="1830618" y="2192276"/>
            <a:ext cx="3907309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GATES  SUCCESS,  DEPLOYMENT  APPROVED</a:t>
            </a:r>
          </a:p>
        </p:txBody>
      </p:sp>
      <p:sp>
        <p:nvSpPr>
          <p:cNvPr id="61" name="Text Placeholder 16"/>
          <p:cNvSpPr txBox="1">
            <a:spLocks/>
          </p:cNvSpPr>
          <p:nvPr/>
        </p:nvSpPr>
        <p:spPr>
          <a:xfrm>
            <a:off x="1080421" y="2996214"/>
            <a:ext cx="912472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  1 </a:t>
            </a:r>
          </a:p>
        </p:txBody>
      </p:sp>
      <p:sp>
        <p:nvSpPr>
          <p:cNvPr id="62" name="Text Placeholder 16"/>
          <p:cNvSpPr txBox="1">
            <a:spLocks/>
          </p:cNvSpPr>
          <p:nvPr/>
        </p:nvSpPr>
        <p:spPr>
          <a:xfrm>
            <a:off x="1080421" y="3930660"/>
            <a:ext cx="912472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  2 </a:t>
            </a:r>
          </a:p>
        </p:txBody>
      </p:sp>
      <p:sp>
        <p:nvSpPr>
          <p:cNvPr id="63" name="Text Placeholder 16"/>
          <p:cNvSpPr txBox="1">
            <a:spLocks/>
          </p:cNvSpPr>
          <p:nvPr/>
        </p:nvSpPr>
        <p:spPr>
          <a:xfrm>
            <a:off x="1080421" y="4946706"/>
            <a:ext cx="912472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  3 </a:t>
            </a:r>
          </a:p>
        </p:txBody>
      </p:sp>
      <p:sp>
        <p:nvSpPr>
          <p:cNvPr id="67" name="Text Placeholder 16"/>
          <p:cNvSpPr txBox="1">
            <a:spLocks/>
          </p:cNvSpPr>
          <p:nvPr/>
        </p:nvSpPr>
        <p:spPr>
          <a:xfrm>
            <a:off x="2196135" y="5907088"/>
            <a:ext cx="1923483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STABILIZATION  TIME</a:t>
            </a:r>
          </a:p>
        </p:txBody>
      </p:sp>
      <p:sp>
        <p:nvSpPr>
          <p:cNvPr id="68" name="Text Placeholder 16"/>
          <p:cNvSpPr txBox="1">
            <a:spLocks/>
          </p:cNvSpPr>
          <p:nvPr/>
        </p:nvSpPr>
        <p:spPr>
          <a:xfrm>
            <a:off x="5627539" y="5907088"/>
            <a:ext cx="994608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TIMEOUT</a:t>
            </a:r>
          </a:p>
        </p:txBody>
      </p:sp>
      <p:sp>
        <p:nvSpPr>
          <p:cNvPr id="69" name="Text Placeholder 16"/>
          <p:cNvSpPr txBox="1">
            <a:spLocks/>
          </p:cNvSpPr>
          <p:nvPr/>
        </p:nvSpPr>
        <p:spPr>
          <a:xfrm>
            <a:off x="6600711" y="5614368"/>
            <a:ext cx="2625755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SAMPLING  INTERVALS</a:t>
            </a:r>
          </a:p>
        </p:txBody>
      </p:sp>
      <p:sp>
        <p:nvSpPr>
          <p:cNvPr id="34" name="Hexagon 33"/>
          <p:cNvSpPr/>
          <p:nvPr/>
        </p:nvSpPr>
        <p:spPr>
          <a:xfrm rot="5400000" flipH="1">
            <a:off x="3408298" y="4743122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8" name="Hexagon 37"/>
          <p:cNvSpPr/>
          <p:nvPr/>
        </p:nvSpPr>
        <p:spPr>
          <a:xfrm rot="5400000" flipH="1">
            <a:off x="1891679" y="3721834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1" name="Hexagon 40"/>
          <p:cNvSpPr/>
          <p:nvPr/>
        </p:nvSpPr>
        <p:spPr>
          <a:xfrm rot="5400000" flipH="1">
            <a:off x="3408298" y="275151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4" name="Hexagon 43"/>
          <p:cNvSpPr/>
          <p:nvPr/>
        </p:nvSpPr>
        <p:spPr>
          <a:xfrm rot="5400000" flipH="1">
            <a:off x="5713500" y="275152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0" name="Hexagon 79"/>
          <p:cNvSpPr/>
          <p:nvPr/>
        </p:nvSpPr>
        <p:spPr>
          <a:xfrm rot="5400000" flipH="1">
            <a:off x="4174329" y="4743122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1" name="Hexagon 80"/>
          <p:cNvSpPr/>
          <p:nvPr/>
        </p:nvSpPr>
        <p:spPr>
          <a:xfrm rot="5400000" flipH="1">
            <a:off x="4942296" y="4743122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2" name="Hexagon 81"/>
          <p:cNvSpPr/>
          <p:nvPr/>
        </p:nvSpPr>
        <p:spPr>
          <a:xfrm rot="5400000" flipH="1">
            <a:off x="5713500" y="4743123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3" name="Hexagon 82"/>
          <p:cNvSpPr/>
          <p:nvPr/>
        </p:nvSpPr>
        <p:spPr>
          <a:xfrm rot="5400000" flipH="1">
            <a:off x="4174329" y="369943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4" name="Hexagon 83"/>
          <p:cNvSpPr/>
          <p:nvPr/>
        </p:nvSpPr>
        <p:spPr>
          <a:xfrm rot="5400000" flipH="1">
            <a:off x="4942296" y="369943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5" name="Hexagon 84"/>
          <p:cNvSpPr/>
          <p:nvPr/>
        </p:nvSpPr>
        <p:spPr>
          <a:xfrm rot="5400000" flipH="1">
            <a:off x="5713500" y="369944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034233" y="3487035"/>
            <a:ext cx="1493171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343908" y="3487035"/>
            <a:ext cx="1493171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776507" y="4430582"/>
            <a:ext cx="750896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034233" y="5487815"/>
            <a:ext cx="1493171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exagon 10"/>
          <p:cNvSpPr/>
          <p:nvPr/>
        </p:nvSpPr>
        <p:spPr>
          <a:xfrm rot="5400000" flipH="1">
            <a:off x="1891679" y="5396771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3" name="Hexagon 32"/>
          <p:cNvSpPr/>
          <p:nvPr/>
        </p:nvSpPr>
        <p:spPr>
          <a:xfrm rot="5400000" flipH="1">
            <a:off x="2649246" y="5396771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6" name="Hexagon 35"/>
          <p:cNvSpPr/>
          <p:nvPr/>
        </p:nvSpPr>
        <p:spPr>
          <a:xfrm rot="5400000" flipH="1">
            <a:off x="2649246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7" name="Hexagon 36"/>
          <p:cNvSpPr/>
          <p:nvPr/>
        </p:nvSpPr>
        <p:spPr>
          <a:xfrm rot="5400000" flipH="1">
            <a:off x="1891679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9" name="Hexagon 38"/>
          <p:cNvSpPr/>
          <p:nvPr/>
        </p:nvSpPr>
        <p:spPr>
          <a:xfrm rot="5400000" flipH="1">
            <a:off x="2649246" y="434892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2" name="Hexagon 41"/>
          <p:cNvSpPr/>
          <p:nvPr/>
        </p:nvSpPr>
        <p:spPr>
          <a:xfrm rot="5400000" flipH="1">
            <a:off x="4174329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3" name="Hexagon 42"/>
          <p:cNvSpPr/>
          <p:nvPr/>
        </p:nvSpPr>
        <p:spPr>
          <a:xfrm rot="5400000" flipH="1">
            <a:off x="4942296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610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4005" y="2848521"/>
            <a:ext cx="2293009" cy="263223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90806" y="2848521"/>
            <a:ext cx="5761486" cy="2626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1" name="Text Placeholder 16"/>
          <p:cNvSpPr txBox="1">
            <a:spLocks/>
          </p:cNvSpPr>
          <p:nvPr/>
        </p:nvSpPr>
        <p:spPr>
          <a:xfrm>
            <a:off x="9635067" y="3795604"/>
            <a:ext cx="4176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HeronSansCond Regular"/>
              <a:cs typeface="HeronSansCond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RELEASE  GATES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EVALUATION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17" name="Text Placeholder 16"/>
          <p:cNvSpPr txBox="1">
            <a:spLocks/>
          </p:cNvSpPr>
          <p:nvPr/>
        </p:nvSpPr>
        <p:spPr>
          <a:xfrm>
            <a:off x="3524399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1" name="Text Placeholder 16"/>
          <p:cNvSpPr txBox="1">
            <a:spLocks/>
          </p:cNvSpPr>
          <p:nvPr/>
        </p:nvSpPr>
        <p:spPr>
          <a:xfrm>
            <a:off x="1999750" y="3795604"/>
            <a:ext cx="758590" cy="643650"/>
          </a:xfrm>
          <a:prstGeom prst="rect">
            <a:avLst/>
          </a:prstGeom>
          <a:solidFill>
            <a:srgbClr val="A0FF4E"/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3" name="Text Placeholder 16"/>
          <p:cNvSpPr txBox="1">
            <a:spLocks/>
          </p:cNvSpPr>
          <p:nvPr/>
        </p:nvSpPr>
        <p:spPr>
          <a:xfrm>
            <a:off x="3524399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4" name="Text Placeholder 16"/>
          <p:cNvSpPr txBox="1">
            <a:spLocks/>
          </p:cNvSpPr>
          <p:nvPr/>
        </p:nvSpPr>
        <p:spPr>
          <a:xfrm>
            <a:off x="4297929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5" name="Text Placeholder 16"/>
          <p:cNvSpPr txBox="1">
            <a:spLocks/>
          </p:cNvSpPr>
          <p:nvPr/>
        </p:nvSpPr>
        <p:spPr>
          <a:xfrm>
            <a:off x="5065147" y="379560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26" name="Text Placeholder 16"/>
          <p:cNvSpPr txBox="1">
            <a:spLocks/>
          </p:cNvSpPr>
          <p:nvPr/>
        </p:nvSpPr>
        <p:spPr>
          <a:xfrm>
            <a:off x="5832929" y="3795604"/>
            <a:ext cx="758590" cy="643650"/>
          </a:xfrm>
          <a:prstGeom prst="rect">
            <a:avLst/>
          </a:prstGeom>
          <a:noFill/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9" name="Text Placeholder 16"/>
          <p:cNvSpPr txBox="1">
            <a:spLocks/>
          </p:cNvSpPr>
          <p:nvPr/>
        </p:nvSpPr>
        <p:spPr>
          <a:xfrm>
            <a:off x="3524399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30" name="Text Placeholder 16"/>
          <p:cNvSpPr txBox="1">
            <a:spLocks/>
          </p:cNvSpPr>
          <p:nvPr/>
        </p:nvSpPr>
        <p:spPr>
          <a:xfrm>
            <a:off x="4297929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31" name="Text Placeholder 16"/>
          <p:cNvSpPr txBox="1">
            <a:spLocks/>
          </p:cNvSpPr>
          <p:nvPr/>
        </p:nvSpPr>
        <p:spPr>
          <a:xfrm>
            <a:off x="5065147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525976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286806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057636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825605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68571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4233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/>
          <p:cNvSpPr txBox="1">
            <a:spLocks/>
          </p:cNvSpPr>
          <p:nvPr/>
        </p:nvSpPr>
        <p:spPr>
          <a:xfrm>
            <a:off x="1999750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2762365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4297929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9" name="Text Placeholder 16"/>
          <p:cNvSpPr txBox="1">
            <a:spLocks/>
          </p:cNvSpPr>
          <p:nvPr/>
        </p:nvSpPr>
        <p:spPr>
          <a:xfrm>
            <a:off x="5065147" y="284852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2" name="Text Placeholder 16"/>
          <p:cNvSpPr txBox="1">
            <a:spLocks/>
          </p:cNvSpPr>
          <p:nvPr/>
        </p:nvSpPr>
        <p:spPr>
          <a:xfrm>
            <a:off x="2762365" y="3795604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7" name="Text Placeholder 16"/>
          <p:cNvSpPr txBox="1">
            <a:spLocks/>
          </p:cNvSpPr>
          <p:nvPr/>
        </p:nvSpPr>
        <p:spPr>
          <a:xfrm>
            <a:off x="1999750" y="4835792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28" name="Text Placeholder 16"/>
          <p:cNvSpPr txBox="1">
            <a:spLocks/>
          </p:cNvSpPr>
          <p:nvPr/>
        </p:nvSpPr>
        <p:spPr>
          <a:xfrm>
            <a:off x="2762365" y="4835792"/>
            <a:ext cx="758590" cy="643650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35" name="Hexagon 34"/>
          <p:cNvSpPr/>
          <p:nvPr/>
        </p:nvSpPr>
        <p:spPr>
          <a:xfrm rot="5400000" flipH="1">
            <a:off x="3408298" y="3710339"/>
            <a:ext cx="223479" cy="192654"/>
          </a:xfrm>
          <a:prstGeom prst="hexagon">
            <a:avLst/>
          </a:prstGeom>
          <a:solidFill>
            <a:srgbClr val="EB7D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799719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65205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30691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96178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1666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34233" y="6103774"/>
            <a:ext cx="321825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85066" y="6103774"/>
            <a:ext cx="321825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330691" y="6103774"/>
            <a:ext cx="131086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00711" y="6103774"/>
            <a:ext cx="3335494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9" idx="2"/>
          </p:cNvCxnSpPr>
          <p:nvPr/>
        </p:nvCxnSpPr>
        <p:spPr>
          <a:xfrm flipH="1" flipV="1">
            <a:off x="10042455" y="2580765"/>
            <a:ext cx="4507" cy="206346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16"/>
          <p:cNvSpPr txBox="1">
            <a:spLocks/>
          </p:cNvSpPr>
          <p:nvPr/>
        </p:nvSpPr>
        <p:spPr>
          <a:xfrm>
            <a:off x="9453686" y="2192276"/>
            <a:ext cx="1177537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REJECT</a:t>
            </a:r>
          </a:p>
        </p:txBody>
      </p:sp>
      <p:sp>
        <p:nvSpPr>
          <p:cNvPr id="60" name="Text Placeholder 16"/>
          <p:cNvSpPr txBox="1">
            <a:spLocks/>
          </p:cNvSpPr>
          <p:nvPr/>
        </p:nvSpPr>
        <p:spPr>
          <a:xfrm>
            <a:off x="1830618" y="2192276"/>
            <a:ext cx="3907309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GATES  SUCCESS,  DEPLOYMENT  REJECTED</a:t>
            </a:r>
          </a:p>
        </p:txBody>
      </p:sp>
      <p:sp>
        <p:nvSpPr>
          <p:cNvPr id="61" name="Text Placeholder 16"/>
          <p:cNvSpPr txBox="1">
            <a:spLocks/>
          </p:cNvSpPr>
          <p:nvPr/>
        </p:nvSpPr>
        <p:spPr>
          <a:xfrm>
            <a:off x="1080421" y="2996214"/>
            <a:ext cx="912472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  1 </a:t>
            </a:r>
          </a:p>
        </p:txBody>
      </p:sp>
      <p:sp>
        <p:nvSpPr>
          <p:cNvPr id="62" name="Text Placeholder 16"/>
          <p:cNvSpPr txBox="1">
            <a:spLocks/>
          </p:cNvSpPr>
          <p:nvPr/>
        </p:nvSpPr>
        <p:spPr>
          <a:xfrm>
            <a:off x="1080421" y="3930660"/>
            <a:ext cx="912472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  2 </a:t>
            </a:r>
          </a:p>
        </p:txBody>
      </p:sp>
      <p:sp>
        <p:nvSpPr>
          <p:cNvPr id="63" name="Text Placeholder 16"/>
          <p:cNvSpPr txBox="1">
            <a:spLocks/>
          </p:cNvSpPr>
          <p:nvPr/>
        </p:nvSpPr>
        <p:spPr>
          <a:xfrm>
            <a:off x="1080421" y="4946706"/>
            <a:ext cx="912472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GATE  3 </a:t>
            </a:r>
          </a:p>
        </p:txBody>
      </p:sp>
      <p:sp>
        <p:nvSpPr>
          <p:cNvPr id="67" name="Text Placeholder 16"/>
          <p:cNvSpPr txBox="1">
            <a:spLocks/>
          </p:cNvSpPr>
          <p:nvPr/>
        </p:nvSpPr>
        <p:spPr>
          <a:xfrm>
            <a:off x="2196135" y="5907088"/>
            <a:ext cx="1923483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STABILIZATION  TIME</a:t>
            </a:r>
          </a:p>
        </p:txBody>
      </p:sp>
      <p:sp>
        <p:nvSpPr>
          <p:cNvPr id="68" name="Text Placeholder 16"/>
          <p:cNvSpPr txBox="1">
            <a:spLocks/>
          </p:cNvSpPr>
          <p:nvPr/>
        </p:nvSpPr>
        <p:spPr>
          <a:xfrm>
            <a:off x="5627539" y="5907088"/>
            <a:ext cx="994608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TIMEOUT</a:t>
            </a:r>
          </a:p>
        </p:txBody>
      </p:sp>
      <p:sp>
        <p:nvSpPr>
          <p:cNvPr id="69" name="Text Placeholder 16"/>
          <p:cNvSpPr txBox="1">
            <a:spLocks/>
          </p:cNvSpPr>
          <p:nvPr/>
        </p:nvSpPr>
        <p:spPr>
          <a:xfrm>
            <a:off x="8160997" y="5614368"/>
            <a:ext cx="2625755" cy="388489"/>
          </a:xfrm>
          <a:prstGeom prst="rect">
            <a:avLst/>
          </a:prstGeom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1600" dirty="0">
                <a:solidFill>
                  <a:schemeClr val="bg1"/>
                </a:solidFill>
                <a:latin typeface="HeronSansCond Regular"/>
                <a:cs typeface="HeronSansCond Regular"/>
              </a:rPr>
              <a:t>SAMPLING  INTERVALS</a:t>
            </a:r>
          </a:p>
        </p:txBody>
      </p:sp>
      <p:sp>
        <p:nvSpPr>
          <p:cNvPr id="34" name="Hexagon 33"/>
          <p:cNvSpPr/>
          <p:nvPr/>
        </p:nvSpPr>
        <p:spPr>
          <a:xfrm rot="5400000" flipH="1">
            <a:off x="3408296" y="4743122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8" name="Hexagon 37"/>
          <p:cNvSpPr/>
          <p:nvPr/>
        </p:nvSpPr>
        <p:spPr>
          <a:xfrm rot="5400000" flipH="1">
            <a:off x="1891679" y="3721834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1" name="Hexagon 40"/>
          <p:cNvSpPr/>
          <p:nvPr/>
        </p:nvSpPr>
        <p:spPr>
          <a:xfrm rot="5400000" flipH="1">
            <a:off x="3408298" y="275151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0" name="Hexagon 79"/>
          <p:cNvSpPr/>
          <p:nvPr/>
        </p:nvSpPr>
        <p:spPr>
          <a:xfrm rot="5400000" flipH="1">
            <a:off x="4174329" y="4743122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1" name="Hexagon 80"/>
          <p:cNvSpPr/>
          <p:nvPr/>
        </p:nvSpPr>
        <p:spPr>
          <a:xfrm rot="5400000" flipH="1">
            <a:off x="4947493" y="4743122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3" name="Hexagon 82"/>
          <p:cNvSpPr/>
          <p:nvPr/>
        </p:nvSpPr>
        <p:spPr>
          <a:xfrm rot="5400000" flipH="1">
            <a:off x="4174329" y="369943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4" name="Hexagon 83"/>
          <p:cNvSpPr/>
          <p:nvPr/>
        </p:nvSpPr>
        <p:spPr>
          <a:xfrm rot="5400000" flipH="1">
            <a:off x="4947493" y="369943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034233" y="3487035"/>
            <a:ext cx="1493171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343908" y="3487035"/>
            <a:ext cx="1493171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776507" y="4430582"/>
            <a:ext cx="750896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034233" y="5488071"/>
            <a:ext cx="1493171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exagon 10"/>
          <p:cNvSpPr/>
          <p:nvPr/>
        </p:nvSpPr>
        <p:spPr>
          <a:xfrm rot="5400000" flipH="1">
            <a:off x="1891679" y="539702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3" name="Hexagon 32"/>
          <p:cNvSpPr/>
          <p:nvPr/>
        </p:nvSpPr>
        <p:spPr>
          <a:xfrm rot="5400000" flipH="1">
            <a:off x="2649246" y="539702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6" name="Hexagon 35"/>
          <p:cNvSpPr/>
          <p:nvPr/>
        </p:nvSpPr>
        <p:spPr>
          <a:xfrm rot="5400000" flipH="1">
            <a:off x="2649246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7" name="Hexagon 36"/>
          <p:cNvSpPr/>
          <p:nvPr/>
        </p:nvSpPr>
        <p:spPr>
          <a:xfrm rot="5400000" flipH="1">
            <a:off x="1891679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2" name="Hexagon 41"/>
          <p:cNvSpPr/>
          <p:nvPr/>
        </p:nvSpPr>
        <p:spPr>
          <a:xfrm rot="5400000" flipH="1">
            <a:off x="4174329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3" name="Hexagon 42"/>
          <p:cNvSpPr/>
          <p:nvPr/>
        </p:nvSpPr>
        <p:spPr>
          <a:xfrm rot="5400000" flipH="1">
            <a:off x="4947493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4" name="Text Placeholder 16"/>
          <p:cNvSpPr txBox="1">
            <a:spLocks/>
          </p:cNvSpPr>
          <p:nvPr/>
        </p:nvSpPr>
        <p:spPr>
          <a:xfrm>
            <a:off x="6593116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87" name="Text Placeholder 16"/>
          <p:cNvSpPr txBox="1">
            <a:spLocks/>
          </p:cNvSpPr>
          <p:nvPr/>
        </p:nvSpPr>
        <p:spPr>
          <a:xfrm>
            <a:off x="6593116" y="3795604"/>
            <a:ext cx="758590" cy="643650"/>
          </a:xfrm>
          <a:prstGeom prst="rect">
            <a:avLst/>
          </a:prstGeom>
          <a:noFill/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94" name="Text Placeholder 16"/>
          <p:cNvSpPr txBox="1">
            <a:spLocks/>
          </p:cNvSpPr>
          <p:nvPr/>
        </p:nvSpPr>
        <p:spPr>
          <a:xfrm>
            <a:off x="7351484" y="3795604"/>
            <a:ext cx="758590" cy="643650"/>
          </a:xfrm>
          <a:prstGeom prst="rect">
            <a:avLst/>
          </a:prstGeom>
          <a:noFill/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98" name="Text Placeholder 16"/>
          <p:cNvSpPr txBox="1">
            <a:spLocks/>
          </p:cNvSpPr>
          <p:nvPr/>
        </p:nvSpPr>
        <p:spPr>
          <a:xfrm>
            <a:off x="8111824" y="3795604"/>
            <a:ext cx="758590" cy="643650"/>
          </a:xfrm>
          <a:prstGeom prst="rect">
            <a:avLst/>
          </a:prstGeom>
          <a:noFill/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sp>
        <p:nvSpPr>
          <p:cNvPr id="102" name="Text Placeholder 16"/>
          <p:cNvSpPr txBox="1">
            <a:spLocks/>
          </p:cNvSpPr>
          <p:nvPr/>
        </p:nvSpPr>
        <p:spPr>
          <a:xfrm>
            <a:off x="8873824" y="3795604"/>
            <a:ext cx="758590" cy="643650"/>
          </a:xfrm>
          <a:prstGeom prst="rect">
            <a:avLst/>
          </a:prstGeom>
          <a:noFill/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FAIL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629400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391400" y="5817831"/>
            <a:ext cx="741686" cy="0"/>
          </a:xfrm>
          <a:prstGeom prst="straightConnector1">
            <a:avLst/>
          </a:prstGeom>
          <a:ln w="19050" cmpd="sng">
            <a:solidFill>
              <a:schemeClr val="bg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6"/>
          <p:cNvSpPr txBox="1">
            <a:spLocks/>
          </p:cNvSpPr>
          <p:nvPr/>
        </p:nvSpPr>
        <p:spPr>
          <a:xfrm>
            <a:off x="5832929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32" name="Text Placeholder 16"/>
          <p:cNvSpPr txBox="1">
            <a:spLocks/>
          </p:cNvSpPr>
          <p:nvPr/>
        </p:nvSpPr>
        <p:spPr>
          <a:xfrm>
            <a:off x="5832929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6435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 Placeholder 16"/>
          <p:cNvSpPr txBox="1">
            <a:spLocks/>
          </p:cNvSpPr>
          <p:nvPr/>
        </p:nvSpPr>
        <p:spPr>
          <a:xfrm>
            <a:off x="6593116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346622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16"/>
          <p:cNvSpPr txBox="1">
            <a:spLocks/>
          </p:cNvSpPr>
          <p:nvPr/>
        </p:nvSpPr>
        <p:spPr>
          <a:xfrm>
            <a:off x="7351484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95" name="Text Placeholder 16"/>
          <p:cNvSpPr txBox="1">
            <a:spLocks/>
          </p:cNvSpPr>
          <p:nvPr/>
        </p:nvSpPr>
        <p:spPr>
          <a:xfrm>
            <a:off x="7351484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8104990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16"/>
          <p:cNvSpPr txBox="1">
            <a:spLocks/>
          </p:cNvSpPr>
          <p:nvPr/>
        </p:nvSpPr>
        <p:spPr>
          <a:xfrm>
            <a:off x="8111824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99" name="Text Placeholder 16"/>
          <p:cNvSpPr txBox="1">
            <a:spLocks/>
          </p:cNvSpPr>
          <p:nvPr/>
        </p:nvSpPr>
        <p:spPr>
          <a:xfrm>
            <a:off x="8111824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8870622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 Placeholder 16"/>
          <p:cNvSpPr txBox="1">
            <a:spLocks/>
          </p:cNvSpPr>
          <p:nvPr/>
        </p:nvSpPr>
        <p:spPr>
          <a:xfrm>
            <a:off x="8873824" y="2848524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sp>
        <p:nvSpPr>
          <p:cNvPr id="103" name="Text Placeholder 16"/>
          <p:cNvSpPr txBox="1">
            <a:spLocks/>
          </p:cNvSpPr>
          <p:nvPr/>
        </p:nvSpPr>
        <p:spPr>
          <a:xfrm>
            <a:off x="8873824" y="4835792"/>
            <a:ext cx="7585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HeronSansCond Regular"/>
                <a:cs typeface="HeronSansCond Regular"/>
              </a:rPr>
              <a:t>PASS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9627330" y="2852411"/>
            <a:ext cx="0" cy="28271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Hexagon 106"/>
          <p:cNvSpPr/>
          <p:nvPr/>
        </p:nvSpPr>
        <p:spPr>
          <a:xfrm rot="5400000" flipH="1">
            <a:off x="6472171" y="275152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8" name="Hexagon 107"/>
          <p:cNvSpPr/>
          <p:nvPr/>
        </p:nvSpPr>
        <p:spPr>
          <a:xfrm rot="5400000" flipH="1">
            <a:off x="7223587" y="275152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9" name="Hexagon 108"/>
          <p:cNvSpPr/>
          <p:nvPr/>
        </p:nvSpPr>
        <p:spPr>
          <a:xfrm rot="5400000" flipH="1">
            <a:off x="7985587" y="275152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0" name="Hexagon 109"/>
          <p:cNvSpPr/>
          <p:nvPr/>
        </p:nvSpPr>
        <p:spPr>
          <a:xfrm rot="5400000" flipH="1">
            <a:off x="8758875" y="275152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2" name="Hexagon 111"/>
          <p:cNvSpPr/>
          <p:nvPr/>
        </p:nvSpPr>
        <p:spPr>
          <a:xfrm rot="5400000" flipH="1">
            <a:off x="9520876" y="369944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3" name="Text Placeholder 16"/>
          <p:cNvSpPr txBox="1">
            <a:spLocks/>
          </p:cNvSpPr>
          <p:nvPr/>
        </p:nvSpPr>
        <p:spPr>
          <a:xfrm>
            <a:off x="9635067" y="4835792"/>
            <a:ext cx="417690" cy="643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anchor="ctr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HeronSansCond Regular"/>
              <a:cs typeface="HeronSansCond Regular"/>
            </a:endParaRPr>
          </a:p>
        </p:txBody>
      </p:sp>
      <p:sp>
        <p:nvSpPr>
          <p:cNvPr id="82" name="Hexagon 81"/>
          <p:cNvSpPr/>
          <p:nvPr/>
        </p:nvSpPr>
        <p:spPr>
          <a:xfrm rot="5400000" flipH="1">
            <a:off x="5715729" y="4743123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85" name="Hexagon 84"/>
          <p:cNvSpPr/>
          <p:nvPr/>
        </p:nvSpPr>
        <p:spPr>
          <a:xfrm rot="5400000" flipH="1">
            <a:off x="5715729" y="369944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4" name="Hexagon 43"/>
          <p:cNvSpPr/>
          <p:nvPr/>
        </p:nvSpPr>
        <p:spPr>
          <a:xfrm rot="5400000" flipH="1">
            <a:off x="5715729" y="2751520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4" name="Hexagon 123"/>
          <p:cNvSpPr/>
          <p:nvPr/>
        </p:nvSpPr>
        <p:spPr>
          <a:xfrm rot="5400000" flipH="1">
            <a:off x="6472171" y="4743123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5" name="Hexagon 124"/>
          <p:cNvSpPr/>
          <p:nvPr/>
        </p:nvSpPr>
        <p:spPr>
          <a:xfrm rot="5400000" flipH="1">
            <a:off x="7223587" y="4743123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6" name="Hexagon 125"/>
          <p:cNvSpPr/>
          <p:nvPr/>
        </p:nvSpPr>
        <p:spPr>
          <a:xfrm rot="5400000" flipH="1">
            <a:off x="7985587" y="4743123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36026" y="4430582"/>
            <a:ext cx="3786092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Hexagon 38"/>
          <p:cNvSpPr/>
          <p:nvPr/>
        </p:nvSpPr>
        <p:spPr>
          <a:xfrm rot="5400000" flipH="1">
            <a:off x="2649246" y="434892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5" name="Hexagon 114"/>
          <p:cNvSpPr/>
          <p:nvPr/>
        </p:nvSpPr>
        <p:spPr>
          <a:xfrm rot="5400000" flipH="1">
            <a:off x="6472171" y="434892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6" name="Hexagon 115"/>
          <p:cNvSpPr/>
          <p:nvPr/>
        </p:nvSpPr>
        <p:spPr>
          <a:xfrm rot="5400000" flipH="1">
            <a:off x="7223587" y="434892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7" name="Hexagon 116"/>
          <p:cNvSpPr/>
          <p:nvPr/>
        </p:nvSpPr>
        <p:spPr>
          <a:xfrm rot="5400000" flipH="1">
            <a:off x="7985587" y="434892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8" name="Hexagon 117"/>
          <p:cNvSpPr/>
          <p:nvPr/>
        </p:nvSpPr>
        <p:spPr>
          <a:xfrm rot="5400000" flipH="1">
            <a:off x="8758875" y="4348928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8" name="Hexagon 127"/>
          <p:cNvSpPr/>
          <p:nvPr/>
        </p:nvSpPr>
        <p:spPr>
          <a:xfrm rot="5400000" flipH="1">
            <a:off x="9520876" y="4743123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9625108" y="3487035"/>
            <a:ext cx="415363" cy="0"/>
          </a:xfrm>
          <a:prstGeom prst="straightConnector1">
            <a:avLst/>
          </a:prstGeom>
          <a:ln w="19050" cmpd="sng">
            <a:solidFill>
              <a:schemeClr val="accent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Hexagon 128"/>
          <p:cNvSpPr/>
          <p:nvPr/>
        </p:nvSpPr>
        <p:spPr>
          <a:xfrm rot="5400000" flipH="1">
            <a:off x="9520876" y="3396667"/>
            <a:ext cx="223479" cy="192654"/>
          </a:xfrm>
          <a:prstGeom prst="hex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7572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GDBC  INC.  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FINAL  RESULTS</a:t>
            </a:r>
            <a:endParaRPr lang="en-US" sz="5800" dirty="0">
              <a:solidFill>
                <a:srgbClr val="EB7D00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345509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MOVED  FROM  ONCE  A  MONTH  TO  MULTIPLE  TIMES  A  DAY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ORGANIZATION  TRAINED  TO  RUN  THE  BUSINESS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EVERYONE  ENGAGED  IN  THE  TEAM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EVERYONE  EMPOWERED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EVERYONE  RESPONSIBLE  AND  ON  CALL 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2432319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Hexagon 6"/>
          <p:cNvSpPr/>
          <p:nvPr/>
        </p:nvSpPr>
        <p:spPr>
          <a:xfrm rot="5400000" flipH="1">
            <a:off x="1168261" y="4144151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9" name="Hexagon 8"/>
          <p:cNvSpPr/>
          <p:nvPr/>
        </p:nvSpPr>
        <p:spPr>
          <a:xfrm rot="5400000" flipH="1">
            <a:off x="1168261" y="4708306"/>
            <a:ext cx="305157" cy="263067"/>
          </a:xfrm>
          <a:prstGeom prst="hexagon">
            <a:avLst/>
          </a:prstGeom>
          <a:noFill/>
          <a:ln>
            <a:solidFill>
              <a:srgbClr val="39FA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0" name="Hexagon 9"/>
          <p:cNvSpPr/>
          <p:nvPr/>
        </p:nvSpPr>
        <p:spPr>
          <a:xfrm rot="5400000" flipH="1">
            <a:off x="1168261" y="3008019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3564509"/>
            <a:ext cx="305157" cy="263067"/>
          </a:xfrm>
          <a:prstGeom prst="hexagon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528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226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GLOBAL  DEVOPS  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bg1">
                    <a:lumMod val="95000"/>
                  </a:schemeClr>
                </a:solidFill>
                <a:latin typeface="HeronSansCond Regular"/>
                <a:ea typeface="Montserrat Hairline" charset="0"/>
                <a:cs typeface="HeronSansCond Regular"/>
              </a:rPr>
              <a:t>BOOTCAMP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accent1"/>
                </a:solidFill>
                <a:latin typeface="HeronSansCond Regular"/>
                <a:ea typeface="Montserrat Hairline" charset="0"/>
                <a:cs typeface="HeronSansCond Regular"/>
              </a:rPr>
              <a:t>CHALLENGES</a:t>
            </a:r>
            <a:endParaRPr lang="en-US" sz="5800" dirty="0">
              <a:solidFill>
                <a:schemeClr val="accent1"/>
              </a:solidFill>
              <a:latin typeface="HeronSansCond Regular"/>
              <a:ea typeface="Montserrat Hairline" charset="0"/>
              <a:cs typeface="HeronSansCond Regular"/>
            </a:endParaRPr>
          </a:p>
        </p:txBody>
      </p:sp>
      <p:sp>
        <p:nvSpPr>
          <p:cNvPr id="5" name="Text Placeholder 16"/>
          <p:cNvSpPr txBox="1">
            <a:spLocks/>
          </p:cNvSpPr>
          <p:nvPr/>
        </p:nvSpPr>
        <p:spPr>
          <a:xfrm>
            <a:off x="1452881" y="2917009"/>
            <a:ext cx="8991599" cy="3590471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HeronSansCond Regular"/>
                <a:cs typeface="HeronSansCond Regular"/>
              </a:rPr>
              <a:t>EXPLANATION</a:t>
            </a:r>
          </a:p>
          <a:p>
            <a:pPr>
              <a:lnSpc>
                <a:spcPct val="11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HeronSansCond Regular"/>
              <a:cs typeface="HeronSansCond Regula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WILL BE ADDED IN THE WEEK OF JUNE 9</a:t>
            </a:r>
          </a:p>
        </p:txBody>
      </p:sp>
      <p:sp>
        <p:nvSpPr>
          <p:cNvPr id="8" name="Hexagon 7"/>
          <p:cNvSpPr/>
          <p:nvPr/>
        </p:nvSpPr>
        <p:spPr>
          <a:xfrm rot="5400000" flipH="1">
            <a:off x="1168261" y="3003819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9661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2227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904239"/>
            <a:ext cx="12192000" cy="4856481"/>
          </a:xfrm>
          <a:prstGeom prst="rect">
            <a:avLst/>
          </a:prstGeom>
          <a:ln>
            <a:noFill/>
          </a:ln>
        </p:spPr>
        <p:txBody>
          <a:bodyPr vert="horz" lIns="0" tIns="43960" rIns="87919" bIns="43960" rtlCol="0" anchor="ctr" anchorCtr="0">
            <a:noAutofit/>
          </a:bodyPr>
          <a:lstStyle>
            <a:lvl1pPr algn="ctr" defTabSz="58600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bg1"/>
                </a:solidFill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slide closing animation / handover to challenges</a:t>
            </a:r>
            <a:endParaRPr lang="en-US" sz="8000" b="1" dirty="0">
              <a:latin typeface="HeronSansCond Regular"/>
              <a:cs typeface="HeronSansCon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942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369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MOVING FROM </a:t>
            </a:r>
            <a:b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RESOURCE OPTIMIZED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bg1"/>
                </a:solidFill>
                <a:latin typeface="HeronSansCond Regular"/>
                <a:ea typeface="Montserrat Hairline" charset="0"/>
                <a:cs typeface="HeronSansCond Regular"/>
              </a:rPr>
              <a:t>TO TIME TO MARKET 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OPTIMIZED BUSINESS 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MODELS</a:t>
            </a: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88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6"/>
          <p:cNvSpPr txBox="1">
            <a:spLocks/>
          </p:cNvSpPr>
          <p:nvPr/>
        </p:nvSpPr>
        <p:spPr>
          <a:xfrm>
            <a:off x="1452880" y="934720"/>
            <a:ext cx="10231121" cy="592328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99%  OF  ORGANIZATIONS  ARE  OPTIMIZED  ON  RESOURCES,  BETTER  KNOWN  </a:t>
            </a:r>
            <a:b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AS  PEOPLE 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EVERYONE  WITH  THE  SAME  TYPE  OF  WORK  (LOGICAL  COHESIVE)  WORKS </a:t>
            </a:r>
            <a:b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EB7D00"/>
                </a:solidFill>
                <a:latin typeface="HeronSansCond Regular"/>
                <a:cs typeface="HeronSansCond Regular"/>
              </a:rPr>
              <a:t> TOGETHER  ON  SIMILAR  WORK 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PEOPLE  ARE  EXCHANGEABLE,  PROCESS  DRIVES  THE  DELIVERY  AND IS  </a:t>
            </a:r>
            <a:b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</a:b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DESCRIBED  IN  DETAIL  TO  CREATE  A  PREDICTABLE  OUTCOME;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WORK  BECOMES  MUNDANE,  NO  EMPOWERMENT,  HIERARCHICAL  ORGANIZATIONS; 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DEPARTMENTS  ARE  SILOS;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TICKETS  TO  TRANSFER  WORK  TO  OTHERS.  </a:t>
            </a:r>
          </a:p>
          <a:p>
            <a:pPr marL="92075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HeronSansCond Regular"/>
                <a:cs typeface="HeronSansCond Regular"/>
              </a:rPr>
              <a:t>NOW  MOVE  TO  FUNCTIONAL  COHESIVE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CUSTOMER  JOURNEY;</a:t>
            </a:r>
          </a:p>
          <a:p>
            <a:pPr marL="355600" lvl="1" indent="-263525"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  <a:latin typeface="HeronSansCond Regular"/>
                <a:cs typeface="HeronSansCond Regular"/>
              </a:rPr>
              <a:t>FEWER  PEOPLE  HANDLES  THE  VALUE  STREAM.</a:t>
            </a:r>
            <a:endParaRPr lang="en-US" sz="2000" dirty="0">
              <a:solidFill>
                <a:srgbClr val="FFFFFF"/>
              </a:solidFill>
              <a:latin typeface="HeronSansCond Regular"/>
              <a:ea typeface="Montserrat Ultra Light" charset="0"/>
              <a:cs typeface="HeronSansCond Regular"/>
            </a:endParaRPr>
          </a:p>
        </p:txBody>
      </p:sp>
      <p:sp>
        <p:nvSpPr>
          <p:cNvPr id="11" name="Hexagon 10"/>
          <p:cNvSpPr/>
          <p:nvPr/>
        </p:nvSpPr>
        <p:spPr>
          <a:xfrm rot="5400000" flipH="1">
            <a:off x="1168261" y="102180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2" name="Hexagon 11"/>
          <p:cNvSpPr/>
          <p:nvPr/>
        </p:nvSpPr>
        <p:spPr>
          <a:xfrm rot="5400000" flipH="1">
            <a:off x="1168261" y="192604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3" name="Hexagon 12"/>
          <p:cNvSpPr/>
          <p:nvPr/>
        </p:nvSpPr>
        <p:spPr>
          <a:xfrm rot="5400000" flipH="1">
            <a:off x="1168261" y="4821645"/>
            <a:ext cx="305157" cy="263067"/>
          </a:xfrm>
          <a:prstGeom prst="hexago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0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369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HOW  WOULD  A</a:t>
            </a:r>
            <a:b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JOURNEY  TOWARDS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solidFill>
                  <a:schemeClr val="bg1"/>
                </a:solidFill>
                <a:latin typeface="HeronSansCond Regular"/>
                <a:ea typeface="Montserrat Hairline" charset="0"/>
                <a:cs typeface="HeronSansCond Regular"/>
              </a:rPr>
              <a:t>MULTIPLE  RELEASES</a:t>
            </a:r>
            <a:b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</a:br>
            <a:r>
              <a:rPr lang="en-US" sz="5800" b="1" dirty="0">
                <a:latin typeface="HeronSansCond Regular"/>
                <a:ea typeface="Montserrat Hairline" charset="0"/>
                <a:cs typeface="HeronSansCond Regular"/>
              </a:rPr>
              <a:t>IN A DEVOPS  TEAM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FFFFFF"/>
                </a:solidFill>
                <a:latin typeface="HeronSansCond Regular"/>
                <a:ea typeface="Montserrat Hairline" charset="0"/>
                <a:cs typeface="HeronSansCond Regular"/>
              </a:rPr>
              <a:t>LOOK  LIKE?</a:t>
            </a:r>
          </a:p>
        </p:txBody>
      </p:sp>
    </p:spTree>
    <p:extLst>
      <p:ext uri="{BB962C8B-B14F-4D97-AF65-F5344CB8AC3E}">
        <p14:creationId xmlns:p14="http://schemas.microsoft.com/office/powerpoint/2010/main" val="168641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6320" y="618101"/>
            <a:ext cx="991616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39FAFF"/>
                </a:solidFill>
                <a:latin typeface="HeronSansCond Regular"/>
                <a:ea typeface="Montserrat Hairline" charset="0"/>
                <a:cs typeface="HeronSansCond Regular"/>
              </a:rPr>
              <a:t>INTRODUCING</a:t>
            </a:r>
          </a:p>
          <a:p>
            <a:pPr defTabSz="914225">
              <a:lnSpc>
                <a:spcPct val="80000"/>
              </a:lnSpc>
            </a:pPr>
            <a:r>
              <a:rPr lang="en-US" sz="5800" b="1" dirty="0">
                <a:solidFill>
                  <a:srgbClr val="EB7D00"/>
                </a:solidFill>
                <a:latin typeface="HeronSansCond Regular"/>
                <a:ea typeface="Montserrat Hairline" charset="0"/>
                <a:cs typeface="HeronSansCond Regular"/>
              </a:rPr>
              <a:t>GDBC INC.</a:t>
            </a:r>
          </a:p>
        </p:txBody>
      </p:sp>
      <p:sp>
        <p:nvSpPr>
          <p:cNvPr id="3" name="Text Placeholder 16"/>
          <p:cNvSpPr txBox="1">
            <a:spLocks/>
          </p:cNvSpPr>
          <p:nvPr/>
        </p:nvSpPr>
        <p:spPr>
          <a:xfrm>
            <a:off x="863599" y="2123440"/>
            <a:ext cx="9499601" cy="1310640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MUSIC STORE  COMPANY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/</a:t>
            </a: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  SELLS  VINYL  RECORDS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/</a:t>
            </a: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 </a:t>
            </a:r>
            <a:b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</a:b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HAS  ONLINE  SHOP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HeronSansCond Regular"/>
                <a:cs typeface="HeronSansCond Regular"/>
              </a:rPr>
              <a:t>/</a:t>
            </a:r>
            <a:r>
              <a:rPr lang="en-US" dirty="0">
                <a:solidFill>
                  <a:schemeClr val="tx1"/>
                </a:solidFill>
                <a:latin typeface="HeronSansCond Regular"/>
                <a:cs typeface="HeronSansCond Regular"/>
              </a:rPr>
              <a:t>  NEEDS  TO  COMPETE  NOW</a:t>
            </a:r>
          </a:p>
        </p:txBody>
      </p:sp>
      <p:pic>
        <p:nvPicPr>
          <p:cNvPr id="7" name="Picture 6" descr="002_VinylRecord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315788"/>
            <a:ext cx="5283200" cy="43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31842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GDBC2017">
      <a:dk1>
        <a:srgbClr val="EB7D00"/>
      </a:dk1>
      <a:lt1>
        <a:srgbClr val="FFFFFF"/>
      </a:lt1>
      <a:dk2>
        <a:srgbClr val="303030"/>
      </a:dk2>
      <a:lt2>
        <a:srgbClr val="E5E5E5"/>
      </a:lt2>
      <a:accent1>
        <a:srgbClr val="EB7D00"/>
      </a:accent1>
      <a:accent2>
        <a:srgbClr val="00AFB4"/>
      </a:accent2>
      <a:accent3>
        <a:srgbClr val="4B4B4B"/>
      </a:accent3>
      <a:accent4>
        <a:srgbClr val="E70000"/>
      </a:accent4>
      <a:accent5>
        <a:srgbClr val="64D700"/>
      </a:accent5>
      <a:accent6>
        <a:srgbClr val="28278C"/>
      </a:accent6>
      <a:hlink>
        <a:srgbClr val="EB7D00"/>
      </a:hlink>
      <a:folHlink>
        <a:srgbClr val="FF0014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0A17EEB-8BC3-0C44-A71A-6F850985B343}" vid="{FDBEDD02-E257-0F49-98A8-383905A130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Pluralsight_PowerPoint_Template_January-2017</Template>
  <TotalTime>15993</TotalTime>
  <Words>1277</Words>
  <Application>Microsoft Office PowerPoint</Application>
  <PresentationFormat>Widescreen</PresentationFormat>
  <Paragraphs>395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Arial</vt:lpstr>
      <vt:lpstr>Calibri</vt:lpstr>
      <vt:lpstr>Gotham Book</vt:lpstr>
      <vt:lpstr>Gotham Light</vt:lpstr>
      <vt:lpstr>Gotham Medium</vt:lpstr>
      <vt:lpstr>Gotham Rounded Light</vt:lpstr>
      <vt:lpstr>HeronSansCond Regular</vt:lpstr>
      <vt:lpstr>Lucida Grande</vt:lpstr>
      <vt:lpstr>Montserrat</vt:lpstr>
      <vt:lpstr>Montserrat Hairline</vt:lpstr>
      <vt:lpstr>Montserrat Light</vt:lpstr>
      <vt:lpstr>Montserrat Ultra Light</vt:lpstr>
      <vt:lpstr>Myriad Pro</vt:lpstr>
      <vt:lpstr>Myriad Pro Light</vt:lpstr>
      <vt:lpstr>Wingdings</vt:lpstr>
      <vt:lpstr>Pluralsight 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marcelv</dc:creator>
  <cp:lastModifiedBy>Marcel de Vries</cp:lastModifiedBy>
  <cp:revision>155</cp:revision>
  <dcterms:created xsi:type="dcterms:W3CDTF">2017-04-26T09:01:51Z</dcterms:created>
  <dcterms:modified xsi:type="dcterms:W3CDTF">2018-06-05T13:48:00Z</dcterms:modified>
</cp:coreProperties>
</file>