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1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3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78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42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2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8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0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4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2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3B21-0C9C-4390-9FEA-145BD9337060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387B-560B-46A8-B96C-0D0ADF8B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01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618FBB-C81C-4065-BED1-7E4A8395ED9C}"/>
              </a:ext>
            </a:extLst>
          </p:cNvPr>
          <p:cNvGrpSpPr/>
          <p:nvPr/>
        </p:nvGrpSpPr>
        <p:grpSpPr>
          <a:xfrm>
            <a:off x="1944325" y="718719"/>
            <a:ext cx="7650759" cy="805344"/>
            <a:chOff x="4321274" y="1880069"/>
            <a:chExt cx="1738959" cy="13780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CDF853-F5B2-43B8-B4A2-75F97A309302}"/>
                </a:ext>
              </a:extLst>
            </p:cNvPr>
            <p:cNvSpPr/>
            <p:nvPr/>
          </p:nvSpPr>
          <p:spPr>
            <a:xfrm>
              <a:off x="4336528" y="1880069"/>
              <a:ext cx="1723705" cy="137807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EC931F-553C-4800-981F-50E61E48A474}"/>
                </a:ext>
              </a:extLst>
            </p:cNvPr>
            <p:cNvSpPr txBox="1"/>
            <p:nvPr/>
          </p:nvSpPr>
          <p:spPr>
            <a:xfrm>
              <a:off x="4321274" y="1880069"/>
              <a:ext cx="1723705" cy="1378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Problem statement: Actionable insights for retail company and </a:t>
              </a:r>
              <a:r>
                <a:rPr lang="en-IN" sz="1400" b="0" i="0" kern="1200" dirty="0"/>
                <a:t>enhance customer experiences</a:t>
              </a:r>
              <a:endParaRPr lang="en-IN" sz="1400" kern="1200" dirty="0"/>
            </a:p>
          </p:txBody>
        </p:sp>
      </p:grpSp>
      <p:sp>
        <p:nvSpPr>
          <p:cNvPr id="5" name="Straight Connector 3">
            <a:extLst>
              <a:ext uri="{FF2B5EF4-FFF2-40B4-BE49-F238E27FC236}">
                <a16:creationId xmlns:a16="http://schemas.microsoft.com/office/drawing/2014/main" id="{30A71C4C-F6E6-4F76-A952-280542785E1A}"/>
              </a:ext>
            </a:extLst>
          </p:cNvPr>
          <p:cNvSpPr/>
          <p:nvPr/>
        </p:nvSpPr>
        <p:spPr>
          <a:xfrm>
            <a:off x="10060424" y="2794022"/>
            <a:ext cx="845769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905"/>
                </a:lnTo>
                <a:lnTo>
                  <a:pt x="845769" y="93905"/>
                </a:lnTo>
                <a:lnTo>
                  <a:pt x="845769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traight Connector 4">
            <a:extLst>
              <a:ext uri="{FF2B5EF4-FFF2-40B4-BE49-F238E27FC236}">
                <a16:creationId xmlns:a16="http://schemas.microsoft.com/office/drawing/2014/main" id="{FFDBD9F3-8F90-4B0A-8240-34D44E45F3F0}"/>
              </a:ext>
            </a:extLst>
          </p:cNvPr>
          <p:cNvSpPr/>
          <p:nvPr/>
        </p:nvSpPr>
        <p:spPr>
          <a:xfrm>
            <a:off x="9935314" y="2794022"/>
            <a:ext cx="91440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5110" y="0"/>
                </a:moveTo>
                <a:lnTo>
                  <a:pt x="125110" y="93905"/>
                </a:lnTo>
                <a:lnTo>
                  <a:pt x="45720" y="93905"/>
                </a:lnTo>
                <a:lnTo>
                  <a:pt x="45720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Straight Connector 5">
            <a:extLst>
              <a:ext uri="{FF2B5EF4-FFF2-40B4-BE49-F238E27FC236}">
                <a16:creationId xmlns:a16="http://schemas.microsoft.com/office/drawing/2014/main" id="{D8C8AA88-A9C4-4168-AF1E-7273089FEBFE}"/>
              </a:ext>
            </a:extLst>
          </p:cNvPr>
          <p:cNvSpPr/>
          <p:nvPr/>
        </p:nvSpPr>
        <p:spPr>
          <a:xfrm>
            <a:off x="8978278" y="2794022"/>
            <a:ext cx="1082146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82146" y="0"/>
                </a:moveTo>
                <a:lnTo>
                  <a:pt x="1082146" y="93905"/>
                </a:lnTo>
                <a:lnTo>
                  <a:pt x="0" y="93905"/>
                </a:lnTo>
                <a:lnTo>
                  <a:pt x="0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6">
            <a:extLst>
              <a:ext uri="{FF2B5EF4-FFF2-40B4-BE49-F238E27FC236}">
                <a16:creationId xmlns:a16="http://schemas.microsoft.com/office/drawing/2014/main" id="{03662485-8049-473B-816E-DE90DEB1D1BA}"/>
              </a:ext>
            </a:extLst>
          </p:cNvPr>
          <p:cNvSpPr/>
          <p:nvPr/>
        </p:nvSpPr>
        <p:spPr>
          <a:xfrm>
            <a:off x="7355058" y="2794022"/>
            <a:ext cx="541073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905"/>
                </a:lnTo>
                <a:lnTo>
                  <a:pt x="541073" y="93905"/>
                </a:lnTo>
                <a:lnTo>
                  <a:pt x="541073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Straight Connector 7">
            <a:extLst>
              <a:ext uri="{FF2B5EF4-FFF2-40B4-BE49-F238E27FC236}">
                <a16:creationId xmlns:a16="http://schemas.microsoft.com/office/drawing/2014/main" id="{B3463C6B-D5D1-4CEF-B377-57D01137E39E}"/>
              </a:ext>
            </a:extLst>
          </p:cNvPr>
          <p:cNvSpPr/>
          <p:nvPr/>
        </p:nvSpPr>
        <p:spPr>
          <a:xfrm>
            <a:off x="6629072" y="3429000"/>
            <a:ext cx="134150" cy="1046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46373"/>
                </a:lnTo>
                <a:lnTo>
                  <a:pt x="134150" y="104637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Straight Connector 8">
            <a:extLst>
              <a:ext uri="{FF2B5EF4-FFF2-40B4-BE49-F238E27FC236}">
                <a16:creationId xmlns:a16="http://schemas.microsoft.com/office/drawing/2014/main" id="{D8BA0F65-7F8D-42BE-A696-5F536A61F651}"/>
              </a:ext>
            </a:extLst>
          </p:cNvPr>
          <p:cNvSpPr/>
          <p:nvPr/>
        </p:nvSpPr>
        <p:spPr>
          <a:xfrm>
            <a:off x="6631552" y="3411112"/>
            <a:ext cx="134150" cy="4113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1394"/>
                </a:lnTo>
                <a:lnTo>
                  <a:pt x="134150" y="4113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traight Connector 9">
            <a:extLst>
              <a:ext uri="{FF2B5EF4-FFF2-40B4-BE49-F238E27FC236}">
                <a16:creationId xmlns:a16="http://schemas.microsoft.com/office/drawing/2014/main" id="{58E479FB-2421-47DA-8FCD-934B3147F166}"/>
              </a:ext>
            </a:extLst>
          </p:cNvPr>
          <p:cNvSpPr/>
          <p:nvPr/>
        </p:nvSpPr>
        <p:spPr>
          <a:xfrm>
            <a:off x="6813985" y="2794022"/>
            <a:ext cx="541073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41073" y="0"/>
                </a:moveTo>
                <a:lnTo>
                  <a:pt x="541073" y="93905"/>
                </a:lnTo>
                <a:lnTo>
                  <a:pt x="0" y="93905"/>
                </a:lnTo>
                <a:lnTo>
                  <a:pt x="0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10">
            <a:extLst>
              <a:ext uri="{FF2B5EF4-FFF2-40B4-BE49-F238E27FC236}">
                <a16:creationId xmlns:a16="http://schemas.microsoft.com/office/drawing/2014/main" id="{54A9B56C-B00D-4076-AF6E-7C621A072982}"/>
              </a:ext>
            </a:extLst>
          </p:cNvPr>
          <p:cNvSpPr/>
          <p:nvPr/>
        </p:nvSpPr>
        <p:spPr>
          <a:xfrm>
            <a:off x="5374104" y="3429001"/>
            <a:ext cx="134150" cy="1046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46373"/>
                </a:lnTo>
                <a:lnTo>
                  <a:pt x="134150" y="104637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11">
            <a:extLst>
              <a:ext uri="{FF2B5EF4-FFF2-40B4-BE49-F238E27FC236}">
                <a16:creationId xmlns:a16="http://schemas.microsoft.com/office/drawing/2014/main" id="{5145198C-55C6-4798-B9B7-40113DB95341}"/>
              </a:ext>
            </a:extLst>
          </p:cNvPr>
          <p:cNvSpPr/>
          <p:nvPr/>
        </p:nvSpPr>
        <p:spPr>
          <a:xfrm>
            <a:off x="5374104" y="3429001"/>
            <a:ext cx="134150" cy="4113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1394"/>
                </a:lnTo>
                <a:lnTo>
                  <a:pt x="134150" y="4113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12">
            <a:extLst>
              <a:ext uri="{FF2B5EF4-FFF2-40B4-BE49-F238E27FC236}">
                <a16:creationId xmlns:a16="http://schemas.microsoft.com/office/drawing/2014/main" id="{2EC44E84-0DAC-4A70-8C68-36D9E3D196E7}"/>
              </a:ext>
            </a:extLst>
          </p:cNvPr>
          <p:cNvSpPr/>
          <p:nvPr/>
        </p:nvSpPr>
        <p:spPr>
          <a:xfrm>
            <a:off x="5032021" y="2794022"/>
            <a:ext cx="699817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905"/>
                </a:lnTo>
                <a:lnTo>
                  <a:pt x="699817" y="93905"/>
                </a:lnTo>
                <a:lnTo>
                  <a:pt x="699817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13">
            <a:extLst>
              <a:ext uri="{FF2B5EF4-FFF2-40B4-BE49-F238E27FC236}">
                <a16:creationId xmlns:a16="http://schemas.microsoft.com/office/drawing/2014/main" id="{6E494959-0B82-40FD-8AA0-D5EECC62D25B}"/>
              </a:ext>
            </a:extLst>
          </p:cNvPr>
          <p:cNvSpPr/>
          <p:nvPr/>
        </p:nvSpPr>
        <p:spPr>
          <a:xfrm>
            <a:off x="4332203" y="3429001"/>
            <a:ext cx="541073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905"/>
                </a:lnTo>
                <a:lnTo>
                  <a:pt x="541073" y="93905"/>
                </a:lnTo>
                <a:lnTo>
                  <a:pt x="541073" y="1878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14">
            <a:extLst>
              <a:ext uri="{FF2B5EF4-FFF2-40B4-BE49-F238E27FC236}">
                <a16:creationId xmlns:a16="http://schemas.microsoft.com/office/drawing/2014/main" id="{00B7D330-15C4-4553-96C2-7E6238F3777D}"/>
              </a:ext>
            </a:extLst>
          </p:cNvPr>
          <p:cNvSpPr/>
          <p:nvPr/>
        </p:nvSpPr>
        <p:spPr>
          <a:xfrm>
            <a:off x="3433395" y="4063979"/>
            <a:ext cx="134150" cy="4113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1394"/>
                </a:lnTo>
                <a:lnTo>
                  <a:pt x="134150" y="4113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15">
            <a:extLst>
              <a:ext uri="{FF2B5EF4-FFF2-40B4-BE49-F238E27FC236}">
                <a16:creationId xmlns:a16="http://schemas.microsoft.com/office/drawing/2014/main" id="{59E82049-6D6E-4984-B228-407B29D7BEE3}"/>
              </a:ext>
            </a:extLst>
          </p:cNvPr>
          <p:cNvSpPr/>
          <p:nvPr/>
        </p:nvSpPr>
        <p:spPr>
          <a:xfrm>
            <a:off x="3791129" y="3429001"/>
            <a:ext cx="541073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41073" y="0"/>
                </a:moveTo>
                <a:lnTo>
                  <a:pt x="541073" y="93905"/>
                </a:lnTo>
                <a:lnTo>
                  <a:pt x="0" y="93905"/>
                </a:lnTo>
                <a:lnTo>
                  <a:pt x="0" y="1878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Straight Connector 16">
            <a:extLst>
              <a:ext uri="{FF2B5EF4-FFF2-40B4-BE49-F238E27FC236}">
                <a16:creationId xmlns:a16="http://schemas.microsoft.com/office/drawing/2014/main" id="{0B19293A-D441-4A0E-A931-C6D8B4384A24}"/>
              </a:ext>
            </a:extLst>
          </p:cNvPr>
          <p:cNvSpPr/>
          <p:nvPr/>
        </p:nvSpPr>
        <p:spPr>
          <a:xfrm>
            <a:off x="4332203" y="2794022"/>
            <a:ext cx="699817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99817" y="0"/>
                </a:moveTo>
                <a:lnTo>
                  <a:pt x="699817" y="93905"/>
                </a:lnTo>
                <a:lnTo>
                  <a:pt x="0" y="93905"/>
                </a:lnTo>
                <a:lnTo>
                  <a:pt x="0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Straight Connector 17">
            <a:extLst>
              <a:ext uri="{FF2B5EF4-FFF2-40B4-BE49-F238E27FC236}">
                <a16:creationId xmlns:a16="http://schemas.microsoft.com/office/drawing/2014/main" id="{E0AE7BED-66AE-4409-8AE3-06EFB66170CE}"/>
              </a:ext>
            </a:extLst>
          </p:cNvPr>
          <p:cNvSpPr/>
          <p:nvPr/>
        </p:nvSpPr>
        <p:spPr>
          <a:xfrm>
            <a:off x="2163798" y="3426182"/>
            <a:ext cx="134150" cy="1046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46373"/>
                </a:lnTo>
                <a:lnTo>
                  <a:pt x="134150" y="104637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Straight Connector 18">
            <a:extLst>
              <a:ext uri="{FF2B5EF4-FFF2-40B4-BE49-F238E27FC236}">
                <a16:creationId xmlns:a16="http://schemas.microsoft.com/office/drawing/2014/main" id="{B184C72A-69A2-4809-93FB-E9B4DA8AA213}"/>
              </a:ext>
            </a:extLst>
          </p:cNvPr>
          <p:cNvSpPr/>
          <p:nvPr/>
        </p:nvSpPr>
        <p:spPr>
          <a:xfrm>
            <a:off x="2163987" y="3429001"/>
            <a:ext cx="134150" cy="4113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1394"/>
                </a:lnTo>
                <a:lnTo>
                  <a:pt x="134150" y="4113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Straight Connector 19">
            <a:extLst>
              <a:ext uri="{FF2B5EF4-FFF2-40B4-BE49-F238E27FC236}">
                <a16:creationId xmlns:a16="http://schemas.microsoft.com/office/drawing/2014/main" id="{03C9C726-C30B-4E8F-8076-28BA130E1103}"/>
              </a:ext>
            </a:extLst>
          </p:cNvPr>
          <p:cNvSpPr/>
          <p:nvPr/>
        </p:nvSpPr>
        <p:spPr>
          <a:xfrm>
            <a:off x="1944326" y="2794022"/>
            <a:ext cx="541073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905"/>
                </a:lnTo>
                <a:lnTo>
                  <a:pt x="541073" y="93905"/>
                </a:lnTo>
                <a:lnTo>
                  <a:pt x="541073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Straight Connector 20">
            <a:extLst>
              <a:ext uri="{FF2B5EF4-FFF2-40B4-BE49-F238E27FC236}">
                <a16:creationId xmlns:a16="http://schemas.microsoft.com/office/drawing/2014/main" id="{F9E1EA15-C677-4CC4-85C9-4F26DCA4E1DF}"/>
              </a:ext>
            </a:extLst>
          </p:cNvPr>
          <p:cNvSpPr/>
          <p:nvPr/>
        </p:nvSpPr>
        <p:spPr>
          <a:xfrm>
            <a:off x="1000692" y="3346428"/>
            <a:ext cx="134150" cy="1046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46373"/>
                </a:lnTo>
                <a:lnTo>
                  <a:pt x="134150" y="104637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Straight Connector 21">
            <a:extLst>
              <a:ext uri="{FF2B5EF4-FFF2-40B4-BE49-F238E27FC236}">
                <a16:creationId xmlns:a16="http://schemas.microsoft.com/office/drawing/2014/main" id="{5F8E785B-48F0-47B7-AF3D-81D54CFF3FFE}"/>
              </a:ext>
            </a:extLst>
          </p:cNvPr>
          <p:cNvSpPr/>
          <p:nvPr/>
        </p:nvSpPr>
        <p:spPr>
          <a:xfrm>
            <a:off x="1000519" y="3429001"/>
            <a:ext cx="134150" cy="4113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1394"/>
                </a:lnTo>
                <a:lnTo>
                  <a:pt x="134150" y="4113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Straight Connector 22">
            <a:extLst>
              <a:ext uri="{FF2B5EF4-FFF2-40B4-BE49-F238E27FC236}">
                <a16:creationId xmlns:a16="http://schemas.microsoft.com/office/drawing/2014/main" id="{7D2A74A0-5D00-48B7-B830-3EA06AA1AB3C}"/>
              </a:ext>
            </a:extLst>
          </p:cNvPr>
          <p:cNvSpPr/>
          <p:nvPr/>
        </p:nvSpPr>
        <p:spPr>
          <a:xfrm>
            <a:off x="1403253" y="2794022"/>
            <a:ext cx="541073" cy="1878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41073" y="0"/>
                </a:moveTo>
                <a:lnTo>
                  <a:pt x="541073" y="93905"/>
                </a:lnTo>
                <a:lnTo>
                  <a:pt x="0" y="93905"/>
                </a:lnTo>
                <a:lnTo>
                  <a:pt x="0" y="18781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79CC9C-BA39-42CA-90B6-9DA992E10791}"/>
              </a:ext>
            </a:extLst>
          </p:cNvPr>
          <p:cNvGrpSpPr/>
          <p:nvPr/>
        </p:nvGrpSpPr>
        <p:grpSpPr>
          <a:xfrm>
            <a:off x="1497158" y="2346854"/>
            <a:ext cx="894335" cy="447167"/>
            <a:chOff x="781037" y="3229833"/>
            <a:chExt cx="894335" cy="44716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30A829-AFB0-4E3E-880B-BF1D03279D46}"/>
                </a:ext>
              </a:extLst>
            </p:cNvPr>
            <p:cNvSpPr/>
            <p:nvPr/>
          </p:nvSpPr>
          <p:spPr>
            <a:xfrm>
              <a:off x="781037" y="3229833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A9D1FFD-721F-45CF-9A0E-9CE724B0BD18}"/>
                </a:ext>
              </a:extLst>
            </p:cNvPr>
            <p:cNvSpPr txBox="1"/>
            <p:nvPr/>
          </p:nvSpPr>
          <p:spPr>
            <a:xfrm>
              <a:off x="781037" y="3229833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Sales Analysis</a:t>
              </a:r>
              <a:endParaRPr lang="en-IN" sz="12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5F17A2-1A0F-4FF7-8359-97F539BF2CC4}"/>
              </a:ext>
            </a:extLst>
          </p:cNvPr>
          <p:cNvGrpSpPr/>
          <p:nvPr/>
        </p:nvGrpSpPr>
        <p:grpSpPr>
          <a:xfrm>
            <a:off x="895342" y="2981831"/>
            <a:ext cx="894335" cy="447167"/>
            <a:chOff x="239964" y="3864812"/>
            <a:chExt cx="894335" cy="44716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0D4B446-CD42-491B-B1DD-AE9EC037CDFB}"/>
                </a:ext>
              </a:extLst>
            </p:cNvPr>
            <p:cNvSpPr/>
            <p:nvPr/>
          </p:nvSpPr>
          <p:spPr>
            <a:xfrm>
              <a:off x="239964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0209644-F92F-4D6E-8EF0-E40FDA56FC00}"/>
                </a:ext>
              </a:extLst>
            </p:cNvPr>
            <p:cNvSpPr txBox="1"/>
            <p:nvPr/>
          </p:nvSpPr>
          <p:spPr>
            <a:xfrm>
              <a:off x="239964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Rural </a:t>
              </a:r>
              <a:endParaRPr lang="en-IN" sz="12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369ED4-CAC7-4F3A-9C93-E9653656B70F}"/>
              </a:ext>
            </a:extLst>
          </p:cNvPr>
          <p:cNvGrpSpPr/>
          <p:nvPr/>
        </p:nvGrpSpPr>
        <p:grpSpPr>
          <a:xfrm>
            <a:off x="1118709" y="3611096"/>
            <a:ext cx="912223" cy="505609"/>
            <a:chOff x="463548" y="4499790"/>
            <a:chExt cx="894335" cy="44716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5593C1-7CCD-410A-AB3C-0A6ADD2CE018}"/>
                </a:ext>
              </a:extLst>
            </p:cNvPr>
            <p:cNvSpPr/>
            <p:nvPr/>
          </p:nvSpPr>
          <p:spPr>
            <a:xfrm>
              <a:off x="463548" y="4499790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3A44FC-807F-4D6C-9B66-B4322C32F286}"/>
                </a:ext>
              </a:extLst>
            </p:cNvPr>
            <p:cNvSpPr txBox="1"/>
            <p:nvPr/>
          </p:nvSpPr>
          <p:spPr>
            <a:xfrm>
              <a:off x="463548" y="4499790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Top selling product in store </a:t>
              </a:r>
              <a:endParaRPr lang="en-IN" sz="12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47B610-5894-4F1B-A3FC-A79FEDCFDD20}"/>
              </a:ext>
            </a:extLst>
          </p:cNvPr>
          <p:cNvGrpSpPr/>
          <p:nvPr/>
        </p:nvGrpSpPr>
        <p:grpSpPr>
          <a:xfrm>
            <a:off x="1122519" y="4247980"/>
            <a:ext cx="894335" cy="447167"/>
            <a:chOff x="463548" y="5134769"/>
            <a:chExt cx="894335" cy="44716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51B15C5-04C7-4EF0-A778-F5625812EC89}"/>
                </a:ext>
              </a:extLst>
            </p:cNvPr>
            <p:cNvSpPr/>
            <p:nvPr/>
          </p:nvSpPr>
          <p:spPr>
            <a:xfrm>
              <a:off x="463548" y="5134769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897FB02-F58D-444B-AD28-116D5BB7A3B2}"/>
                </a:ext>
              </a:extLst>
            </p:cNvPr>
            <p:cNvSpPr txBox="1"/>
            <p:nvPr/>
          </p:nvSpPr>
          <p:spPr>
            <a:xfrm>
              <a:off x="463548" y="5134769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Sales Pattern over time</a:t>
              </a:r>
              <a:endParaRPr lang="en-IN" sz="12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B45D63-E027-4595-8FFC-4F38C6C93178}"/>
              </a:ext>
            </a:extLst>
          </p:cNvPr>
          <p:cNvGrpSpPr/>
          <p:nvPr/>
        </p:nvGrpSpPr>
        <p:grpSpPr>
          <a:xfrm>
            <a:off x="2084223" y="2981832"/>
            <a:ext cx="894335" cy="447167"/>
            <a:chOff x="1322110" y="3864812"/>
            <a:chExt cx="894335" cy="44716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49A66A6-8A3A-4AA0-B577-438422F3C49B}"/>
                </a:ext>
              </a:extLst>
            </p:cNvPr>
            <p:cNvSpPr/>
            <p:nvPr/>
          </p:nvSpPr>
          <p:spPr>
            <a:xfrm>
              <a:off x="1322110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C3C870-6E6D-4CFD-A60D-A1950F9CF5A2}"/>
                </a:ext>
              </a:extLst>
            </p:cNvPr>
            <p:cNvSpPr txBox="1"/>
            <p:nvPr/>
          </p:nvSpPr>
          <p:spPr>
            <a:xfrm>
              <a:off x="1322110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Urban </a:t>
              </a:r>
              <a:endParaRPr lang="en-IN" sz="12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004058-BC93-486C-B68E-875FCAC55565}"/>
              </a:ext>
            </a:extLst>
          </p:cNvPr>
          <p:cNvGrpSpPr/>
          <p:nvPr/>
        </p:nvGrpSpPr>
        <p:grpSpPr>
          <a:xfrm>
            <a:off x="2258005" y="3616812"/>
            <a:ext cx="970353" cy="594701"/>
            <a:chOff x="1545694" y="4499790"/>
            <a:chExt cx="902621" cy="52596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782896-FC9D-403A-9856-5A30761481EC}"/>
                </a:ext>
              </a:extLst>
            </p:cNvPr>
            <p:cNvSpPr/>
            <p:nvPr/>
          </p:nvSpPr>
          <p:spPr>
            <a:xfrm>
              <a:off x="1545694" y="4499790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38BFA3C-9F27-4619-B6A0-BBBCF9BFFF2C}"/>
                </a:ext>
              </a:extLst>
            </p:cNvPr>
            <p:cNvSpPr txBox="1"/>
            <p:nvPr/>
          </p:nvSpPr>
          <p:spPr>
            <a:xfrm>
              <a:off x="1553980" y="4578584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/>
              <a:r>
                <a:rPr lang="en-US" sz="1200" kern="1200" dirty="0"/>
                <a:t>Top selling product in store </a:t>
              </a:r>
              <a:endParaRPr lang="en-IN" sz="1200" kern="1200" dirty="0"/>
            </a:p>
            <a:p>
              <a:pPr algn="ctr"/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A926AE-645F-4C57-B511-C0F3181C7B5D}"/>
              </a:ext>
            </a:extLst>
          </p:cNvPr>
          <p:cNvGrpSpPr/>
          <p:nvPr/>
        </p:nvGrpSpPr>
        <p:grpSpPr>
          <a:xfrm>
            <a:off x="2261815" y="4251790"/>
            <a:ext cx="894335" cy="447167"/>
            <a:chOff x="1545694" y="5134769"/>
            <a:chExt cx="894335" cy="44716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E77C52-CE16-491F-AD65-46B8AA3BEF42}"/>
                </a:ext>
              </a:extLst>
            </p:cNvPr>
            <p:cNvSpPr/>
            <p:nvPr/>
          </p:nvSpPr>
          <p:spPr>
            <a:xfrm>
              <a:off x="1545694" y="5134769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6713532-FD9A-46DE-AA59-55FFC7E6E440}"/>
                </a:ext>
              </a:extLst>
            </p:cNvPr>
            <p:cNvSpPr txBox="1"/>
            <p:nvPr/>
          </p:nvSpPr>
          <p:spPr>
            <a:xfrm>
              <a:off x="1545694" y="5134769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Sales Pattern over time</a:t>
              </a:r>
              <a:endParaRPr lang="en-IN" sz="1200" kern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4A1D6E-F5AC-4B28-B523-ECAD60D110DA}"/>
              </a:ext>
            </a:extLst>
          </p:cNvPr>
          <p:cNvGrpSpPr/>
          <p:nvPr/>
        </p:nvGrpSpPr>
        <p:grpSpPr>
          <a:xfrm>
            <a:off x="4584853" y="2346854"/>
            <a:ext cx="894335" cy="447167"/>
            <a:chOff x="3868732" y="3229833"/>
            <a:chExt cx="894335" cy="44716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38073A7-1FC2-48A1-8E53-45BC5665D6C2}"/>
                </a:ext>
              </a:extLst>
            </p:cNvPr>
            <p:cNvSpPr/>
            <p:nvPr/>
          </p:nvSpPr>
          <p:spPr>
            <a:xfrm>
              <a:off x="3868732" y="3229833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7367E4-6933-4F34-8E21-CC8E733495FD}"/>
                </a:ext>
              </a:extLst>
            </p:cNvPr>
            <p:cNvSpPr txBox="1"/>
            <p:nvPr/>
          </p:nvSpPr>
          <p:spPr>
            <a:xfrm>
              <a:off x="3868732" y="3229833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Product Analysis</a:t>
              </a:r>
              <a:endParaRPr lang="en-IN" sz="1200" kern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859404-2ACF-45BE-B473-2CC5650E5CB1}"/>
              </a:ext>
            </a:extLst>
          </p:cNvPr>
          <p:cNvGrpSpPr/>
          <p:nvPr/>
        </p:nvGrpSpPr>
        <p:grpSpPr>
          <a:xfrm>
            <a:off x="3885035" y="2981833"/>
            <a:ext cx="894335" cy="447167"/>
            <a:chOff x="3168914" y="3864812"/>
            <a:chExt cx="894335" cy="4471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62AABC9-4839-4166-B822-6A9B162BC4D5}"/>
                </a:ext>
              </a:extLst>
            </p:cNvPr>
            <p:cNvSpPr/>
            <p:nvPr/>
          </p:nvSpPr>
          <p:spPr>
            <a:xfrm>
              <a:off x="3168914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973B7B3-03E9-488E-B3D9-FBEE6F7A113E}"/>
                </a:ext>
              </a:extLst>
            </p:cNvPr>
            <p:cNvSpPr txBox="1"/>
            <p:nvPr/>
          </p:nvSpPr>
          <p:spPr>
            <a:xfrm>
              <a:off x="3168914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Product Category </a:t>
              </a:r>
              <a:endParaRPr lang="en-IN" sz="1200" kern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5A2AFE-D304-45CB-8EF8-0353C532E03D}"/>
              </a:ext>
            </a:extLst>
          </p:cNvPr>
          <p:cNvGrpSpPr/>
          <p:nvPr/>
        </p:nvGrpSpPr>
        <p:grpSpPr>
          <a:xfrm>
            <a:off x="3343962" y="3616811"/>
            <a:ext cx="998224" cy="499893"/>
            <a:chOff x="2627841" y="4499790"/>
            <a:chExt cx="894335" cy="49989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D79442-2C8A-4C46-B3C5-27DADA95B3F8}"/>
                </a:ext>
              </a:extLst>
            </p:cNvPr>
            <p:cNvSpPr/>
            <p:nvPr/>
          </p:nvSpPr>
          <p:spPr>
            <a:xfrm>
              <a:off x="2627841" y="4499790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A2EDE1-50E7-4D2A-B8C2-278A70E34271}"/>
                </a:ext>
              </a:extLst>
            </p:cNvPr>
            <p:cNvSpPr txBox="1"/>
            <p:nvPr/>
          </p:nvSpPr>
          <p:spPr>
            <a:xfrm>
              <a:off x="2627842" y="4499790"/>
              <a:ext cx="866674" cy="499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Product Performance</a:t>
              </a:r>
              <a:endParaRPr lang="en-IN" sz="12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92341A-7CDA-4CEA-AB24-C5C48F019093}"/>
              </a:ext>
            </a:extLst>
          </p:cNvPr>
          <p:cNvGrpSpPr/>
          <p:nvPr/>
        </p:nvGrpSpPr>
        <p:grpSpPr>
          <a:xfrm>
            <a:off x="3567545" y="4251790"/>
            <a:ext cx="894335" cy="447167"/>
            <a:chOff x="2851424" y="5134769"/>
            <a:chExt cx="894335" cy="44716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4C9AD31-6C7B-486A-B823-2259A96461FD}"/>
                </a:ext>
              </a:extLst>
            </p:cNvPr>
            <p:cNvSpPr/>
            <p:nvPr/>
          </p:nvSpPr>
          <p:spPr>
            <a:xfrm>
              <a:off x="2851424" y="5134769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0170FF-13FA-4F19-814F-9849FAF359F7}"/>
                </a:ext>
              </a:extLst>
            </p:cNvPr>
            <p:cNvSpPr txBox="1"/>
            <p:nvPr/>
          </p:nvSpPr>
          <p:spPr>
            <a:xfrm>
              <a:off x="2851424" y="5134769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Customer Feedback</a:t>
              </a:r>
              <a:endParaRPr lang="en-IN" sz="1200" kern="1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F08156-CD29-4383-B18C-595A1EFA3B23}"/>
              </a:ext>
            </a:extLst>
          </p:cNvPr>
          <p:cNvGrpSpPr/>
          <p:nvPr/>
        </p:nvGrpSpPr>
        <p:grpSpPr>
          <a:xfrm>
            <a:off x="4410868" y="3616811"/>
            <a:ext cx="894335" cy="447167"/>
            <a:chOff x="3709987" y="4499790"/>
            <a:chExt cx="894335" cy="44716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D7D7A6-EAA5-4B9A-9368-49D605703310}"/>
                </a:ext>
              </a:extLst>
            </p:cNvPr>
            <p:cNvSpPr/>
            <p:nvPr/>
          </p:nvSpPr>
          <p:spPr>
            <a:xfrm>
              <a:off x="3709987" y="4499790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5ECA8A6-8378-494D-B238-CFF3B4C2D301}"/>
                </a:ext>
              </a:extLst>
            </p:cNvPr>
            <p:cNvSpPr txBox="1"/>
            <p:nvPr/>
          </p:nvSpPr>
          <p:spPr>
            <a:xfrm>
              <a:off x="3709987" y="4499790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Product sales </a:t>
              </a:r>
              <a:endParaRPr lang="en-IN" sz="1200" kern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51AEEE-2BD7-446D-8786-913F5B36A66E}"/>
              </a:ext>
            </a:extLst>
          </p:cNvPr>
          <p:cNvGrpSpPr/>
          <p:nvPr/>
        </p:nvGrpSpPr>
        <p:grpSpPr>
          <a:xfrm>
            <a:off x="5284670" y="2981833"/>
            <a:ext cx="894335" cy="447167"/>
            <a:chOff x="4568549" y="3864812"/>
            <a:chExt cx="894335" cy="44716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FC11971-6BB3-4383-9105-E5655C3033B0}"/>
                </a:ext>
              </a:extLst>
            </p:cNvPr>
            <p:cNvSpPr/>
            <p:nvPr/>
          </p:nvSpPr>
          <p:spPr>
            <a:xfrm>
              <a:off x="4568549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E5856C-F9C3-440F-91F7-148CD3F724DE}"/>
                </a:ext>
              </a:extLst>
            </p:cNvPr>
            <p:cNvSpPr txBox="1"/>
            <p:nvPr/>
          </p:nvSpPr>
          <p:spPr>
            <a:xfrm>
              <a:off x="4568549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Product Discount</a:t>
              </a:r>
              <a:endParaRPr lang="en-IN" sz="1200" kern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5D1AAA-505B-4075-9169-AFAF41C807B5}"/>
              </a:ext>
            </a:extLst>
          </p:cNvPr>
          <p:cNvGrpSpPr/>
          <p:nvPr/>
        </p:nvGrpSpPr>
        <p:grpSpPr>
          <a:xfrm>
            <a:off x="5488461" y="3616811"/>
            <a:ext cx="894335" cy="447167"/>
            <a:chOff x="4792133" y="4499790"/>
            <a:chExt cx="894335" cy="4471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A63A909-24BA-4696-88A6-3766E6DDBAE7}"/>
                </a:ext>
              </a:extLst>
            </p:cNvPr>
            <p:cNvSpPr/>
            <p:nvPr/>
          </p:nvSpPr>
          <p:spPr>
            <a:xfrm>
              <a:off x="4792133" y="4499790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1BADF7-7BD3-427E-8034-CCFB59A60C38}"/>
                </a:ext>
              </a:extLst>
            </p:cNvPr>
            <p:cNvSpPr txBox="1"/>
            <p:nvPr/>
          </p:nvSpPr>
          <p:spPr>
            <a:xfrm>
              <a:off x="4792133" y="4499790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Sales after discount</a:t>
              </a:r>
              <a:endParaRPr lang="en-IN" sz="1200" kern="1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005CB4-1E03-4B52-94C4-7044E6A5010F}"/>
              </a:ext>
            </a:extLst>
          </p:cNvPr>
          <p:cNvGrpSpPr/>
          <p:nvPr/>
        </p:nvGrpSpPr>
        <p:grpSpPr>
          <a:xfrm>
            <a:off x="5508254" y="4251790"/>
            <a:ext cx="894335" cy="447167"/>
            <a:chOff x="4792133" y="5134769"/>
            <a:chExt cx="894335" cy="44716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EAD9605-1C80-4477-9470-D3AACDB3AB79}"/>
                </a:ext>
              </a:extLst>
            </p:cNvPr>
            <p:cNvSpPr/>
            <p:nvPr/>
          </p:nvSpPr>
          <p:spPr>
            <a:xfrm>
              <a:off x="4792133" y="5134769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3996167-2EFF-4CEE-824E-8CBC41EDD74E}"/>
                </a:ext>
              </a:extLst>
            </p:cNvPr>
            <p:cNvSpPr txBox="1"/>
            <p:nvPr/>
          </p:nvSpPr>
          <p:spPr>
            <a:xfrm>
              <a:off x="4792133" y="5134769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Product profitability</a:t>
              </a:r>
              <a:endParaRPr lang="en-IN" sz="1200" kern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8C9E46-C742-4C77-B2CA-0BC860A4A0DB}"/>
              </a:ext>
            </a:extLst>
          </p:cNvPr>
          <p:cNvGrpSpPr/>
          <p:nvPr/>
        </p:nvGrpSpPr>
        <p:grpSpPr>
          <a:xfrm>
            <a:off x="6907890" y="2346854"/>
            <a:ext cx="894335" cy="447167"/>
            <a:chOff x="6191769" y="3229833"/>
            <a:chExt cx="894335" cy="44716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B2677F-2593-401D-A0F0-C909870CC065}"/>
                </a:ext>
              </a:extLst>
            </p:cNvPr>
            <p:cNvSpPr/>
            <p:nvPr/>
          </p:nvSpPr>
          <p:spPr>
            <a:xfrm>
              <a:off x="6191769" y="3229833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BD7ACA-1965-4B5C-AE92-5F4EDA3F458B}"/>
                </a:ext>
              </a:extLst>
            </p:cNvPr>
            <p:cNvSpPr txBox="1"/>
            <p:nvPr/>
          </p:nvSpPr>
          <p:spPr>
            <a:xfrm>
              <a:off x="6191769" y="3229833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Customer Analysis</a:t>
              </a:r>
              <a:endParaRPr lang="en-IN" sz="1200" kern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4EC455-B745-411C-8C70-764AD524AB83}"/>
              </a:ext>
            </a:extLst>
          </p:cNvPr>
          <p:cNvGrpSpPr/>
          <p:nvPr/>
        </p:nvGrpSpPr>
        <p:grpSpPr>
          <a:xfrm>
            <a:off x="6470448" y="2981832"/>
            <a:ext cx="894335" cy="447167"/>
            <a:chOff x="5650696" y="3864812"/>
            <a:chExt cx="894335" cy="4471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D70EB4-AC63-42EE-BCAE-D61E2F85BFCB}"/>
                </a:ext>
              </a:extLst>
            </p:cNvPr>
            <p:cNvSpPr/>
            <p:nvPr/>
          </p:nvSpPr>
          <p:spPr>
            <a:xfrm>
              <a:off x="5650696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D3A43E-F3F5-4AEA-95F7-A219CA4FEE8D}"/>
                </a:ext>
              </a:extLst>
            </p:cNvPr>
            <p:cNvSpPr txBox="1"/>
            <p:nvPr/>
          </p:nvSpPr>
          <p:spPr>
            <a:xfrm>
              <a:off x="5650696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Customer behavior</a:t>
              </a:r>
              <a:endParaRPr lang="en-IN" sz="1200" kern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372179-F4B6-45B2-8CA9-29120EA7699F}"/>
              </a:ext>
            </a:extLst>
          </p:cNvPr>
          <p:cNvGrpSpPr/>
          <p:nvPr/>
        </p:nvGrpSpPr>
        <p:grpSpPr>
          <a:xfrm>
            <a:off x="6771038" y="3616809"/>
            <a:ext cx="894335" cy="447167"/>
            <a:chOff x="5874280" y="4499790"/>
            <a:chExt cx="894335" cy="44716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BB7D60-4827-408D-9375-A2E8DB137224}"/>
                </a:ext>
              </a:extLst>
            </p:cNvPr>
            <p:cNvSpPr/>
            <p:nvPr/>
          </p:nvSpPr>
          <p:spPr>
            <a:xfrm>
              <a:off x="5874280" y="4499790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F6C446-2E37-440E-8749-1199AFBD85AA}"/>
                </a:ext>
              </a:extLst>
            </p:cNvPr>
            <p:cNvSpPr txBox="1"/>
            <p:nvPr/>
          </p:nvSpPr>
          <p:spPr>
            <a:xfrm>
              <a:off x="5874280" y="4499790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Customer Loyalty</a:t>
              </a:r>
              <a:endParaRPr lang="en-IN" sz="1200" kern="12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63925-7B1F-491D-85EE-5DDE3646C0EC}"/>
              </a:ext>
            </a:extLst>
          </p:cNvPr>
          <p:cNvGrpSpPr/>
          <p:nvPr/>
        </p:nvGrpSpPr>
        <p:grpSpPr>
          <a:xfrm>
            <a:off x="6765661" y="4251790"/>
            <a:ext cx="894335" cy="447167"/>
            <a:chOff x="5874280" y="5134769"/>
            <a:chExt cx="894335" cy="44716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689F7A0-42C4-43E5-9B7B-2546683CA1FD}"/>
                </a:ext>
              </a:extLst>
            </p:cNvPr>
            <p:cNvSpPr/>
            <p:nvPr/>
          </p:nvSpPr>
          <p:spPr>
            <a:xfrm>
              <a:off x="5874280" y="5134769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32F848-7DF9-44F4-B3B9-FA630905581D}"/>
                </a:ext>
              </a:extLst>
            </p:cNvPr>
            <p:cNvSpPr txBox="1"/>
            <p:nvPr/>
          </p:nvSpPr>
          <p:spPr>
            <a:xfrm>
              <a:off x="5874280" y="5134769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Customer Satisfaction</a:t>
              </a:r>
              <a:endParaRPr lang="en-IN" sz="1200" kern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32EAC1-D445-4E7B-B5EC-50EC6006766E}"/>
              </a:ext>
            </a:extLst>
          </p:cNvPr>
          <p:cNvGrpSpPr/>
          <p:nvPr/>
        </p:nvGrpSpPr>
        <p:grpSpPr>
          <a:xfrm>
            <a:off x="7448963" y="2981833"/>
            <a:ext cx="894335" cy="447167"/>
            <a:chOff x="6732842" y="3864812"/>
            <a:chExt cx="894335" cy="44716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A3F72D-14A8-4613-A116-0B266B1C22B0}"/>
                </a:ext>
              </a:extLst>
            </p:cNvPr>
            <p:cNvSpPr/>
            <p:nvPr/>
          </p:nvSpPr>
          <p:spPr>
            <a:xfrm>
              <a:off x="6732842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5AE133-2274-43DB-AD74-8AF3834A4940}"/>
                </a:ext>
              </a:extLst>
            </p:cNvPr>
            <p:cNvSpPr txBox="1"/>
            <p:nvPr/>
          </p:nvSpPr>
          <p:spPr>
            <a:xfrm>
              <a:off x="6732842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Customer Preference </a:t>
              </a:r>
              <a:endParaRPr lang="en-IN" sz="1200" kern="12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9716F6-C9CC-4CFA-A4FC-A72D7AD9125C}"/>
              </a:ext>
            </a:extLst>
          </p:cNvPr>
          <p:cNvGrpSpPr/>
          <p:nvPr/>
        </p:nvGrpSpPr>
        <p:grpSpPr>
          <a:xfrm>
            <a:off x="9533866" y="2346854"/>
            <a:ext cx="1067631" cy="447167"/>
            <a:chOff x="8897135" y="3229833"/>
            <a:chExt cx="894335" cy="44716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322C24A-E0AB-409B-BD76-AD77407D6877}"/>
                </a:ext>
              </a:extLst>
            </p:cNvPr>
            <p:cNvSpPr/>
            <p:nvPr/>
          </p:nvSpPr>
          <p:spPr>
            <a:xfrm>
              <a:off x="8897135" y="3229833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7B83189-DAF5-40A4-A402-9C236BC1D4BB}"/>
                </a:ext>
              </a:extLst>
            </p:cNvPr>
            <p:cNvSpPr txBox="1"/>
            <p:nvPr/>
          </p:nvSpPr>
          <p:spPr>
            <a:xfrm>
              <a:off x="8897135" y="3229833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Demographic Analysis</a:t>
              </a:r>
              <a:endParaRPr lang="en-IN" sz="1200" kern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E97732-73E0-4B45-813D-9EA31BB50F25}"/>
              </a:ext>
            </a:extLst>
          </p:cNvPr>
          <p:cNvGrpSpPr/>
          <p:nvPr/>
        </p:nvGrpSpPr>
        <p:grpSpPr>
          <a:xfrm>
            <a:off x="8531110" y="2981833"/>
            <a:ext cx="894335" cy="447167"/>
            <a:chOff x="7814989" y="3864812"/>
            <a:chExt cx="894335" cy="44716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52A1EC9-F543-4E23-8512-B755276325E7}"/>
                </a:ext>
              </a:extLst>
            </p:cNvPr>
            <p:cNvSpPr/>
            <p:nvPr/>
          </p:nvSpPr>
          <p:spPr>
            <a:xfrm>
              <a:off x="7814989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87008D-5E4F-43C0-AC66-13CC2288AA70}"/>
                </a:ext>
              </a:extLst>
            </p:cNvPr>
            <p:cNvSpPr txBox="1"/>
            <p:nvPr/>
          </p:nvSpPr>
          <p:spPr>
            <a:xfrm>
              <a:off x="7814989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Age</a:t>
              </a:r>
              <a:endParaRPr lang="en-IN" sz="1200" kern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BEFEE7-C373-4DE0-A10B-E4DE9ABBEB7D}"/>
              </a:ext>
            </a:extLst>
          </p:cNvPr>
          <p:cNvGrpSpPr/>
          <p:nvPr/>
        </p:nvGrpSpPr>
        <p:grpSpPr>
          <a:xfrm>
            <a:off x="9500310" y="2981833"/>
            <a:ext cx="894335" cy="447167"/>
            <a:chOff x="8817745" y="3864812"/>
            <a:chExt cx="894335" cy="44716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71DF1DB-20E3-4B28-98E1-4C0138089B0F}"/>
                </a:ext>
              </a:extLst>
            </p:cNvPr>
            <p:cNvSpPr/>
            <p:nvPr/>
          </p:nvSpPr>
          <p:spPr>
            <a:xfrm>
              <a:off x="8817745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B4A164-063C-4178-AB6E-44DFE37D2DE9}"/>
                </a:ext>
              </a:extLst>
            </p:cNvPr>
            <p:cNvSpPr txBox="1"/>
            <p:nvPr/>
          </p:nvSpPr>
          <p:spPr>
            <a:xfrm>
              <a:off x="8817745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Gender</a:t>
              </a:r>
              <a:endParaRPr lang="en-IN" sz="1200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699633-0C22-446B-A265-FD0D7EE3330E}"/>
              </a:ext>
            </a:extLst>
          </p:cNvPr>
          <p:cNvGrpSpPr/>
          <p:nvPr/>
        </p:nvGrpSpPr>
        <p:grpSpPr>
          <a:xfrm>
            <a:off x="10459026" y="2981833"/>
            <a:ext cx="894335" cy="447167"/>
            <a:chOff x="9742905" y="3864812"/>
            <a:chExt cx="894335" cy="44716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1DF885-0A96-48F6-9B1F-8042C2CF0BBB}"/>
                </a:ext>
              </a:extLst>
            </p:cNvPr>
            <p:cNvSpPr/>
            <p:nvPr/>
          </p:nvSpPr>
          <p:spPr>
            <a:xfrm>
              <a:off x="9742905" y="3864812"/>
              <a:ext cx="894335" cy="44716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8A4E47-9F22-48AF-8437-B7CBC0F235D4}"/>
                </a:ext>
              </a:extLst>
            </p:cNvPr>
            <p:cNvSpPr txBox="1"/>
            <p:nvPr/>
          </p:nvSpPr>
          <p:spPr>
            <a:xfrm>
              <a:off x="9742905" y="3864812"/>
              <a:ext cx="894335" cy="447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Region</a:t>
              </a:r>
              <a:endParaRPr lang="en-IN" sz="1200" kern="1200" dirty="0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B8F27F-5C87-405B-803A-4B2ABB25A96A}"/>
              </a:ext>
            </a:extLst>
          </p:cNvPr>
          <p:cNvCxnSpPr>
            <a:stCxn id="3" idx="2"/>
          </p:cNvCxnSpPr>
          <p:nvPr/>
        </p:nvCxnSpPr>
        <p:spPr>
          <a:xfrm flipH="1">
            <a:off x="5803260" y="1524063"/>
            <a:ext cx="1" cy="35807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0EFA2A-C2E2-4F79-B023-35E4393DA5DC}"/>
              </a:ext>
            </a:extLst>
          </p:cNvPr>
          <p:cNvCxnSpPr/>
          <p:nvPr/>
        </p:nvCxnSpPr>
        <p:spPr>
          <a:xfrm>
            <a:off x="5796003" y="1882774"/>
            <a:ext cx="426442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21C1D6-B869-4E81-8EB9-49FEB073F853}"/>
              </a:ext>
            </a:extLst>
          </p:cNvPr>
          <p:cNvCxnSpPr>
            <a:endCxn id="56" idx="0"/>
          </p:cNvCxnSpPr>
          <p:nvPr/>
        </p:nvCxnSpPr>
        <p:spPr>
          <a:xfrm>
            <a:off x="10067681" y="1882140"/>
            <a:ext cx="1" cy="4647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15B34E0-8E35-4846-A150-314DB7EEB2E9}"/>
              </a:ext>
            </a:extLst>
          </p:cNvPr>
          <p:cNvCxnSpPr>
            <a:cxnSpLocks/>
          </p:cNvCxnSpPr>
          <p:nvPr/>
        </p:nvCxnSpPr>
        <p:spPr>
          <a:xfrm flipH="1" flipV="1">
            <a:off x="1944325" y="1882139"/>
            <a:ext cx="3858934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2028703-6411-4577-A1FC-1511C550D8C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944326" y="1882139"/>
            <a:ext cx="0" cy="46471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2A19C9-AE9E-4B40-87CE-1B60BDE4A120}"/>
              </a:ext>
            </a:extLst>
          </p:cNvPr>
          <p:cNvCxnSpPr>
            <a:endCxn id="81" idx="0"/>
          </p:cNvCxnSpPr>
          <p:nvPr/>
        </p:nvCxnSpPr>
        <p:spPr>
          <a:xfrm>
            <a:off x="5032020" y="1882139"/>
            <a:ext cx="1" cy="46471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9A41DCF-BF71-42B5-BB5D-9923537E2F7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351801" y="1882139"/>
            <a:ext cx="3257" cy="46471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1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124</TotalTime>
  <Words>66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gourav gaikwad</dc:creator>
  <cp:lastModifiedBy>gourav gaikwad</cp:lastModifiedBy>
  <cp:revision>15</cp:revision>
  <dcterms:created xsi:type="dcterms:W3CDTF">2023-09-17T18:23:37Z</dcterms:created>
  <dcterms:modified xsi:type="dcterms:W3CDTF">2023-09-18T11:26:47Z</dcterms:modified>
</cp:coreProperties>
</file>