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82474" cy="4857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0"/>
                </a:moveTo>
                <a:lnTo>
                  <a:pt x="0" y="0"/>
                </a:lnTo>
                <a:lnTo>
                  <a:pt x="0" y="504825"/>
                </a:lnTo>
                <a:lnTo>
                  <a:pt x="12192000" y="504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2225"/>
            <a:ext cx="12191999" cy="4857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3175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1619" y="0"/>
                </a:moveTo>
                <a:lnTo>
                  <a:pt x="0" y="0"/>
                </a:lnTo>
                <a:lnTo>
                  <a:pt x="0" y="504825"/>
                </a:lnTo>
                <a:lnTo>
                  <a:pt x="12191619" y="504825"/>
                </a:lnTo>
                <a:lnTo>
                  <a:pt x="12191619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279" y="204469"/>
            <a:ext cx="694944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7827" y="1666557"/>
            <a:ext cx="6365240" cy="466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ayush.gov.i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meshy.ai/" TargetMode="External"/><Relationship Id="rId4" Type="http://schemas.openxmlformats.org/officeDocument/2006/relationships/hyperlink" Target="https://spline.desig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3200" y="847724"/>
            <a:ext cx="4638675" cy="5162550"/>
            <a:chOff x="5657850" y="847725"/>
            <a:chExt cx="4638675" cy="5162550"/>
          </a:xfrm>
        </p:grpSpPr>
        <p:sp>
          <p:nvSpPr>
            <p:cNvPr id="3" name="object 3"/>
            <p:cNvSpPr/>
            <p:nvPr/>
          </p:nvSpPr>
          <p:spPr>
            <a:xfrm>
              <a:off x="5657850" y="847724"/>
              <a:ext cx="4638675" cy="5162550"/>
            </a:xfrm>
            <a:custGeom>
              <a:avLst/>
              <a:gdLst/>
              <a:ahLst/>
              <a:cxnLst/>
              <a:rect l="l" t="t" r="r" b="b"/>
              <a:pathLst>
                <a:path w="4638675" h="5162550">
                  <a:moveTo>
                    <a:pt x="946150" y="3687699"/>
                  </a:moveTo>
                  <a:lnTo>
                    <a:pt x="943724" y="3663315"/>
                  </a:lnTo>
                  <a:lnTo>
                    <a:pt x="735330" y="3178048"/>
                  </a:lnTo>
                  <a:lnTo>
                    <a:pt x="709422" y="3142615"/>
                  </a:lnTo>
                  <a:lnTo>
                    <a:pt x="673735" y="3129661"/>
                  </a:lnTo>
                  <a:lnTo>
                    <a:pt x="272415" y="3129661"/>
                  </a:lnTo>
                  <a:lnTo>
                    <a:pt x="253492" y="3133090"/>
                  </a:lnTo>
                  <a:lnTo>
                    <a:pt x="221615" y="3157855"/>
                  </a:lnTo>
                  <a:lnTo>
                    <a:pt x="9779" y="3640455"/>
                  </a:lnTo>
                  <a:lnTo>
                    <a:pt x="0" y="3687699"/>
                  </a:lnTo>
                  <a:lnTo>
                    <a:pt x="2413" y="3712083"/>
                  </a:lnTo>
                  <a:lnTo>
                    <a:pt x="210058" y="4197477"/>
                  </a:lnTo>
                  <a:lnTo>
                    <a:pt x="236347" y="4232910"/>
                  </a:lnTo>
                  <a:lnTo>
                    <a:pt x="272415" y="4245864"/>
                  </a:lnTo>
                  <a:lnTo>
                    <a:pt x="673735" y="4245864"/>
                  </a:lnTo>
                  <a:lnTo>
                    <a:pt x="724027" y="4217670"/>
                  </a:lnTo>
                  <a:lnTo>
                    <a:pt x="936371" y="3734943"/>
                  </a:lnTo>
                  <a:lnTo>
                    <a:pt x="946150" y="3687699"/>
                  </a:lnTo>
                  <a:close/>
                </a:path>
                <a:path w="4638675" h="5162550">
                  <a:moveTo>
                    <a:pt x="2248281" y="954786"/>
                  </a:moveTo>
                  <a:lnTo>
                    <a:pt x="2244471" y="917448"/>
                  </a:lnTo>
                  <a:lnTo>
                    <a:pt x="2233295" y="882396"/>
                  </a:lnTo>
                  <a:lnTo>
                    <a:pt x="2120646" y="623697"/>
                  </a:lnTo>
                  <a:lnTo>
                    <a:pt x="2097786" y="570738"/>
                  </a:lnTo>
                  <a:lnTo>
                    <a:pt x="1867281" y="570738"/>
                  </a:lnTo>
                  <a:lnTo>
                    <a:pt x="1822196" y="575310"/>
                  </a:lnTo>
                  <a:lnTo>
                    <a:pt x="1779016" y="588772"/>
                  </a:lnTo>
                  <a:lnTo>
                    <a:pt x="1738249" y="610362"/>
                  </a:lnTo>
                  <a:lnTo>
                    <a:pt x="1700403" y="639826"/>
                  </a:lnTo>
                  <a:lnTo>
                    <a:pt x="1666240" y="676656"/>
                  </a:lnTo>
                  <a:lnTo>
                    <a:pt x="1636014" y="720217"/>
                  </a:lnTo>
                  <a:lnTo>
                    <a:pt x="1610614" y="770128"/>
                  </a:lnTo>
                  <a:lnTo>
                    <a:pt x="1167511" y="1793240"/>
                  </a:lnTo>
                  <a:lnTo>
                    <a:pt x="1187450" y="1804416"/>
                  </a:lnTo>
                  <a:lnTo>
                    <a:pt x="1194562" y="1806575"/>
                  </a:lnTo>
                  <a:lnTo>
                    <a:pt x="1201674" y="1808226"/>
                  </a:lnTo>
                  <a:lnTo>
                    <a:pt x="1209040" y="1809115"/>
                  </a:lnTo>
                  <a:lnTo>
                    <a:pt x="1216406" y="1809496"/>
                  </a:lnTo>
                  <a:lnTo>
                    <a:pt x="1830959" y="1809496"/>
                  </a:lnTo>
                  <a:lnTo>
                    <a:pt x="1885696" y="1789684"/>
                  </a:lnTo>
                  <a:lnTo>
                    <a:pt x="1925320" y="1735328"/>
                  </a:lnTo>
                  <a:lnTo>
                    <a:pt x="2233295" y="1027176"/>
                  </a:lnTo>
                  <a:lnTo>
                    <a:pt x="2248281" y="954786"/>
                  </a:lnTo>
                  <a:close/>
                </a:path>
                <a:path w="4638675" h="5162550">
                  <a:moveTo>
                    <a:pt x="4638675" y="2866517"/>
                  </a:moveTo>
                  <a:lnTo>
                    <a:pt x="4636135" y="2815971"/>
                  </a:lnTo>
                  <a:lnTo>
                    <a:pt x="4628642" y="2766187"/>
                  </a:lnTo>
                  <a:lnTo>
                    <a:pt x="4616069" y="2717927"/>
                  </a:lnTo>
                  <a:lnTo>
                    <a:pt x="4598543" y="2672080"/>
                  </a:lnTo>
                  <a:lnTo>
                    <a:pt x="4271010" y="1918970"/>
                  </a:lnTo>
                  <a:lnTo>
                    <a:pt x="3771392" y="770128"/>
                  </a:lnTo>
                  <a:lnTo>
                    <a:pt x="3747135" y="720217"/>
                  </a:lnTo>
                  <a:lnTo>
                    <a:pt x="3717417" y="676656"/>
                  </a:lnTo>
                  <a:lnTo>
                    <a:pt x="3683381" y="639826"/>
                  </a:lnTo>
                  <a:lnTo>
                    <a:pt x="3645535" y="610362"/>
                  </a:lnTo>
                  <a:lnTo>
                    <a:pt x="3604895" y="588772"/>
                  </a:lnTo>
                  <a:lnTo>
                    <a:pt x="3562223" y="575310"/>
                  </a:lnTo>
                  <a:lnTo>
                    <a:pt x="3518281" y="570738"/>
                  </a:lnTo>
                  <a:lnTo>
                    <a:pt x="2192655" y="570738"/>
                  </a:lnTo>
                  <a:lnTo>
                    <a:pt x="2324100" y="873125"/>
                  </a:lnTo>
                  <a:lnTo>
                    <a:pt x="2336673" y="912622"/>
                  </a:lnTo>
                  <a:lnTo>
                    <a:pt x="2340864" y="954786"/>
                  </a:lnTo>
                  <a:lnTo>
                    <a:pt x="2336673" y="996950"/>
                  </a:lnTo>
                  <a:lnTo>
                    <a:pt x="2324100" y="1036447"/>
                  </a:lnTo>
                  <a:lnTo>
                    <a:pt x="1976755" y="1835150"/>
                  </a:lnTo>
                  <a:lnTo>
                    <a:pt x="1957324" y="1870202"/>
                  </a:lnTo>
                  <a:lnTo>
                    <a:pt x="1902333" y="1913128"/>
                  </a:lnTo>
                  <a:lnTo>
                    <a:pt x="1870329" y="1918970"/>
                  </a:lnTo>
                  <a:lnTo>
                    <a:pt x="1177036" y="1918970"/>
                  </a:lnTo>
                  <a:lnTo>
                    <a:pt x="1125220" y="1902333"/>
                  </a:lnTo>
                  <a:lnTo>
                    <a:pt x="1168654" y="1801622"/>
                  </a:lnTo>
                  <a:lnTo>
                    <a:pt x="1163955" y="1798955"/>
                  </a:lnTo>
                  <a:lnTo>
                    <a:pt x="1131951" y="1761109"/>
                  </a:lnTo>
                  <a:lnTo>
                    <a:pt x="817118" y="1036574"/>
                  </a:lnTo>
                  <a:lnTo>
                    <a:pt x="802132" y="964057"/>
                  </a:lnTo>
                  <a:lnTo>
                    <a:pt x="805815" y="926719"/>
                  </a:lnTo>
                  <a:lnTo>
                    <a:pt x="1123823" y="183515"/>
                  </a:lnTo>
                  <a:lnTo>
                    <a:pt x="1164082" y="129286"/>
                  </a:lnTo>
                  <a:lnTo>
                    <a:pt x="1219327" y="109474"/>
                  </a:lnTo>
                  <a:lnTo>
                    <a:pt x="1833880" y="109474"/>
                  </a:lnTo>
                  <a:lnTo>
                    <a:pt x="1888617" y="129286"/>
                  </a:lnTo>
                  <a:lnTo>
                    <a:pt x="1928241" y="183515"/>
                  </a:lnTo>
                  <a:lnTo>
                    <a:pt x="2092071" y="560451"/>
                  </a:lnTo>
                  <a:lnTo>
                    <a:pt x="2186940" y="560451"/>
                  </a:lnTo>
                  <a:lnTo>
                    <a:pt x="1990852" y="109474"/>
                  </a:lnTo>
                  <a:lnTo>
                    <a:pt x="1979676" y="83693"/>
                  </a:lnTo>
                  <a:lnTo>
                    <a:pt x="1960245" y="48768"/>
                  </a:lnTo>
                  <a:lnTo>
                    <a:pt x="1934845" y="22479"/>
                  </a:lnTo>
                  <a:lnTo>
                    <a:pt x="1905254" y="5842"/>
                  </a:lnTo>
                  <a:lnTo>
                    <a:pt x="1873250" y="0"/>
                  </a:lnTo>
                  <a:lnTo>
                    <a:pt x="1179957" y="0"/>
                  </a:lnTo>
                  <a:lnTo>
                    <a:pt x="1092200" y="48768"/>
                  </a:lnTo>
                  <a:lnTo>
                    <a:pt x="1072261" y="83693"/>
                  </a:lnTo>
                  <a:lnTo>
                    <a:pt x="726313" y="882523"/>
                  </a:lnTo>
                  <a:lnTo>
                    <a:pt x="713613" y="922020"/>
                  </a:lnTo>
                  <a:lnTo>
                    <a:pt x="709422" y="964057"/>
                  </a:lnTo>
                  <a:lnTo>
                    <a:pt x="713613" y="1006221"/>
                  </a:lnTo>
                  <a:lnTo>
                    <a:pt x="726313" y="1045718"/>
                  </a:lnTo>
                  <a:lnTo>
                    <a:pt x="1072261" y="1844548"/>
                  </a:lnTo>
                  <a:lnTo>
                    <a:pt x="1092200" y="1879473"/>
                  </a:lnTo>
                  <a:lnTo>
                    <a:pt x="1118616" y="1906397"/>
                  </a:lnTo>
                  <a:lnTo>
                    <a:pt x="787019" y="2672080"/>
                  </a:lnTo>
                  <a:lnTo>
                    <a:pt x="769493" y="2717927"/>
                  </a:lnTo>
                  <a:lnTo>
                    <a:pt x="756920" y="2766187"/>
                  </a:lnTo>
                  <a:lnTo>
                    <a:pt x="749427" y="2815971"/>
                  </a:lnTo>
                  <a:lnTo>
                    <a:pt x="746887" y="2866517"/>
                  </a:lnTo>
                  <a:lnTo>
                    <a:pt x="749427" y="2917063"/>
                  </a:lnTo>
                  <a:lnTo>
                    <a:pt x="756920" y="2966847"/>
                  </a:lnTo>
                  <a:lnTo>
                    <a:pt x="769493" y="3015107"/>
                  </a:lnTo>
                  <a:lnTo>
                    <a:pt x="787019" y="3061081"/>
                  </a:lnTo>
                  <a:lnTo>
                    <a:pt x="1610614" y="4963071"/>
                  </a:lnTo>
                  <a:lnTo>
                    <a:pt x="1636014" y="5012944"/>
                  </a:lnTo>
                  <a:lnTo>
                    <a:pt x="1666240" y="5056505"/>
                  </a:lnTo>
                  <a:lnTo>
                    <a:pt x="1700403" y="5093259"/>
                  </a:lnTo>
                  <a:lnTo>
                    <a:pt x="1738249" y="5122723"/>
                  </a:lnTo>
                  <a:lnTo>
                    <a:pt x="1779016" y="5144376"/>
                  </a:lnTo>
                  <a:lnTo>
                    <a:pt x="1822196" y="5157736"/>
                  </a:lnTo>
                  <a:lnTo>
                    <a:pt x="1867281" y="5162296"/>
                  </a:lnTo>
                  <a:lnTo>
                    <a:pt x="3518281" y="5162296"/>
                  </a:lnTo>
                  <a:lnTo>
                    <a:pt x="3562223" y="5157736"/>
                  </a:lnTo>
                  <a:lnTo>
                    <a:pt x="3604895" y="5144376"/>
                  </a:lnTo>
                  <a:lnTo>
                    <a:pt x="3645535" y="5122723"/>
                  </a:lnTo>
                  <a:lnTo>
                    <a:pt x="3683381" y="5093259"/>
                  </a:lnTo>
                  <a:lnTo>
                    <a:pt x="3717417" y="5056505"/>
                  </a:lnTo>
                  <a:lnTo>
                    <a:pt x="3747135" y="5012944"/>
                  </a:lnTo>
                  <a:lnTo>
                    <a:pt x="3771392" y="4963071"/>
                  </a:lnTo>
                  <a:lnTo>
                    <a:pt x="4598543" y="3061081"/>
                  </a:lnTo>
                  <a:lnTo>
                    <a:pt x="4616069" y="3015107"/>
                  </a:lnTo>
                  <a:lnTo>
                    <a:pt x="4628642" y="2966847"/>
                  </a:lnTo>
                  <a:lnTo>
                    <a:pt x="4636135" y="2917063"/>
                  </a:lnTo>
                  <a:lnTo>
                    <a:pt x="4638675" y="2866517"/>
                  </a:lnTo>
                  <a:close/>
                </a:path>
              </a:pathLst>
            </a:custGeom>
            <a:solidFill>
              <a:srgbClr val="7D7D7D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1714500"/>
              <a:ext cx="3200400" cy="3429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8374" y="143255"/>
            <a:ext cx="8101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65" dirty="0">
                <a:solidFill>
                  <a:srgbClr val="1F477B"/>
                </a:solidFill>
              </a:rPr>
              <a:t>SMART</a:t>
            </a:r>
            <a:r>
              <a:rPr sz="3950" spc="-90" dirty="0">
                <a:solidFill>
                  <a:srgbClr val="1F477B"/>
                </a:solidFill>
              </a:rPr>
              <a:t> </a:t>
            </a:r>
            <a:r>
              <a:rPr sz="3950" spc="70" dirty="0">
                <a:solidFill>
                  <a:srgbClr val="1F477B"/>
                </a:solidFill>
              </a:rPr>
              <a:t>INDIA</a:t>
            </a:r>
            <a:r>
              <a:rPr sz="3950" spc="114" dirty="0">
                <a:solidFill>
                  <a:srgbClr val="1F477B"/>
                </a:solidFill>
              </a:rPr>
              <a:t> </a:t>
            </a:r>
            <a:r>
              <a:rPr sz="3950" dirty="0">
                <a:solidFill>
                  <a:srgbClr val="1F477B"/>
                </a:solidFill>
              </a:rPr>
              <a:t>HACKATHON</a:t>
            </a:r>
            <a:r>
              <a:rPr sz="3950" spc="105" dirty="0">
                <a:solidFill>
                  <a:srgbClr val="1F477B"/>
                </a:solidFill>
              </a:rPr>
              <a:t> </a:t>
            </a:r>
            <a:r>
              <a:rPr sz="3950" spc="-20" dirty="0">
                <a:solidFill>
                  <a:srgbClr val="1F477B"/>
                </a:solidFill>
              </a:rPr>
              <a:t>2024</a:t>
            </a:r>
            <a:endParaRPr sz="395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04800" y="1228725"/>
            <a:ext cx="6365240" cy="47349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/>
              <a:t>Problem</a:t>
            </a:r>
            <a:r>
              <a:rPr spc="150" dirty="0"/>
              <a:t> </a:t>
            </a:r>
            <a:r>
              <a:rPr dirty="0"/>
              <a:t>Statement</a:t>
            </a:r>
            <a:r>
              <a:rPr spc="105" dirty="0"/>
              <a:t> </a:t>
            </a:r>
            <a:r>
              <a:rPr dirty="0"/>
              <a:t>ID</a:t>
            </a:r>
            <a:r>
              <a:rPr spc="110" dirty="0"/>
              <a:t> </a:t>
            </a:r>
            <a:r>
              <a:rPr dirty="0"/>
              <a:t>–</a:t>
            </a:r>
            <a:r>
              <a:rPr spc="114" dirty="0"/>
              <a:t> </a:t>
            </a:r>
            <a:r>
              <a:rPr b="0" spc="-20" dirty="0">
                <a:latin typeface="Arial MT"/>
                <a:cs typeface="Arial MT"/>
              </a:rPr>
              <a:t>1555</a:t>
            </a:r>
          </a:p>
          <a:p>
            <a:pPr marL="295275" marR="5080" indent="-282575" algn="just">
              <a:lnSpc>
                <a:spcPct val="2059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Problem</a:t>
            </a:r>
            <a:r>
              <a:rPr spc="395" dirty="0"/>
              <a:t> </a:t>
            </a:r>
            <a:r>
              <a:rPr dirty="0"/>
              <a:t>Statement</a:t>
            </a:r>
            <a:r>
              <a:rPr spc="365" dirty="0"/>
              <a:t> </a:t>
            </a:r>
            <a:r>
              <a:rPr dirty="0"/>
              <a:t>Title-</a:t>
            </a:r>
            <a:r>
              <a:rPr spc="350" dirty="0"/>
              <a:t> </a:t>
            </a:r>
            <a:r>
              <a:rPr dirty="0"/>
              <a:t>Create</a:t>
            </a:r>
            <a:r>
              <a:rPr spc="305" dirty="0"/>
              <a:t> </a:t>
            </a:r>
            <a:r>
              <a:rPr dirty="0"/>
              <a:t>a</a:t>
            </a:r>
            <a:r>
              <a:rPr spc="350" dirty="0"/>
              <a:t> </a:t>
            </a:r>
            <a:r>
              <a:rPr dirty="0"/>
              <a:t>Virtual</a:t>
            </a:r>
            <a:r>
              <a:rPr spc="315" dirty="0"/>
              <a:t> </a:t>
            </a:r>
            <a:r>
              <a:rPr dirty="0"/>
              <a:t>Herbal</a:t>
            </a:r>
            <a:r>
              <a:rPr spc="385" dirty="0"/>
              <a:t> </a:t>
            </a:r>
            <a:r>
              <a:rPr dirty="0"/>
              <a:t>Garden</a:t>
            </a:r>
            <a:r>
              <a:rPr spc="330" dirty="0"/>
              <a:t> </a:t>
            </a:r>
            <a:r>
              <a:rPr spc="-20" dirty="0"/>
              <a:t>that 	</a:t>
            </a:r>
            <a:r>
              <a:rPr dirty="0"/>
              <a:t>provides</a:t>
            </a:r>
            <a:r>
              <a:rPr lang="en-IN" spc="320" dirty="0"/>
              <a:t> </a:t>
            </a:r>
            <a:r>
              <a:rPr dirty="0"/>
              <a:t>an</a:t>
            </a:r>
            <a:r>
              <a:rPr spc="315" dirty="0"/>
              <a:t> </a:t>
            </a:r>
            <a:r>
              <a:rPr dirty="0"/>
              <a:t>interactive,</a:t>
            </a:r>
            <a:r>
              <a:rPr spc="320" dirty="0"/>
              <a:t> </a:t>
            </a:r>
            <a:r>
              <a:rPr dirty="0"/>
              <a:t>educational,</a:t>
            </a:r>
            <a:r>
              <a:rPr spc="305" dirty="0"/>
              <a:t> </a:t>
            </a:r>
            <a:r>
              <a:rPr dirty="0"/>
              <a:t>and</a:t>
            </a:r>
            <a:r>
              <a:rPr spc="315" dirty="0"/>
              <a:t> </a:t>
            </a:r>
            <a:r>
              <a:rPr spc="-10" dirty="0"/>
              <a:t>immersive</a:t>
            </a:r>
          </a:p>
          <a:p>
            <a:pPr marL="298450" marR="5080" algn="just">
              <a:lnSpc>
                <a:spcPct val="206000"/>
              </a:lnSpc>
              <a:spcBef>
                <a:spcPts val="75"/>
              </a:spcBef>
            </a:pPr>
            <a:r>
              <a:rPr lang="en-IN" dirty="0"/>
              <a:t>E</a:t>
            </a:r>
            <a:r>
              <a:rPr dirty="0" err="1"/>
              <a:t>xperience</a:t>
            </a:r>
            <a:r>
              <a:rPr lang="en-IN" spc="325" dirty="0"/>
              <a:t> </a:t>
            </a:r>
            <a:r>
              <a:rPr dirty="0"/>
              <a:t>to</a:t>
            </a:r>
            <a:r>
              <a:rPr lang="en-IN" spc="350" dirty="0"/>
              <a:t> </a:t>
            </a:r>
            <a:r>
              <a:rPr dirty="0"/>
              <a:t>users,</a:t>
            </a:r>
            <a:r>
              <a:rPr spc="335" dirty="0"/>
              <a:t> </a:t>
            </a:r>
            <a:r>
              <a:rPr dirty="0"/>
              <a:t>showcasing</a:t>
            </a:r>
            <a:r>
              <a:rPr lang="en-IN" spc="350" dirty="0"/>
              <a:t> </a:t>
            </a:r>
            <a:r>
              <a:rPr dirty="0"/>
              <a:t>the</a:t>
            </a:r>
            <a:r>
              <a:rPr lang="en-IN" spc="350" dirty="0"/>
              <a:t> </a:t>
            </a:r>
            <a:r>
              <a:rPr dirty="0"/>
              <a:t>diverse</a:t>
            </a:r>
            <a:r>
              <a:rPr lang="en-IN" spc="330" dirty="0"/>
              <a:t> </a:t>
            </a:r>
            <a:r>
              <a:rPr dirty="0"/>
              <a:t>range</a:t>
            </a:r>
            <a:r>
              <a:rPr lang="en-IN" spc="350" dirty="0"/>
              <a:t> </a:t>
            </a:r>
            <a:r>
              <a:rPr spc="-25" dirty="0"/>
              <a:t>of </a:t>
            </a:r>
            <a:r>
              <a:rPr dirty="0"/>
              <a:t>medicinal</a:t>
            </a:r>
            <a:r>
              <a:rPr lang="en-IN" spc="430" dirty="0"/>
              <a:t> </a:t>
            </a:r>
            <a:r>
              <a:rPr dirty="0"/>
              <a:t>plants</a:t>
            </a:r>
            <a:r>
              <a:rPr spc="445" dirty="0"/>
              <a:t> </a:t>
            </a:r>
            <a:r>
              <a:rPr dirty="0"/>
              <a:t>used</a:t>
            </a:r>
            <a:r>
              <a:rPr lang="en-IN" spc="434" dirty="0"/>
              <a:t> </a:t>
            </a:r>
            <a:r>
              <a:rPr dirty="0"/>
              <a:t>in</a:t>
            </a:r>
            <a:r>
              <a:rPr spc="445" dirty="0"/>
              <a:t> </a:t>
            </a:r>
            <a:r>
              <a:rPr dirty="0"/>
              <a:t>AYUSH</a:t>
            </a:r>
            <a:r>
              <a:rPr spc="445" dirty="0"/>
              <a:t> </a:t>
            </a:r>
            <a:r>
              <a:rPr dirty="0"/>
              <a:t>(Ayurveda,</a:t>
            </a:r>
            <a:r>
              <a:rPr lang="en-IN" spc="455" dirty="0"/>
              <a:t> </a:t>
            </a:r>
            <a:r>
              <a:rPr dirty="0"/>
              <a:t>Yoga</a:t>
            </a:r>
            <a:r>
              <a:rPr lang="en-IN" spc="450" dirty="0"/>
              <a:t> </a:t>
            </a:r>
            <a:r>
              <a:rPr spc="-50" dirty="0"/>
              <a:t>&amp; </a:t>
            </a:r>
            <a:r>
              <a:rPr dirty="0"/>
              <a:t>Naturopathy,</a:t>
            </a:r>
            <a:r>
              <a:rPr spc="110" dirty="0"/>
              <a:t> </a:t>
            </a:r>
            <a:r>
              <a:rPr dirty="0"/>
              <a:t>Unani,</a:t>
            </a:r>
            <a:r>
              <a:rPr spc="170" dirty="0"/>
              <a:t> </a:t>
            </a:r>
            <a:r>
              <a:rPr dirty="0"/>
              <a:t>Siddha,</a:t>
            </a:r>
            <a:r>
              <a:rPr spc="17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spc="-10" dirty="0"/>
              <a:t>Homeopathy).</a:t>
            </a: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pc="-10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Theme-</a:t>
            </a:r>
            <a:r>
              <a:rPr spc="130" dirty="0"/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MedTech</a:t>
            </a:r>
            <a:r>
              <a:rPr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/</a:t>
            </a:r>
            <a:r>
              <a:rPr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BioTech</a:t>
            </a:r>
            <a:r>
              <a:rPr spc="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02429"/>
                </a:solidFill>
                <a:latin typeface="Calibri"/>
                <a:cs typeface="Calibri"/>
              </a:rPr>
              <a:t>/</a:t>
            </a:r>
            <a:r>
              <a:rPr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02429"/>
                </a:solidFill>
                <a:latin typeface="Calibri"/>
                <a:cs typeface="Calibri"/>
              </a:rPr>
              <a:t>HealthTech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pc="-10" dirty="0">
              <a:solidFill>
                <a:srgbClr val="202429"/>
              </a:solidFill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PS</a:t>
            </a:r>
            <a:r>
              <a:rPr spc="135" dirty="0"/>
              <a:t> </a:t>
            </a:r>
            <a:r>
              <a:rPr dirty="0"/>
              <a:t>Category-</a:t>
            </a:r>
            <a:r>
              <a:rPr spc="120" dirty="0"/>
              <a:t> </a:t>
            </a:r>
            <a:r>
              <a:rPr spc="-10" dirty="0"/>
              <a:t>Software</a:t>
            </a:r>
          </a:p>
          <a:p>
            <a:pPr>
              <a:lnSpc>
                <a:spcPct val="100000"/>
              </a:lnSpc>
              <a:spcBef>
                <a:spcPts val="260"/>
              </a:spcBef>
              <a:buFont typeface="Arial MT"/>
              <a:buChar char="•"/>
            </a:pPr>
            <a:endParaRPr spc="-10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Team</a:t>
            </a:r>
            <a:r>
              <a:rPr spc="120" dirty="0"/>
              <a:t> </a:t>
            </a:r>
            <a:r>
              <a:rPr spc="-25" dirty="0"/>
              <a:t>ID-</a:t>
            </a: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Char char="•"/>
            </a:pPr>
            <a:endParaRPr spc="-25" dirty="0"/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/>
              <a:t>Team</a:t>
            </a:r>
            <a:r>
              <a:rPr spc="120" dirty="0"/>
              <a:t> </a:t>
            </a:r>
            <a:r>
              <a:rPr dirty="0"/>
              <a:t>Name-</a:t>
            </a:r>
            <a:r>
              <a:rPr spc="140" dirty="0"/>
              <a:t> </a:t>
            </a:r>
            <a:r>
              <a:rPr dirty="0"/>
              <a:t>Error</a:t>
            </a:r>
            <a:r>
              <a:rPr spc="125" dirty="0"/>
              <a:t> </a:t>
            </a:r>
            <a:r>
              <a:rPr spc="-10" dirty="0"/>
              <a:t>Blaster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1225" y="85725"/>
            <a:ext cx="22479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91999" cy="4857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1619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1619" y="504697"/>
                  </a:lnTo>
                  <a:lnTo>
                    <a:pt x="12191619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4658" y="59129"/>
            <a:ext cx="6949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Virtual</a:t>
            </a:r>
            <a:r>
              <a:rPr u="sng" spc="-114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Herbal</a:t>
            </a:r>
            <a:r>
              <a:rPr u="sng" spc="-1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Garden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147" y="4689963"/>
            <a:ext cx="11456354" cy="153606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4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Unique</a:t>
            </a:r>
            <a:r>
              <a:rPr sz="21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Selling</a:t>
            </a:r>
            <a:r>
              <a:rPr sz="21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Point(USP)</a:t>
            </a:r>
            <a:endParaRPr sz="2100" dirty="0">
              <a:latin typeface="Arial"/>
              <a:cs typeface="Arial"/>
            </a:endParaRPr>
          </a:p>
          <a:p>
            <a:pPr marL="299720" marR="5080" indent="-287655">
              <a:lnSpc>
                <a:spcPct val="100800"/>
              </a:lnSpc>
              <a:spcBef>
                <a:spcPts val="620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600" spc="-30" dirty="0">
                <a:latin typeface="Calibri"/>
                <a:cs typeface="Calibri"/>
              </a:rPr>
              <a:t>Comprehensive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such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Botanical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Common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Sanskrit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Medicinal</a:t>
            </a:r>
            <a:r>
              <a:rPr sz="1600" dirty="0">
                <a:latin typeface="Calibri"/>
                <a:cs typeface="Calibri"/>
              </a:rPr>
              <a:t> uses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habitat,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integrated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advanced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AI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3D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that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engaging.</a:t>
            </a:r>
            <a:endParaRPr sz="1600" dirty="0">
              <a:latin typeface="Calibri"/>
              <a:cs typeface="Calibri"/>
            </a:endParaRPr>
          </a:p>
          <a:p>
            <a:pPr marL="299720" indent="-286385">
              <a:lnSpc>
                <a:spcPct val="100000"/>
              </a:lnSpc>
              <a:spcBef>
                <a:spcPts val="244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Allowing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users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bookmark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lang="en-IN" sz="1600" spc="-110" dirty="0">
                <a:latin typeface="Calibri"/>
                <a:cs typeface="Calibri"/>
              </a:rPr>
              <a:t>their </a:t>
            </a:r>
            <a:r>
              <a:rPr lang="en-IN" sz="1600" spc="-10" dirty="0">
                <a:latin typeface="Calibri"/>
                <a:cs typeface="Calibri"/>
              </a:rPr>
              <a:t>favourite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lang="en-IN" sz="1600" dirty="0">
                <a:latin typeface="Calibri"/>
                <a:cs typeface="Calibri"/>
              </a:rPr>
              <a:t>plants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share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social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increased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interactivity.</a:t>
            </a:r>
            <a:endParaRPr sz="1600" dirty="0">
              <a:latin typeface="Calibri"/>
              <a:cs typeface="Calibri"/>
            </a:endParaRPr>
          </a:p>
          <a:p>
            <a:pPr marL="299720" indent="-286385">
              <a:lnSpc>
                <a:spcPct val="100000"/>
              </a:lnSpc>
              <a:spcBef>
                <a:spcPts val="90"/>
              </a:spcBef>
              <a:buSzPct val="94444"/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Calibri"/>
                <a:cs typeface="Calibri"/>
              </a:rPr>
              <a:t>An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engaging,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educational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user-</a:t>
            </a:r>
            <a:r>
              <a:rPr sz="1600" dirty="0">
                <a:latin typeface="Calibri"/>
                <a:cs typeface="Calibri"/>
              </a:rPr>
              <a:t>friendly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platform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promotes</a:t>
            </a:r>
            <a:r>
              <a:rPr sz="1600" spc="-1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appreciation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plant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diversity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medicinal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" y="99025"/>
            <a:ext cx="1248410" cy="809625"/>
          </a:xfrm>
          <a:custGeom>
            <a:avLst/>
            <a:gdLst/>
            <a:ahLst/>
            <a:cxnLst/>
            <a:rect l="l" t="t" r="r" b="b"/>
            <a:pathLst>
              <a:path w="1248410" h="809625">
                <a:moveTo>
                  <a:pt x="0" y="404622"/>
                </a:moveTo>
                <a:lnTo>
                  <a:pt x="10045" y="331850"/>
                </a:lnTo>
                <a:lnTo>
                  <a:pt x="39027" y="263271"/>
                </a:lnTo>
                <a:lnTo>
                  <a:pt x="60070" y="231139"/>
                </a:lnTo>
                <a:lnTo>
                  <a:pt x="85178" y="200151"/>
                </a:lnTo>
                <a:lnTo>
                  <a:pt x="114134" y="171196"/>
                </a:lnTo>
                <a:lnTo>
                  <a:pt x="146723" y="143763"/>
                </a:lnTo>
                <a:lnTo>
                  <a:pt x="182740" y="118363"/>
                </a:lnTo>
                <a:lnTo>
                  <a:pt x="221919" y="94996"/>
                </a:lnTo>
                <a:lnTo>
                  <a:pt x="264083" y="73914"/>
                </a:lnTo>
                <a:lnTo>
                  <a:pt x="309003" y="55118"/>
                </a:lnTo>
                <a:lnTo>
                  <a:pt x="356438" y="38734"/>
                </a:lnTo>
                <a:lnTo>
                  <a:pt x="406196" y="25273"/>
                </a:lnTo>
                <a:lnTo>
                  <a:pt x="458038" y="14350"/>
                </a:lnTo>
                <a:lnTo>
                  <a:pt x="511746" y="6476"/>
                </a:lnTo>
                <a:lnTo>
                  <a:pt x="567093" y="1650"/>
                </a:lnTo>
                <a:lnTo>
                  <a:pt x="623887" y="0"/>
                </a:lnTo>
                <a:lnTo>
                  <a:pt x="680681" y="1650"/>
                </a:lnTo>
                <a:lnTo>
                  <a:pt x="736041" y="6476"/>
                </a:lnTo>
                <a:lnTo>
                  <a:pt x="789749" y="14350"/>
                </a:lnTo>
                <a:lnTo>
                  <a:pt x="841578" y="25273"/>
                </a:lnTo>
                <a:lnTo>
                  <a:pt x="891336" y="38734"/>
                </a:lnTo>
                <a:lnTo>
                  <a:pt x="938847" y="55118"/>
                </a:lnTo>
                <a:lnTo>
                  <a:pt x="983551" y="73914"/>
                </a:lnTo>
                <a:lnTo>
                  <a:pt x="1025842" y="94996"/>
                </a:lnTo>
                <a:lnTo>
                  <a:pt x="1065085" y="118363"/>
                </a:lnTo>
                <a:lnTo>
                  <a:pt x="1101026" y="143763"/>
                </a:lnTo>
                <a:lnTo>
                  <a:pt x="1133665" y="171196"/>
                </a:lnTo>
                <a:lnTo>
                  <a:pt x="1162621" y="200151"/>
                </a:lnTo>
                <a:lnTo>
                  <a:pt x="1187767" y="231139"/>
                </a:lnTo>
                <a:lnTo>
                  <a:pt x="1208722" y="263271"/>
                </a:lnTo>
                <a:lnTo>
                  <a:pt x="1237678" y="331850"/>
                </a:lnTo>
                <a:lnTo>
                  <a:pt x="1247838" y="404622"/>
                </a:lnTo>
                <a:lnTo>
                  <a:pt x="1245171" y="441451"/>
                </a:lnTo>
                <a:lnTo>
                  <a:pt x="1225486" y="512190"/>
                </a:lnTo>
                <a:lnTo>
                  <a:pt x="1187767" y="577850"/>
                </a:lnTo>
                <a:lnTo>
                  <a:pt x="1162621" y="608838"/>
                </a:lnTo>
                <a:lnTo>
                  <a:pt x="1133665" y="637794"/>
                </a:lnTo>
                <a:lnTo>
                  <a:pt x="1101026" y="665226"/>
                </a:lnTo>
                <a:lnTo>
                  <a:pt x="1065085" y="690626"/>
                </a:lnTo>
                <a:lnTo>
                  <a:pt x="1025842" y="713994"/>
                </a:lnTo>
                <a:lnTo>
                  <a:pt x="983551" y="735076"/>
                </a:lnTo>
                <a:lnTo>
                  <a:pt x="938847" y="753872"/>
                </a:lnTo>
                <a:lnTo>
                  <a:pt x="891336" y="770254"/>
                </a:lnTo>
                <a:lnTo>
                  <a:pt x="841578" y="783716"/>
                </a:lnTo>
                <a:lnTo>
                  <a:pt x="789749" y="794638"/>
                </a:lnTo>
                <a:lnTo>
                  <a:pt x="736041" y="802513"/>
                </a:lnTo>
                <a:lnTo>
                  <a:pt x="680681" y="807338"/>
                </a:lnTo>
                <a:lnTo>
                  <a:pt x="623887" y="809244"/>
                </a:lnTo>
                <a:lnTo>
                  <a:pt x="567093" y="807338"/>
                </a:lnTo>
                <a:lnTo>
                  <a:pt x="511746" y="802513"/>
                </a:lnTo>
                <a:lnTo>
                  <a:pt x="458038" y="794638"/>
                </a:lnTo>
                <a:lnTo>
                  <a:pt x="406196" y="783716"/>
                </a:lnTo>
                <a:lnTo>
                  <a:pt x="356438" y="770254"/>
                </a:lnTo>
                <a:lnTo>
                  <a:pt x="309003" y="753872"/>
                </a:lnTo>
                <a:lnTo>
                  <a:pt x="264083" y="735076"/>
                </a:lnTo>
                <a:lnTo>
                  <a:pt x="221919" y="713994"/>
                </a:lnTo>
                <a:lnTo>
                  <a:pt x="182740" y="690499"/>
                </a:lnTo>
                <a:lnTo>
                  <a:pt x="146723" y="665226"/>
                </a:lnTo>
                <a:lnTo>
                  <a:pt x="114134" y="637794"/>
                </a:lnTo>
                <a:lnTo>
                  <a:pt x="85178" y="608838"/>
                </a:lnTo>
                <a:lnTo>
                  <a:pt x="60070" y="577850"/>
                </a:lnTo>
                <a:lnTo>
                  <a:pt x="39027" y="545719"/>
                </a:lnTo>
                <a:lnTo>
                  <a:pt x="10045" y="477138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0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4871" y="884685"/>
            <a:ext cx="571500" cy="533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0392" y="815978"/>
            <a:ext cx="2704465" cy="83629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3D</a:t>
            </a:r>
            <a:r>
              <a:rPr sz="21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Digital</a:t>
            </a:r>
            <a:r>
              <a:rPr sz="21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Herbarium</a:t>
            </a:r>
            <a:endParaRPr lang="en-IN"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en-IN" sz="1800" dirty="0">
                <a:latin typeface="Calibri"/>
                <a:cs typeface="Calibri"/>
              </a:rPr>
              <a:t>Creating</a:t>
            </a:r>
            <a:r>
              <a:rPr lang="en-IN" sz="1800" spc="-75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an</a:t>
            </a:r>
            <a:r>
              <a:rPr lang="en-IN" sz="1800" spc="-105" dirty="0">
                <a:latin typeface="Calibri"/>
                <a:cs typeface="Calibri"/>
              </a:rPr>
              <a:t> </a:t>
            </a:r>
            <a:r>
              <a:rPr lang="en-IN" sz="1800" spc="-10" dirty="0">
                <a:latin typeface="Calibri"/>
                <a:cs typeface="Calibri"/>
              </a:rPr>
              <a:t>innovative</a:t>
            </a:r>
            <a:r>
              <a:rPr lang="en-IN" sz="1800" spc="-85" dirty="0">
                <a:latin typeface="Calibri"/>
                <a:cs typeface="Calibri"/>
              </a:rPr>
              <a:t> </a:t>
            </a:r>
            <a:r>
              <a:rPr lang="en-IN" sz="1800" spc="-10" dirty="0">
                <a:latin typeface="Calibri"/>
                <a:cs typeface="Calibri"/>
              </a:rPr>
              <a:t>digital</a:t>
            </a:r>
            <a:endParaRPr lang="en-IN"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074" y="1545804"/>
            <a:ext cx="3343910" cy="308655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0068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herbarium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virtual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garden </a:t>
            </a:r>
            <a:r>
              <a:rPr sz="1800" dirty="0">
                <a:latin typeface="Calibri"/>
                <a:cs typeface="Calibri"/>
              </a:rPr>
              <a:t>tours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interactive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herbs.</a:t>
            </a:r>
            <a:endParaRPr sz="1800" dirty="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2100" b="1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Interface</a:t>
            </a:r>
            <a:endParaRPr sz="2100" dirty="0">
              <a:latin typeface="Arial"/>
              <a:cs typeface="Arial"/>
            </a:endParaRPr>
          </a:p>
          <a:p>
            <a:pPr marL="48895" marR="5080">
              <a:lnSpc>
                <a:spcPct val="100800"/>
              </a:lnSpc>
              <a:spcBef>
                <a:spcPts val="76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feature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lang="en-IN" sz="1800" spc="-75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sleek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intuitive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20" dirty="0">
                <a:latin typeface="Calibri"/>
                <a:cs typeface="Calibri"/>
              </a:rPr>
              <a:t>elegance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5" dirty="0">
                <a:latin typeface="Calibri"/>
                <a:cs typeface="Calibri"/>
              </a:rPr>
              <a:t>efficiency.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leveraging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advanced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algorithms,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preferences.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0925" y="908650"/>
            <a:ext cx="3176905" cy="8769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Interactive</a:t>
            </a:r>
            <a:r>
              <a:rPr sz="21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endParaRPr sz="2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spc="-10" dirty="0">
                <a:latin typeface="Calibri"/>
                <a:cs typeface="Calibri"/>
              </a:rPr>
              <a:t>Allowing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zoom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in/out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271" y="1761905"/>
            <a:ext cx="3420745" cy="28086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view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angles,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including </a:t>
            </a:r>
            <a:r>
              <a:rPr sz="1800" spc="-20" dirty="0">
                <a:latin typeface="Calibri"/>
                <a:cs typeface="Calibri"/>
              </a:rPr>
              <a:t>detailed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roots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fruits.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Advanced</a:t>
            </a:r>
            <a:r>
              <a:rPr sz="21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Search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</a:t>
            </a:r>
            <a:endParaRPr sz="2100" dirty="0">
              <a:latin typeface="Arial"/>
              <a:cs typeface="Arial"/>
            </a:endParaRPr>
          </a:p>
          <a:p>
            <a:pPr marL="12700" marR="504825">
              <a:lnSpc>
                <a:spcPct val="99900"/>
              </a:lnSpc>
              <a:spcBef>
                <a:spcPts val="935"/>
              </a:spcBef>
            </a:pPr>
            <a:r>
              <a:rPr sz="1800" spc="-20" dirty="0">
                <a:latin typeface="Calibri"/>
                <a:cs typeface="Calibri"/>
              </a:rPr>
              <a:t>Offering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advanced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locate specific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medicinal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type.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6017" y="945224"/>
            <a:ext cx="3133344" cy="369184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Enhanced</a:t>
            </a:r>
            <a:r>
              <a:rPr sz="21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Experience</a:t>
            </a:r>
            <a:endParaRPr sz="2100" dirty="0">
              <a:latin typeface="Arial"/>
              <a:cs typeface="Arial"/>
            </a:endParaRPr>
          </a:p>
          <a:p>
            <a:pPr marL="12700" marR="147320">
              <a:lnSpc>
                <a:spcPct val="100800"/>
              </a:lnSpc>
              <a:spcBef>
                <a:spcPts val="915"/>
              </a:spcBef>
            </a:pPr>
            <a:r>
              <a:rPr lang="en-IN" sz="1800" spc="-25" dirty="0">
                <a:latin typeface="Calibri"/>
                <a:cs typeface="Calibri"/>
              </a:rPr>
              <a:t>We are integrating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high-quality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multimedia </a:t>
            </a:r>
            <a:r>
              <a:rPr sz="1800" spc="-20" dirty="0">
                <a:latin typeface="Calibri"/>
                <a:cs typeface="Calibri"/>
              </a:rPr>
              <a:t>elements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videos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audio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experience.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Guided</a:t>
            </a:r>
            <a:r>
              <a:rPr sz="2100" b="1" u="heavy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Virtual</a:t>
            </a:r>
            <a:r>
              <a:rPr sz="21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Tours</a:t>
            </a:r>
            <a:endParaRPr sz="21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15"/>
              </a:spcBef>
            </a:pPr>
            <a:r>
              <a:rPr sz="1800" spc="-10" dirty="0">
                <a:latin typeface="Calibri"/>
                <a:cs typeface="Calibri"/>
              </a:rPr>
              <a:t>Providing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guided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virtual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tours highlighting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plants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beneficial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digestive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health, </a:t>
            </a:r>
            <a:r>
              <a:rPr sz="1800" dirty="0">
                <a:latin typeface="Calibri"/>
                <a:cs typeface="Calibri"/>
              </a:rPr>
              <a:t>immunity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8518" y="1113285"/>
            <a:ext cx="891009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19484" y="1091968"/>
            <a:ext cx="944248" cy="34743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09827" y="2608749"/>
            <a:ext cx="1155398" cy="35238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8443" y="3196590"/>
            <a:ext cx="866406" cy="4191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99530" y="3049234"/>
            <a:ext cx="1001970" cy="4120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9075" y="4800600"/>
            <a:ext cx="1304925" cy="3238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1465" y="336198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19840" y="6472466"/>
            <a:ext cx="105410" cy="1854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TECHNICAL</a:t>
            </a:r>
            <a:r>
              <a:rPr spc="-390" dirty="0"/>
              <a:t> </a:t>
            </a:r>
            <a:r>
              <a:rPr spc="-1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4600" y="973772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Flow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Chart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3033" y="1274127"/>
            <a:ext cx="113538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Tech.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Stack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imes New Roman"/>
                <a:cs typeface="Times New Roman"/>
              </a:rPr>
              <a:t>Frontend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5948" y="1265554"/>
            <a:ext cx="4791075" cy="24495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36026" y="3715067"/>
            <a:ext cx="1041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85173" y="3722175"/>
            <a:ext cx="4067175" cy="1028700"/>
            <a:chOff x="6972300" y="3914775"/>
            <a:chExt cx="4067175" cy="1028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300" y="3914775"/>
              <a:ext cx="2124075" cy="1028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4133850"/>
              <a:ext cx="1981200" cy="6762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34756" y="4872291"/>
            <a:ext cx="815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Backend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2170" y="5314949"/>
            <a:ext cx="571500" cy="7143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2367" y="5362575"/>
            <a:ext cx="1962150" cy="6191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3214" y="5395911"/>
            <a:ext cx="904875" cy="5524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1028" y="1495425"/>
            <a:ext cx="5848350" cy="393382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16535" y="168519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404622"/>
                </a:moveTo>
                <a:lnTo>
                  <a:pt x="10121" y="331850"/>
                </a:lnTo>
                <a:lnTo>
                  <a:pt x="39319" y="263398"/>
                </a:lnTo>
                <a:lnTo>
                  <a:pt x="60515" y="231139"/>
                </a:lnTo>
                <a:lnTo>
                  <a:pt x="85813" y="200278"/>
                </a:lnTo>
                <a:lnTo>
                  <a:pt x="114998" y="171196"/>
                </a:lnTo>
                <a:lnTo>
                  <a:pt x="147828" y="143890"/>
                </a:lnTo>
                <a:lnTo>
                  <a:pt x="184111" y="118363"/>
                </a:lnTo>
                <a:lnTo>
                  <a:pt x="223596" y="95123"/>
                </a:lnTo>
                <a:lnTo>
                  <a:pt x="266077" y="73914"/>
                </a:lnTo>
                <a:lnTo>
                  <a:pt x="311327" y="55118"/>
                </a:lnTo>
                <a:lnTo>
                  <a:pt x="359117" y="38862"/>
                </a:lnTo>
                <a:lnTo>
                  <a:pt x="409244" y="25273"/>
                </a:lnTo>
                <a:lnTo>
                  <a:pt x="461479" y="14350"/>
                </a:lnTo>
                <a:lnTo>
                  <a:pt x="515594" y="6476"/>
                </a:lnTo>
                <a:lnTo>
                  <a:pt x="571372" y="1650"/>
                </a:lnTo>
                <a:lnTo>
                  <a:pt x="628586" y="0"/>
                </a:lnTo>
                <a:lnTo>
                  <a:pt x="685800" y="1650"/>
                </a:lnTo>
                <a:lnTo>
                  <a:pt x="741578" y="6476"/>
                </a:lnTo>
                <a:lnTo>
                  <a:pt x="795693" y="14350"/>
                </a:lnTo>
                <a:lnTo>
                  <a:pt x="847928" y="25273"/>
                </a:lnTo>
                <a:lnTo>
                  <a:pt x="898055" y="38862"/>
                </a:lnTo>
                <a:lnTo>
                  <a:pt x="945832" y="55118"/>
                </a:lnTo>
                <a:lnTo>
                  <a:pt x="991044" y="73914"/>
                </a:lnTo>
                <a:lnTo>
                  <a:pt x="1033589" y="95123"/>
                </a:lnTo>
                <a:lnTo>
                  <a:pt x="1073086" y="118363"/>
                </a:lnTo>
                <a:lnTo>
                  <a:pt x="1109281" y="143890"/>
                </a:lnTo>
                <a:lnTo>
                  <a:pt x="1142174" y="171196"/>
                </a:lnTo>
                <a:lnTo>
                  <a:pt x="1171384" y="200278"/>
                </a:lnTo>
                <a:lnTo>
                  <a:pt x="1196657" y="231139"/>
                </a:lnTo>
                <a:lnTo>
                  <a:pt x="1217866" y="263398"/>
                </a:lnTo>
                <a:lnTo>
                  <a:pt x="1247076" y="331850"/>
                </a:lnTo>
                <a:lnTo>
                  <a:pt x="1257109" y="404622"/>
                </a:lnTo>
                <a:lnTo>
                  <a:pt x="1254569" y="441451"/>
                </a:lnTo>
                <a:lnTo>
                  <a:pt x="1234757" y="512190"/>
                </a:lnTo>
                <a:lnTo>
                  <a:pt x="1196657" y="577976"/>
                </a:lnTo>
                <a:lnTo>
                  <a:pt x="1171384" y="608838"/>
                </a:lnTo>
                <a:lnTo>
                  <a:pt x="1142174" y="637921"/>
                </a:lnTo>
                <a:lnTo>
                  <a:pt x="1109281" y="665226"/>
                </a:lnTo>
                <a:lnTo>
                  <a:pt x="1073086" y="690752"/>
                </a:lnTo>
                <a:lnTo>
                  <a:pt x="1033589" y="713994"/>
                </a:lnTo>
                <a:lnTo>
                  <a:pt x="991044" y="735202"/>
                </a:lnTo>
                <a:lnTo>
                  <a:pt x="945832" y="753999"/>
                </a:lnTo>
                <a:lnTo>
                  <a:pt x="898055" y="770254"/>
                </a:lnTo>
                <a:lnTo>
                  <a:pt x="847928" y="783844"/>
                </a:lnTo>
                <a:lnTo>
                  <a:pt x="795693" y="794765"/>
                </a:lnTo>
                <a:lnTo>
                  <a:pt x="741578" y="802639"/>
                </a:lnTo>
                <a:lnTo>
                  <a:pt x="685800" y="807465"/>
                </a:lnTo>
                <a:lnTo>
                  <a:pt x="628586" y="809244"/>
                </a:lnTo>
                <a:lnTo>
                  <a:pt x="571372" y="807465"/>
                </a:lnTo>
                <a:lnTo>
                  <a:pt x="515594" y="802639"/>
                </a:lnTo>
                <a:lnTo>
                  <a:pt x="461479" y="794765"/>
                </a:lnTo>
                <a:lnTo>
                  <a:pt x="409244" y="783844"/>
                </a:lnTo>
                <a:lnTo>
                  <a:pt x="359117" y="770254"/>
                </a:lnTo>
                <a:lnTo>
                  <a:pt x="311327" y="753999"/>
                </a:lnTo>
                <a:lnTo>
                  <a:pt x="266077" y="735202"/>
                </a:lnTo>
                <a:lnTo>
                  <a:pt x="223596" y="713994"/>
                </a:lnTo>
                <a:lnTo>
                  <a:pt x="184111" y="690626"/>
                </a:lnTo>
                <a:lnTo>
                  <a:pt x="147828" y="665226"/>
                </a:lnTo>
                <a:lnTo>
                  <a:pt x="114998" y="637921"/>
                </a:lnTo>
                <a:lnTo>
                  <a:pt x="85813" y="608838"/>
                </a:lnTo>
                <a:lnTo>
                  <a:pt x="60515" y="577976"/>
                </a:lnTo>
                <a:lnTo>
                  <a:pt x="39319" y="545719"/>
                </a:lnTo>
                <a:lnTo>
                  <a:pt x="10121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3375" y="415217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03330" y="6450191"/>
            <a:ext cx="1104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IN" sz="12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697"/>
                  </a:lnTo>
                  <a:lnTo>
                    <a:pt x="12192000" y="5046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5589" y="134238"/>
            <a:ext cx="65544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FEASIBILITY</a:t>
            </a:r>
            <a:r>
              <a:rPr spc="-409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891000"/>
            <a:ext cx="1605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Feasibility: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302480"/>
            <a:ext cx="5982335" cy="472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33985" indent="-287655">
              <a:lnSpc>
                <a:spcPct val="100099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herbarium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lang="en-IN"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technologically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feasible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0" dirty="0">
                <a:latin typeface="Calibri"/>
                <a:cs typeface="Calibri"/>
              </a:rPr>
              <a:t> a </a:t>
            </a:r>
            <a:r>
              <a:rPr sz="1800" spc="-30" dirty="0">
                <a:latin typeface="Calibri"/>
                <a:cs typeface="Calibri"/>
              </a:rPr>
              <a:t>groundbreaking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advancement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botany.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Imagine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exploring</a:t>
            </a:r>
            <a:r>
              <a:rPr sz="1800" spc="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vibrant,</a:t>
            </a:r>
            <a:r>
              <a:rPr sz="1800" spc="-1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interactive</a:t>
            </a:r>
            <a:r>
              <a:rPr sz="1800" spc="-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library</a:t>
            </a:r>
            <a:r>
              <a:rPr sz="1800" spc="-5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plant</a:t>
            </a:r>
            <a:r>
              <a:rPr sz="18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life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at</a:t>
            </a:r>
            <a:r>
              <a:rPr sz="1800" spc="-1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your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fingertips,</a:t>
            </a:r>
            <a:r>
              <a:rPr sz="1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where</a:t>
            </a:r>
            <a:r>
              <a:rPr sz="1800" spc="-7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can</a:t>
            </a:r>
            <a:r>
              <a:rPr sz="1800" spc="-9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examine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intricate</a:t>
            </a:r>
            <a:r>
              <a:rPr sz="1800" spc="-1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details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engage</a:t>
            </a:r>
            <a:r>
              <a:rPr sz="18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specimens</a:t>
            </a:r>
            <a:r>
              <a:rPr sz="18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111111"/>
                </a:solidFill>
                <a:latin typeface="Calibri"/>
                <a:cs typeface="Calibri"/>
              </a:rPr>
              <a:t>like</a:t>
            </a:r>
            <a:r>
              <a:rPr sz="1800" spc="-8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Calibri"/>
                <a:cs typeface="Calibri"/>
              </a:rPr>
              <a:t>never</a:t>
            </a:r>
            <a:r>
              <a:rPr sz="1800" spc="-10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"/>
                <a:cs typeface="Calibri"/>
              </a:rPr>
              <a:t>before.</a:t>
            </a:r>
            <a:endParaRPr sz="1800" dirty="0">
              <a:latin typeface="Calibri"/>
              <a:cs typeface="Calibri"/>
            </a:endParaRPr>
          </a:p>
          <a:p>
            <a:pPr marL="299720" marR="5080" indent="-287655">
              <a:lnSpc>
                <a:spcPct val="1008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Unlock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botanical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exploration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advanced </a:t>
            </a:r>
            <a:r>
              <a:rPr sz="1800" spc="-20" dirty="0">
                <a:latin typeface="Calibri"/>
                <a:cs typeface="Calibri"/>
              </a:rPr>
              <a:t>search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options!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simplify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journey,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 </a:t>
            </a:r>
            <a:r>
              <a:rPr sz="1800" dirty="0">
                <a:latin typeface="Calibri"/>
                <a:cs typeface="Calibri"/>
              </a:rPr>
              <a:t>filters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effortlessly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variety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criteria,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medicinal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habitat type.</a:t>
            </a:r>
            <a:endParaRPr sz="1800" dirty="0">
              <a:latin typeface="Calibri"/>
              <a:cs typeface="Calibri"/>
            </a:endParaRPr>
          </a:p>
          <a:p>
            <a:pPr marL="299720" marR="334645" indent="-287655">
              <a:lnSpc>
                <a:spcPct val="99100"/>
              </a:lnSpc>
              <a:spcBef>
                <a:spcPts val="26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remarkable</a:t>
            </a:r>
            <a:r>
              <a:rPr sz="1800" spc="-20" dirty="0">
                <a:latin typeface="Calibri"/>
                <a:cs typeface="Calibri"/>
              </a:rPr>
              <a:t> surge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interest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governments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 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Ayurveda,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signaling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20" dirty="0">
                <a:latin typeface="Calibri"/>
                <a:cs typeface="Calibri"/>
              </a:rPr>
              <a:t>transformative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shift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towards</a:t>
            </a:r>
            <a:r>
              <a:rPr sz="1800" spc="-20" dirty="0">
                <a:latin typeface="Calibri"/>
                <a:cs typeface="Calibri"/>
              </a:rPr>
              <a:t> holistic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wellness.</a:t>
            </a:r>
            <a:endParaRPr sz="1800" dirty="0">
              <a:latin typeface="Calibri"/>
              <a:cs typeface="Calibri"/>
            </a:endParaRPr>
          </a:p>
          <a:p>
            <a:pPr marL="299720" marR="556260" indent="-287655">
              <a:lnSpc>
                <a:spcPts val="218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Ensuring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Long-</a:t>
            </a:r>
            <a:r>
              <a:rPr sz="1800" spc="-20" dirty="0">
                <a:latin typeface="Calibri"/>
                <a:cs typeface="Calibri"/>
              </a:rPr>
              <a:t>Term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Sustainability: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Thriving </a:t>
            </a:r>
            <a:r>
              <a:rPr sz="1800" spc="-30" dirty="0">
                <a:latin typeface="Calibri"/>
                <a:cs typeface="Calibri"/>
              </a:rPr>
              <a:t>Database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continuous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</a:t>
            </a:r>
            <a:endParaRPr sz="1800" dirty="0">
              <a:latin typeface="Calibri"/>
              <a:cs typeface="Calibri"/>
            </a:endParaRPr>
          </a:p>
          <a:p>
            <a:pPr marL="299720">
              <a:lnSpc>
                <a:spcPts val="2100"/>
              </a:lnSpc>
            </a:pPr>
            <a:r>
              <a:rPr sz="1800" spc="-20" dirty="0">
                <a:latin typeface="Calibri"/>
                <a:cs typeface="Calibri"/>
              </a:rPr>
              <a:t>incorporation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Technological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advancements.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7882" y="133350"/>
            <a:ext cx="1233940" cy="645681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1351" y="1128775"/>
            <a:ext cx="5524500" cy="1781175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ct val="100000"/>
              </a:lnSpc>
            </a:pP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Potential</a:t>
            </a:r>
            <a:r>
              <a:rPr sz="2400" b="1" u="sng" spc="-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Challenges</a:t>
            </a:r>
            <a:r>
              <a:rPr sz="24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Risks:</a:t>
            </a:r>
            <a:endParaRPr sz="2400" dirty="0">
              <a:latin typeface="Arial"/>
              <a:cs typeface="Arial"/>
            </a:endParaRPr>
          </a:p>
          <a:p>
            <a:pPr marL="386715" indent="-2870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spc="-20" dirty="0">
                <a:latin typeface="Calibri"/>
                <a:cs typeface="Calibri"/>
              </a:rPr>
              <a:t>Creating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Accurate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Renderings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Herbs.</a:t>
            </a:r>
            <a:endParaRPr sz="1800" dirty="0">
              <a:latin typeface="Calibri"/>
              <a:cs typeface="Calibri"/>
            </a:endParaRPr>
          </a:p>
          <a:p>
            <a:pPr marL="386715" marR="619760" indent="-287020">
              <a:lnSpc>
                <a:spcPct val="100800"/>
              </a:lnSpc>
              <a:buFont typeface="Arial MT"/>
              <a:buChar char="•"/>
              <a:tabLst>
                <a:tab pos="386715" algn="l"/>
              </a:tabLst>
            </a:pPr>
            <a:r>
              <a:rPr sz="1800" spc="-35" dirty="0">
                <a:latin typeface="Calibri"/>
                <a:cs typeface="Calibri"/>
              </a:rPr>
              <a:t>Sourcing</a:t>
            </a:r>
            <a:r>
              <a:rPr sz="1800" spc="-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Plants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Diverse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Habitats.</a:t>
            </a:r>
            <a:endParaRPr sz="1800" dirty="0">
              <a:latin typeface="Calibri"/>
              <a:cs typeface="Calibri"/>
            </a:endParaRPr>
          </a:p>
          <a:p>
            <a:pPr marL="386715" indent="-28702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Crashes.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15014" y="645908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1351" y="3167062"/>
            <a:ext cx="5524500" cy="2905667"/>
          </a:xfrm>
          <a:prstGeom prst="rect">
            <a:avLst/>
          </a:prstGeom>
          <a:ln w="24384">
            <a:solidFill>
              <a:srgbClr val="1C334E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9695">
              <a:lnSpc>
                <a:spcPts val="2830"/>
              </a:lnSpc>
              <a:spcBef>
                <a:spcPts val="5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Strategies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overcome</a:t>
            </a:r>
            <a:r>
              <a:rPr sz="2400" b="1" u="sng" spc="-2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Challenges:</a:t>
            </a:r>
            <a:endParaRPr sz="2400" dirty="0">
              <a:latin typeface="Arial"/>
              <a:cs typeface="Arial"/>
            </a:endParaRPr>
          </a:p>
          <a:p>
            <a:pPr marL="386715" marR="721995" indent="-287020">
              <a:lnSpc>
                <a:spcPts val="2180"/>
              </a:lnSpc>
              <a:spcBef>
                <a:spcPts val="5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Accurate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20" dirty="0">
                <a:latin typeface="Calibri"/>
                <a:cs typeface="Calibri"/>
              </a:rPr>
              <a:t> Renderings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-25" dirty="0">
                <a:latin typeface="Calibri"/>
                <a:cs typeface="Calibri"/>
              </a:rPr>
              <a:t> are created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Algorithms.</a:t>
            </a:r>
            <a:endParaRPr sz="1800" dirty="0">
              <a:latin typeface="Calibri"/>
              <a:cs typeface="Calibri"/>
            </a:endParaRPr>
          </a:p>
          <a:p>
            <a:pPr marL="386715" indent="-287655">
              <a:lnSpc>
                <a:spcPts val="2100"/>
              </a:lnSpc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Sourcing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Plants</a:t>
            </a:r>
            <a:endParaRPr sz="1800" dirty="0">
              <a:latin typeface="Calibri"/>
              <a:cs typeface="Calibri"/>
            </a:endParaRPr>
          </a:p>
          <a:p>
            <a:pPr marL="386715" marR="249554">
              <a:lnSpc>
                <a:spcPct val="1008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lang="en-IN" sz="1800" dirty="0">
                <a:latin typeface="Calibri"/>
                <a:cs typeface="Calibri"/>
              </a:rPr>
              <a:t>by</a:t>
            </a:r>
            <a:r>
              <a:rPr lang="en-IN" spc="20" dirty="0">
                <a:latin typeface="Calibri"/>
                <a:cs typeface="Calibri"/>
              </a:rPr>
              <a:t> </a:t>
            </a:r>
            <a:r>
              <a:rPr lang="en-US" dirty="0"/>
              <a:t>collaborating with Botanical Gardens and Experts.</a:t>
            </a:r>
            <a:endParaRPr sz="1800" dirty="0">
              <a:latin typeface="Calibri"/>
              <a:cs typeface="Calibri"/>
            </a:endParaRPr>
          </a:p>
          <a:p>
            <a:pPr marL="386715" marR="260985" indent="-287655">
              <a:lnSpc>
                <a:spcPct val="99700"/>
              </a:lnSpc>
              <a:spcBef>
                <a:spcPts val="325"/>
              </a:spcBef>
              <a:buFont typeface="Arial MT"/>
              <a:buChar char="•"/>
              <a:tabLst>
                <a:tab pos="386715" algn="l"/>
              </a:tabLst>
            </a:pPr>
            <a:r>
              <a:rPr sz="1800" dirty="0">
                <a:latin typeface="Calibri"/>
                <a:cs typeface="Calibri"/>
              </a:rPr>
              <a:t>System </a:t>
            </a:r>
            <a:r>
              <a:rPr sz="1800" spc="-20" dirty="0">
                <a:latin typeface="Calibri"/>
                <a:cs typeface="Calibri"/>
              </a:rPr>
              <a:t>crashes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avoided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implementing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caching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CDN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through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have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load across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improving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reliability.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" y="288860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9BD2411-738F-5852-CF9D-11F9F31D6DFD}"/>
              </a:ext>
            </a:extLst>
          </p:cNvPr>
          <p:cNvSpPr/>
          <p:nvPr/>
        </p:nvSpPr>
        <p:spPr>
          <a:xfrm>
            <a:off x="258215" y="934541"/>
            <a:ext cx="6075504" cy="5290046"/>
          </a:xfrm>
          <a:custGeom>
            <a:avLst/>
            <a:gdLst/>
            <a:ahLst/>
            <a:cxnLst/>
            <a:rect l="l" t="t" r="r" b="b"/>
            <a:pathLst>
              <a:path w="6143625" h="5133975">
                <a:moveTo>
                  <a:pt x="0" y="5133721"/>
                </a:moveTo>
                <a:lnTo>
                  <a:pt x="6143244" y="5133721"/>
                </a:lnTo>
                <a:lnTo>
                  <a:pt x="6143244" y="0"/>
                </a:lnTo>
                <a:lnTo>
                  <a:pt x="0" y="0"/>
                </a:lnTo>
                <a:lnTo>
                  <a:pt x="0" y="5133721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3175"/>
            <a:ext cx="12192000" cy="504825"/>
            <a:chOff x="0" y="6353175"/>
            <a:chExt cx="12192000" cy="504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2225"/>
              <a:ext cx="12182474" cy="4857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3175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12192000" y="5048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51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IMPACT</a:t>
            </a:r>
            <a:r>
              <a:rPr spc="-33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03706" y="1143498"/>
            <a:ext cx="95275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Impact</a:t>
            </a:r>
            <a:r>
              <a:rPr sz="21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100" b="1" u="sng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Students,</a:t>
            </a:r>
            <a:r>
              <a:rPr sz="210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Practitioners,</a:t>
            </a:r>
            <a:r>
              <a:rPr sz="21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1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enthusiasts</a:t>
            </a:r>
            <a:r>
              <a:rPr sz="2100" b="1" u="sng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100" b="1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AYUSH</a:t>
            </a:r>
            <a:r>
              <a:rPr sz="21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sector</a:t>
            </a:r>
            <a:endParaRPr sz="21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212" y="1976501"/>
            <a:ext cx="2238375" cy="10858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Educational</a:t>
            </a:r>
            <a:r>
              <a:rPr sz="1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Value:</a:t>
            </a:r>
            <a:endParaRPr sz="1800" dirty="0">
              <a:latin typeface="Calibri"/>
              <a:cs typeface="Calibri"/>
            </a:endParaRPr>
          </a:p>
          <a:p>
            <a:pPr marL="18224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2245" algn="l"/>
              </a:tabLst>
            </a:pP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Knowledge</a:t>
            </a:r>
            <a:endParaRPr sz="1800" dirty="0">
              <a:latin typeface="Calibri"/>
              <a:cs typeface="Calibri"/>
            </a:endParaRPr>
          </a:p>
          <a:p>
            <a:pPr marL="18224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82245" algn="l"/>
              </a:tabLst>
            </a:pPr>
            <a:r>
              <a:rPr sz="1800" spc="-10" dirty="0">
                <a:latin typeface="Calibri"/>
                <a:cs typeface="Calibri"/>
              </a:rPr>
              <a:t>Sustainable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4201" y="2005076"/>
            <a:ext cx="3133725" cy="1095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695">
              <a:lnSpc>
                <a:spcPts val="1995"/>
              </a:lnSpc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Health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wellness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Natural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Remedies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dirty="0">
                <a:latin typeface="Calibri"/>
                <a:cs typeface="Calibri"/>
              </a:rPr>
              <a:t>Mental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Well-</a:t>
            </a:r>
            <a:r>
              <a:rPr sz="1800" spc="-20" dirty="0">
                <a:latin typeface="Calibri"/>
                <a:cs typeface="Calibri"/>
              </a:rPr>
              <a:t>being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7476" y="2005076"/>
            <a:ext cx="3038475" cy="10572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1800"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Awareness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152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15265" algn="l"/>
              </a:tabLst>
            </a:pPr>
            <a:r>
              <a:rPr sz="1800" dirty="0">
                <a:latin typeface="Calibri"/>
                <a:cs typeface="Calibri"/>
              </a:rPr>
              <a:t>Connection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Nature</a:t>
            </a:r>
            <a:endParaRPr sz="1800">
              <a:latin typeface="Calibri"/>
              <a:cs typeface="Calibri"/>
            </a:endParaRPr>
          </a:p>
          <a:p>
            <a:pPr marL="2152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15265" algn="l"/>
              </a:tabLst>
            </a:pPr>
            <a:r>
              <a:rPr sz="1800" spc="-10" dirty="0">
                <a:latin typeface="Calibri"/>
                <a:cs typeface="Calibri"/>
              </a:rPr>
              <a:t>Awareness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4551" y="2005076"/>
            <a:ext cx="2857500" cy="83869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sz="18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Impact:</a:t>
            </a:r>
            <a:endParaRPr sz="1800" dirty="0">
              <a:latin typeface="Calibri"/>
              <a:cs typeface="Calibri"/>
            </a:endParaRPr>
          </a:p>
          <a:p>
            <a:pPr marL="18605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6055" algn="l"/>
              </a:tabLst>
            </a:pPr>
            <a:r>
              <a:rPr sz="1800" spc="-25" dirty="0">
                <a:latin typeface="Calibri"/>
                <a:cs typeface="Calibri"/>
              </a:rPr>
              <a:t>Cost</a:t>
            </a:r>
            <a:r>
              <a:rPr lang="en-IN" spc="-25" dirty="0">
                <a:latin typeface="Calibri"/>
                <a:cs typeface="Calibri"/>
              </a:rPr>
              <a:t> Effective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Gardening</a:t>
            </a:r>
            <a:endParaRPr sz="1800" dirty="0">
              <a:latin typeface="Calibri"/>
              <a:cs typeface="Calibri"/>
            </a:endParaRPr>
          </a:p>
          <a:p>
            <a:pPr marL="18605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herbal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3001" y="3252851"/>
            <a:ext cx="2686050" cy="6477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ct val="100000"/>
              </a:lnSpc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Cultural</a:t>
            </a:r>
            <a:r>
              <a:rPr sz="1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Connection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9431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94310" algn="l"/>
              </a:tabLst>
            </a:pPr>
            <a:r>
              <a:rPr sz="1800" spc="-10" dirty="0">
                <a:latin typeface="Calibri"/>
                <a:cs typeface="Calibri"/>
              </a:rPr>
              <a:t>Exploration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0975" y="4000182"/>
            <a:ext cx="10007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BENIFITS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262" y="4491037"/>
            <a:ext cx="3190875" cy="17335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5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Social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Benefits: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Increase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Social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Promotion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Lifestyles</a:t>
            </a:r>
            <a:endParaRPr sz="1800">
              <a:latin typeface="Calibri"/>
              <a:cs typeface="Calibri"/>
            </a:endParaRPr>
          </a:p>
          <a:p>
            <a:pPr marL="17780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77800" algn="l"/>
              </a:tabLst>
            </a:pPr>
            <a:r>
              <a:rPr sz="1800" spc="-10" dirty="0">
                <a:latin typeface="Calibri"/>
                <a:cs typeface="Calibri"/>
              </a:rPr>
              <a:t>Economic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Empowerment</a:t>
            </a:r>
            <a:endParaRPr sz="1800">
              <a:latin typeface="Calibri"/>
              <a:cs typeface="Calibri"/>
            </a:endParaRPr>
          </a:p>
          <a:p>
            <a:pPr marL="177800" marR="678815" indent="-8890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203200" algn="l"/>
              </a:tabLst>
            </a:pPr>
            <a:r>
              <a:rPr sz="1800" spc="-10" dirty="0">
                <a:latin typeface="Calibri"/>
                <a:cs typeface="Calibri"/>
              </a:rPr>
              <a:t>Environmental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Social 	Responsibility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5276" y="4548187"/>
            <a:ext cx="3648075" cy="14287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34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sz="1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Benefits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Market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Reach</a:t>
            </a:r>
            <a:endParaRPr sz="1800" dirty="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Economies</a:t>
            </a:r>
            <a:endParaRPr sz="1800" dirty="0">
              <a:latin typeface="Calibri"/>
              <a:cs typeface="Calibri"/>
            </a:endParaRPr>
          </a:p>
          <a:p>
            <a:pPr marL="19748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197485" algn="l"/>
              </a:tabLst>
            </a:pPr>
            <a:r>
              <a:rPr sz="1800" dirty="0">
                <a:latin typeface="Calibri"/>
                <a:cs typeface="Calibri"/>
              </a:rPr>
              <a:t>Skill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Employment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72426" y="4491037"/>
            <a:ext cx="3048000" cy="118173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57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18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lang="en-IN"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00" b="1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efits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10" dirty="0">
                <a:latin typeface="Calibri"/>
                <a:cs typeface="Calibri"/>
              </a:rPr>
              <a:t>Biodiversity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Conservation</a:t>
            </a:r>
            <a:endParaRPr sz="1800" dirty="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20" dirty="0">
                <a:latin typeface="Calibri"/>
                <a:cs typeface="Calibri"/>
              </a:rPr>
              <a:t>Environmental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Awareness</a:t>
            </a:r>
            <a:endParaRPr sz="1800" dirty="0">
              <a:latin typeface="Calibri"/>
              <a:cs typeface="Calibri"/>
            </a:endParaRPr>
          </a:p>
          <a:p>
            <a:pPr marL="202565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02565" algn="l"/>
              </a:tabLst>
            </a:pPr>
            <a:r>
              <a:rPr sz="1800" spc="-10" dirty="0">
                <a:latin typeface="Calibri"/>
                <a:cs typeface="Calibri"/>
              </a:rPr>
              <a:t>Reduction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Carbon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Footprint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9292" y="119126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9782" y="365824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03330" y="6450191"/>
            <a:ext cx="11048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n-IN" sz="12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76500" y="197775"/>
            <a:ext cx="7239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  <a:tabLst>
                <a:tab pos="276415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0" dirty="0"/>
              <a:t> REFERENCES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14949BD-5D73-6E08-DC90-9A777B65EE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447800"/>
            <a:ext cx="8534400" cy="2495555"/>
          </a:xfrm>
        </p:spPr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330" algn="l"/>
                <a:tab pos="354965" algn="l"/>
                <a:tab pos="6120765" algn="l"/>
              </a:tabLst>
            </a:pPr>
            <a:r>
              <a:rPr lang="en-IN" sz="2000" spc="-20" dirty="0">
                <a:latin typeface="Arial MT"/>
                <a:cs typeface="Arial MT"/>
              </a:rPr>
              <a:t>Ayush</a:t>
            </a:r>
            <a:r>
              <a:rPr lang="en-IN" sz="2000" spc="-30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official</a:t>
            </a:r>
            <a:r>
              <a:rPr lang="en-IN" sz="2000" spc="2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website</a:t>
            </a:r>
            <a:r>
              <a:rPr lang="en-IN" sz="20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https://ayush.gov.in/</a:t>
            </a: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45" dirty="0">
                <a:latin typeface="Arial MT"/>
                <a:cs typeface="Arial MT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Validation.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https://getbootstrap.com/</a:t>
            </a:r>
            <a:r>
              <a:rPr lang="en-IN" sz="2000" spc="-20" dirty="0">
                <a:solidFill>
                  <a:srgbClr val="0000FF"/>
                </a:solidFill>
                <a:latin typeface="Arial MT"/>
                <a:cs typeface="Arial MT"/>
                <a:hlinkClick r:id="rId3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70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0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10" dirty="0">
                <a:latin typeface="Arial MT"/>
                <a:cs typeface="Arial MT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Website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Framework.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https://spline.design/</a:t>
            </a:r>
            <a:r>
              <a:rPr lang="en-IN" sz="2000" spc="-25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4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dirty="0">
                <a:latin typeface="Arial MT"/>
                <a:cs typeface="Arial MT"/>
              </a:rPr>
              <a:t> </a:t>
            </a:r>
            <a:r>
              <a:rPr lang="en-IN" sz="20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3D</a:t>
            </a:r>
            <a:r>
              <a:rPr lang="en-IN" sz="20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lang="en-IN"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Design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en-IN" sz="2000" b="1" u="heavy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Deployment.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354330" algn="l"/>
                <a:tab pos="354965" algn="l"/>
              </a:tabLst>
            </a:pPr>
            <a:r>
              <a:rPr lang="en-IN"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https://meshy.ai</a:t>
            </a:r>
            <a:r>
              <a:rPr lang="en-IN" sz="2000" spc="-7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is</a:t>
            </a:r>
            <a:r>
              <a:rPr lang="en-IN" sz="2000" spc="-75" dirty="0">
                <a:latin typeface="Arial MT"/>
                <a:cs typeface="Arial MT"/>
              </a:rPr>
              <a:t> </a:t>
            </a:r>
            <a:r>
              <a:rPr lang="en-IN" sz="2000" spc="-15" dirty="0">
                <a:latin typeface="Arial MT"/>
                <a:cs typeface="Arial MT"/>
              </a:rPr>
              <a:t>used</a:t>
            </a:r>
            <a:r>
              <a:rPr lang="en-IN" sz="2000" spc="-55" dirty="0">
                <a:latin typeface="Arial MT"/>
                <a:cs typeface="Arial MT"/>
              </a:rPr>
              <a:t> </a:t>
            </a:r>
            <a:r>
              <a:rPr lang="en-IN" sz="2000" spc="-20" dirty="0">
                <a:latin typeface="Arial MT"/>
                <a:cs typeface="Arial MT"/>
              </a:rPr>
              <a:t>for</a:t>
            </a:r>
            <a:r>
              <a:rPr lang="en-IN" sz="2000" spc="-15" dirty="0">
                <a:latin typeface="Arial MT"/>
                <a:cs typeface="Arial MT"/>
              </a:rPr>
              <a:t> </a:t>
            </a:r>
            <a:r>
              <a:rPr lang="en-IN"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Raw</a:t>
            </a:r>
            <a:r>
              <a:rPr lang="en-IN"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IN"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Material.</a:t>
            </a:r>
            <a:endParaRPr lang="en-IN"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dirty="0">
                <a:latin typeface="Arial"/>
                <a:cs typeface="Arial"/>
              </a:rPr>
              <a:t>Ashtanga</a:t>
            </a:r>
            <a:r>
              <a:rPr lang="en-IN" sz="2000" i="1" spc="-35" dirty="0">
                <a:latin typeface="Arial"/>
                <a:cs typeface="Arial"/>
              </a:rPr>
              <a:t> </a:t>
            </a:r>
            <a:r>
              <a:rPr lang="en-IN" sz="2000" i="1" dirty="0" err="1">
                <a:latin typeface="Arial"/>
                <a:cs typeface="Arial"/>
              </a:rPr>
              <a:t>Hridayam</a:t>
            </a:r>
            <a:r>
              <a:rPr lang="en-IN" sz="2000" dirty="0">
                <a:latin typeface="Arial MT"/>
                <a:cs typeface="Arial MT"/>
              </a:rPr>
              <a:t>.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dirty="0" err="1">
                <a:latin typeface="Arial MT"/>
                <a:cs typeface="Arial MT"/>
              </a:rPr>
              <a:t>Chaukhamba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Sanskrit</a:t>
            </a:r>
            <a:r>
              <a:rPr lang="en-IN" sz="2000" spc="-5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Pratishthan</a:t>
            </a:r>
            <a:r>
              <a:rPr lang="en-IN" sz="2000" spc="-5" dirty="0">
                <a:latin typeface="Arial MT"/>
                <a:cs typeface="Arial MT"/>
              </a:rPr>
              <a:t>,</a:t>
            </a:r>
            <a:r>
              <a:rPr lang="en-IN" sz="2000" spc="15" dirty="0">
                <a:latin typeface="Arial MT"/>
                <a:cs typeface="Arial MT"/>
              </a:rPr>
              <a:t> </a:t>
            </a:r>
            <a:r>
              <a:rPr lang="en-IN" sz="2000" spc="-5" dirty="0">
                <a:latin typeface="Arial MT"/>
                <a:cs typeface="Arial MT"/>
              </a:rPr>
              <a:t>2000.</a:t>
            </a:r>
            <a:endParaRPr lang="en-IN" sz="20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20"/>
              </a:spcBef>
              <a:buChar char="•"/>
              <a:tabLst>
                <a:tab pos="354330" algn="l"/>
                <a:tab pos="354965" algn="l"/>
              </a:tabLst>
            </a:pPr>
            <a:r>
              <a:rPr lang="en-IN" sz="2000" i="1" spc="-5" dirty="0" err="1">
                <a:latin typeface="Arial"/>
                <a:cs typeface="Arial"/>
              </a:rPr>
              <a:t>Charaka</a:t>
            </a:r>
            <a:r>
              <a:rPr lang="en-IN" sz="2000" i="1" spc="10" dirty="0">
                <a:latin typeface="Arial"/>
                <a:cs typeface="Arial"/>
              </a:rPr>
              <a:t> </a:t>
            </a:r>
            <a:r>
              <a:rPr lang="en-IN" sz="2000" i="1" dirty="0">
                <a:latin typeface="Arial"/>
                <a:cs typeface="Arial"/>
              </a:rPr>
              <a:t>Samhita</a:t>
            </a:r>
            <a:r>
              <a:rPr lang="en-IN" sz="2000" dirty="0">
                <a:latin typeface="Arial MT"/>
                <a:cs typeface="Arial MT"/>
              </a:rPr>
              <a:t>.</a:t>
            </a:r>
            <a:r>
              <a:rPr lang="en-IN" sz="2000" spc="15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Chaukhamba</a:t>
            </a:r>
            <a:r>
              <a:rPr lang="en-IN" sz="2000" spc="-60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Sanskrit</a:t>
            </a:r>
            <a:r>
              <a:rPr lang="en-IN" sz="2000" spc="20" dirty="0">
                <a:latin typeface="Arial MT"/>
                <a:cs typeface="Arial MT"/>
              </a:rPr>
              <a:t> </a:t>
            </a:r>
            <a:r>
              <a:rPr lang="en-IN" sz="2000" spc="-5" dirty="0" err="1">
                <a:latin typeface="Arial MT"/>
                <a:cs typeface="Arial MT"/>
              </a:rPr>
              <a:t>Pratishthan</a:t>
            </a:r>
            <a:r>
              <a:rPr lang="en-IN" sz="2000" spc="-5" dirty="0">
                <a:latin typeface="Arial MT"/>
                <a:cs typeface="Arial MT"/>
              </a:rPr>
              <a:t>.</a:t>
            </a:r>
            <a:endParaRPr lang="en-IN" sz="2000" dirty="0">
              <a:latin typeface="Arial MT"/>
              <a:cs typeface="Arial MT"/>
            </a:endParaRPr>
          </a:p>
          <a:p>
            <a:endParaRPr lang="en-IN" sz="1800" dirty="0"/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58375" y="133350"/>
            <a:ext cx="2143125" cy="990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8137" y="252475"/>
            <a:ext cx="1247775" cy="809625"/>
          </a:xfrm>
          <a:custGeom>
            <a:avLst/>
            <a:gdLst/>
            <a:ahLst/>
            <a:cxnLst/>
            <a:rect l="l" t="t" r="r" b="b"/>
            <a:pathLst>
              <a:path w="1247775" h="809625">
                <a:moveTo>
                  <a:pt x="0" y="404622"/>
                </a:moveTo>
                <a:lnTo>
                  <a:pt x="10045" y="331850"/>
                </a:lnTo>
                <a:lnTo>
                  <a:pt x="39027" y="263398"/>
                </a:lnTo>
                <a:lnTo>
                  <a:pt x="60058" y="231139"/>
                </a:lnTo>
                <a:lnTo>
                  <a:pt x="85166" y="200278"/>
                </a:lnTo>
                <a:lnTo>
                  <a:pt x="114122" y="171196"/>
                </a:lnTo>
                <a:lnTo>
                  <a:pt x="146710" y="143890"/>
                </a:lnTo>
                <a:lnTo>
                  <a:pt x="182714" y="118363"/>
                </a:lnTo>
                <a:lnTo>
                  <a:pt x="221894" y="95123"/>
                </a:lnTo>
                <a:lnTo>
                  <a:pt x="264058" y="73914"/>
                </a:lnTo>
                <a:lnTo>
                  <a:pt x="308965" y="55118"/>
                </a:lnTo>
                <a:lnTo>
                  <a:pt x="356400" y="38862"/>
                </a:lnTo>
                <a:lnTo>
                  <a:pt x="406145" y="25273"/>
                </a:lnTo>
                <a:lnTo>
                  <a:pt x="457987" y="14350"/>
                </a:lnTo>
                <a:lnTo>
                  <a:pt x="511695" y="6476"/>
                </a:lnTo>
                <a:lnTo>
                  <a:pt x="567042" y="1650"/>
                </a:lnTo>
                <a:lnTo>
                  <a:pt x="623824" y="0"/>
                </a:lnTo>
                <a:lnTo>
                  <a:pt x="680605" y="1650"/>
                </a:lnTo>
                <a:lnTo>
                  <a:pt x="735965" y="6476"/>
                </a:lnTo>
                <a:lnTo>
                  <a:pt x="789673" y="14350"/>
                </a:lnTo>
                <a:lnTo>
                  <a:pt x="841502" y="25273"/>
                </a:lnTo>
                <a:lnTo>
                  <a:pt x="891247" y="38862"/>
                </a:lnTo>
                <a:lnTo>
                  <a:pt x="938720" y="55118"/>
                </a:lnTo>
                <a:lnTo>
                  <a:pt x="983551" y="73914"/>
                </a:lnTo>
                <a:lnTo>
                  <a:pt x="1025715" y="95123"/>
                </a:lnTo>
                <a:lnTo>
                  <a:pt x="1064958" y="118363"/>
                </a:lnTo>
                <a:lnTo>
                  <a:pt x="1100899" y="143890"/>
                </a:lnTo>
                <a:lnTo>
                  <a:pt x="1133538" y="171196"/>
                </a:lnTo>
                <a:lnTo>
                  <a:pt x="1162494" y="200278"/>
                </a:lnTo>
                <a:lnTo>
                  <a:pt x="1187640" y="231139"/>
                </a:lnTo>
                <a:lnTo>
                  <a:pt x="1208595" y="263398"/>
                </a:lnTo>
                <a:lnTo>
                  <a:pt x="1237551" y="331850"/>
                </a:lnTo>
                <a:lnTo>
                  <a:pt x="1247711" y="404622"/>
                </a:lnTo>
                <a:lnTo>
                  <a:pt x="1245044" y="441451"/>
                </a:lnTo>
                <a:lnTo>
                  <a:pt x="1225359" y="512190"/>
                </a:lnTo>
                <a:lnTo>
                  <a:pt x="1187640" y="577976"/>
                </a:lnTo>
                <a:lnTo>
                  <a:pt x="1162494" y="608838"/>
                </a:lnTo>
                <a:lnTo>
                  <a:pt x="1133538" y="637921"/>
                </a:lnTo>
                <a:lnTo>
                  <a:pt x="1100899" y="665226"/>
                </a:lnTo>
                <a:lnTo>
                  <a:pt x="1064958" y="690752"/>
                </a:lnTo>
                <a:lnTo>
                  <a:pt x="1025715" y="713994"/>
                </a:lnTo>
                <a:lnTo>
                  <a:pt x="983551" y="735202"/>
                </a:lnTo>
                <a:lnTo>
                  <a:pt x="938720" y="753999"/>
                </a:lnTo>
                <a:lnTo>
                  <a:pt x="891247" y="770254"/>
                </a:lnTo>
                <a:lnTo>
                  <a:pt x="841502" y="783844"/>
                </a:lnTo>
                <a:lnTo>
                  <a:pt x="789673" y="794765"/>
                </a:lnTo>
                <a:lnTo>
                  <a:pt x="735965" y="802639"/>
                </a:lnTo>
                <a:lnTo>
                  <a:pt x="680605" y="807465"/>
                </a:lnTo>
                <a:lnTo>
                  <a:pt x="623824" y="809244"/>
                </a:lnTo>
                <a:lnTo>
                  <a:pt x="567042" y="807465"/>
                </a:lnTo>
                <a:lnTo>
                  <a:pt x="511695" y="802639"/>
                </a:lnTo>
                <a:lnTo>
                  <a:pt x="457987" y="794765"/>
                </a:lnTo>
                <a:lnTo>
                  <a:pt x="406145" y="783844"/>
                </a:lnTo>
                <a:lnTo>
                  <a:pt x="356400" y="770254"/>
                </a:lnTo>
                <a:lnTo>
                  <a:pt x="308965" y="753999"/>
                </a:lnTo>
                <a:lnTo>
                  <a:pt x="264058" y="735202"/>
                </a:lnTo>
                <a:lnTo>
                  <a:pt x="221894" y="713994"/>
                </a:lnTo>
                <a:lnTo>
                  <a:pt x="182714" y="690626"/>
                </a:lnTo>
                <a:lnTo>
                  <a:pt x="146710" y="665226"/>
                </a:lnTo>
                <a:lnTo>
                  <a:pt x="114122" y="637921"/>
                </a:lnTo>
                <a:lnTo>
                  <a:pt x="85166" y="608838"/>
                </a:lnTo>
                <a:lnTo>
                  <a:pt x="60058" y="577976"/>
                </a:lnTo>
                <a:lnTo>
                  <a:pt x="39027" y="545719"/>
                </a:lnTo>
                <a:lnTo>
                  <a:pt x="10045" y="477265"/>
                </a:lnTo>
                <a:lnTo>
                  <a:pt x="0" y="404622"/>
                </a:lnTo>
                <a:close/>
              </a:path>
            </a:pathLst>
          </a:custGeom>
          <a:ln w="27432">
            <a:solidFill>
              <a:srgbClr val="8062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627" y="499173"/>
            <a:ext cx="10687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Error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Blaster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8029" y="6462276"/>
            <a:ext cx="105410" cy="340478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lang="en-IN"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751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SMART INDIA HACKATHON 2024</vt:lpstr>
      <vt:lpstr>Virtual Herbal Garden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Gourav Singh</cp:lastModifiedBy>
  <cp:revision>10</cp:revision>
  <dcterms:created xsi:type="dcterms:W3CDTF">2024-09-08T18:38:53Z</dcterms:created>
  <dcterms:modified xsi:type="dcterms:W3CDTF">2024-09-09T03:16:46Z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2024-09-08T00:00:00Z</vt:filetime>
  </property>
  <property fmtid="{D5CDD505-2E9C-101B-9397-08002B2CF9AE}" pid="3" name="LastSaved">
    <vt:filetime>2024-09-08T00:00:00Z</vt:filetime>
  </property>
</Properties>
</file>