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67" r:id="rId3"/>
    <p:sldId id="276" r:id="rId4"/>
    <p:sldId id="259" r:id="rId5"/>
    <p:sldId id="274" r:id="rId6"/>
    <p:sldId id="278" r:id="rId7"/>
    <p:sldId id="279" r:id="rId8"/>
    <p:sldId id="280" r:id="rId9"/>
    <p:sldId id="284" r:id="rId10"/>
    <p:sldId id="290" r:id="rId11"/>
    <p:sldId id="285" r:id="rId12"/>
    <p:sldId id="286" r:id="rId13"/>
    <p:sldId id="287" r:id="rId14"/>
    <p:sldId id="288" r:id="rId15"/>
    <p:sldId id="289" r:id="rId16"/>
    <p:sldId id="268" r:id="rId17"/>
    <p:sldId id="283" r:id="rId18"/>
    <p:sldId id="291" r:id="rId19"/>
    <p:sldId id="292" r:id="rId20"/>
    <p:sldId id="271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>
      <p:cViewPr varScale="1">
        <p:scale>
          <a:sx n="81" d="100"/>
          <a:sy n="81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36F8B38-8830-4783-BEC3-B6BB042F925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AA7C603-EF98-4471-9A07-7FD24D802D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stackexchange.com/questions/23317/using-ir-sensor-to-sense-movemen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A8B-65CC-8072-6B13-949E9F0F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133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On Road Wireless Charging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DBA5-8FED-4704-C9AC-28C1D2A5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3352800"/>
            <a:ext cx="8229600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Members: 1) Gourav Suryakant Jalan           20UET038</a:t>
            </a:r>
          </a:p>
          <a:p>
            <a:pPr marL="0" indent="0">
              <a:buNone/>
            </a:pPr>
            <a:r>
              <a:rPr lang="en-US" dirty="0"/>
              <a:t>                 2) Manoj Mahesh </a:t>
            </a:r>
            <a:r>
              <a:rPr lang="en-US" dirty="0" err="1"/>
              <a:t>Kumbhar</a:t>
            </a:r>
            <a:r>
              <a:rPr lang="en-US" dirty="0"/>
              <a:t>           20UET065</a:t>
            </a:r>
          </a:p>
          <a:p>
            <a:pPr marL="0" indent="0">
              <a:buNone/>
            </a:pPr>
            <a:r>
              <a:rPr lang="en-US" dirty="0"/>
              <a:t>                 3) Avinash Jagannath </a:t>
            </a:r>
            <a:r>
              <a:rPr lang="en-US" dirty="0" err="1"/>
              <a:t>Masal</a:t>
            </a:r>
            <a:r>
              <a:rPr lang="en-US" dirty="0"/>
              <a:t>         20UET080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Guide: Prof. V. B. Sutar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37440-A8B0-2E44-6A39-8DE2CC56B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42030" y="652137"/>
            <a:ext cx="2659939" cy="92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7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20B208-D0DA-04DC-CFC7-791B0BED07E7}"/>
              </a:ext>
            </a:extLst>
          </p:cNvPr>
          <p:cNvSpPr txBox="1"/>
          <p:nvPr/>
        </p:nvSpPr>
        <p:spPr>
          <a:xfrm>
            <a:off x="114300" y="533400"/>
            <a:ext cx="8115300" cy="5884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17805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</a:rPr>
              <a:t>Tesla coils are electrical resonant transformers invented by Nikola Tesla in the late 19th century. The primary design typically involves two main components: a primary coil and a secondary coil.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17805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</a:rPr>
              <a:t>The primary coil is connected to a high-voltage power source and oscillates at a specific frequency, creating an oscillating magnetic field. This field induces a high voltage in the secondary coil, which can produce spectacular electrical discharges.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17805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</a:rPr>
              <a:t>The primary coil is often made of thick copper wire, capable of handling high currents without significant resistance. 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2178050" algn="l"/>
              </a:tabLst>
            </a:pPr>
            <a:r>
              <a:rPr lang="en-US" sz="2000" kern="100" dirty="0">
                <a:effectLst/>
                <a:ea typeface="Calibri" panose="020F0502020204030204" pitchFamily="34" charset="0"/>
              </a:rPr>
              <a:t>The secondary coil, wound around a cylindrical form, also utilizes copper wire, typically thinner and more tightly wound to create a higher voltage output.</a:t>
            </a:r>
            <a:endParaRPr lang="en-US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456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89E8F-9F98-DD90-136C-A5584DA8E235}"/>
              </a:ext>
            </a:extLst>
          </p:cNvPr>
          <p:cNvSpPr txBox="1"/>
          <p:nvPr/>
        </p:nvSpPr>
        <p:spPr>
          <a:xfrm>
            <a:off x="304800" y="990600"/>
            <a:ext cx="4572000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D2533C"/>
                </a:solidFill>
                <a:latin typeface="+mj-lt"/>
                <a:ea typeface="Times New Roman" panose="02020603050405020304" pitchFamily="18" charset="0"/>
              </a:rPr>
              <a:t>Relay </a:t>
            </a:r>
            <a:r>
              <a:rPr lang="en-US" sz="3600" b="1" dirty="0">
                <a:solidFill>
                  <a:srgbClr val="D2533C"/>
                </a:solidFill>
                <a:effectLst/>
                <a:latin typeface="+mj-lt"/>
                <a:ea typeface="Times New Roman" panose="02020603050405020304" pitchFamily="18" charset="0"/>
              </a:rPr>
              <a:t>:-</a:t>
            </a:r>
          </a:p>
        </p:txBody>
      </p:sp>
      <p:pic>
        <p:nvPicPr>
          <p:cNvPr id="6" name="image14.jpeg" descr="Related image">
            <a:extLst>
              <a:ext uri="{FF2B5EF4-FFF2-40B4-BE49-F238E27FC236}">
                <a16:creationId xmlns:a16="http://schemas.microsoft.com/office/drawing/2014/main" id="{5DFC737F-1B58-7E43-2F37-DF3C561C3E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" t="8633" b="6986"/>
          <a:stretch>
            <a:fillRect/>
          </a:stretch>
        </p:blipFill>
        <p:spPr bwMode="auto">
          <a:xfrm>
            <a:off x="2895600" y="2286000"/>
            <a:ext cx="2887980" cy="2484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280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8620D-B5E9-2122-15C2-7AB36B96386C}"/>
              </a:ext>
            </a:extLst>
          </p:cNvPr>
          <p:cNvSpPr txBox="1"/>
          <p:nvPr/>
        </p:nvSpPr>
        <p:spPr>
          <a:xfrm>
            <a:off x="381000" y="1446197"/>
            <a:ext cx="7924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</a:rPr>
              <a:t>Relays are simple switches which are operated both electrically and mechanically.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</a:rPr>
              <a:t>Relays consist of an electromagnet and also a set of contacts.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</a:rPr>
              <a:t>The main operation of a relay comes in places where only a low-power signal can be used to control a circuit.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</a:rPr>
              <a:t>It is also used in places where only one signal can be used to control a lot of circuits. They were used to switch the signal coming from one source to another destination.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</a:rPr>
              <a:t>The high end applications of relays require high power to be driven by electric motors and so on. Such relays are called contactors.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711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14C6E2-CE94-15A7-9617-46B6A82EE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6" t="3069" r="27984" b="1508"/>
          <a:stretch>
            <a:fillRect/>
          </a:stretch>
        </p:blipFill>
        <p:spPr bwMode="auto">
          <a:xfrm rot="16200000">
            <a:off x="3670300" y="1477328"/>
            <a:ext cx="1803400" cy="39033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07FB7-1BE7-7A90-EEB3-DA9DBA4C86B5}"/>
              </a:ext>
            </a:extLst>
          </p:cNvPr>
          <p:cNvSpPr txBox="1"/>
          <p:nvPr/>
        </p:nvSpPr>
        <p:spPr>
          <a:xfrm>
            <a:off x="914400" y="9906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2533C"/>
                </a:solidFill>
                <a:latin typeface="+mj-lt"/>
                <a:ea typeface="Times New Roman" panose="02020603050405020304" pitchFamily="18" charset="0"/>
              </a:rPr>
              <a:t>Battery :-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964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A9C85E-E7AE-827E-2D13-369C559FFC76}"/>
              </a:ext>
            </a:extLst>
          </p:cNvPr>
          <p:cNvSpPr txBox="1"/>
          <p:nvPr/>
        </p:nvSpPr>
        <p:spPr>
          <a:xfrm>
            <a:off x="457200" y="1446197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</a:rPr>
              <a:t>Lead-acid batteries are a type of rechargeable battery commonly used in vehicles, uninterruptible power supplies (UPS), and various industrial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</a:rPr>
              <a:t>They consist of lead dioxide (positive plate), sponge lead (negative plate), and sulfuric acid electrolyte.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</a:rPr>
              <a:t>During discharge, lead sulfate forms on the plates; during charging, it converts back to lead dioxide and sponge lead.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</a:rPr>
              <a:t>Lead-acid batteries are known for their reliability, low cost, and ability to deliver high surge currents.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+mj-lt"/>
                <a:ea typeface="Calibri" panose="020F0502020204030204" pitchFamily="34" charset="0"/>
              </a:rPr>
              <a:t>However, they are heavy, have a low energy-to-weight ratio, and require regular maintenance.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5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A74862-AB3B-1314-BCDC-74D62243497F}"/>
              </a:ext>
            </a:extLst>
          </p:cNvPr>
          <p:cNvSpPr txBox="1"/>
          <p:nvPr/>
        </p:nvSpPr>
        <p:spPr>
          <a:xfrm>
            <a:off x="457200" y="91440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D2533C"/>
                </a:solidFill>
                <a:latin typeface="+mj-lt"/>
              </a:rPr>
              <a:t>Motor :-</a:t>
            </a:r>
            <a:r>
              <a:rPr lang="en-US" sz="2400" b="1" dirty="0">
                <a:solidFill>
                  <a:srgbClr val="D2533C"/>
                </a:solidFill>
                <a:latin typeface="Times New Roman" panose="02020603050405020304" pitchFamily="18" charset="0"/>
              </a:rPr>
              <a:t> 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E99B5-2D14-E796-06FA-D19615DDA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t="19594" r="12011" b="19257"/>
          <a:stretch>
            <a:fillRect/>
          </a:stretch>
        </p:blipFill>
        <p:spPr bwMode="auto">
          <a:xfrm>
            <a:off x="2743200" y="1222375"/>
            <a:ext cx="3657600" cy="2206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8CC64-B4D8-07CC-293E-A76D505FD6DC}"/>
              </a:ext>
            </a:extLst>
          </p:cNvPr>
          <p:cNvSpPr txBox="1"/>
          <p:nvPr/>
        </p:nvSpPr>
        <p:spPr>
          <a:xfrm>
            <a:off x="533400" y="3919345"/>
            <a:ext cx="8001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Toy motors are small electric motors commonly used in various toys and hobby projects. They come in different sizes and specifications,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DC toy motors operate based on the principles of electromagnetism.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motors are often used in simple toys like model cars, boats, or small robots.</a:t>
            </a:r>
            <a:endParaRPr lang="en-US" sz="2400" dirty="0"/>
          </a:p>
          <a:p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668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anose="02020603050405020304" pitchFamily="18" charset="0"/>
              </a:rPr>
              <a:t>Advantages of Wireless Charging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Secure method of charging your device.</a:t>
            </a:r>
          </a:p>
          <a:p>
            <a:r>
              <a:rPr lang="en-US" dirty="0"/>
              <a:t>Reduces the complexity of cords and adapters.</a:t>
            </a:r>
          </a:p>
          <a:p>
            <a:r>
              <a:rPr lang="en-US" dirty="0"/>
              <a:t>Minimizes the chance of electrical and device failures.</a:t>
            </a:r>
          </a:p>
          <a:p>
            <a:r>
              <a:rPr lang="en-US" dirty="0"/>
              <a:t>Reduces the devices’ overheating problem.</a:t>
            </a:r>
          </a:p>
          <a:p>
            <a:r>
              <a:rPr lang="en-US" dirty="0"/>
              <a:t>Noise Pollution will also be reduced.</a:t>
            </a:r>
          </a:p>
          <a:p>
            <a:r>
              <a:rPr lang="en-US" dirty="0"/>
              <a:t>No use of fuels like Petrol, Diesel, CNG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21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48A5E0-8510-3453-B50C-06DB5D652BC4}"/>
              </a:ext>
            </a:extLst>
          </p:cNvPr>
          <p:cNvSpPr txBox="1"/>
          <p:nvPr/>
        </p:nvSpPr>
        <p:spPr>
          <a:xfrm>
            <a:off x="838200" y="1143000"/>
            <a:ext cx="7467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11D23-A0C7-D670-D6BF-CBECDBF4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3" r="8676" b="2247"/>
          <a:stretch/>
        </p:blipFill>
        <p:spPr>
          <a:xfrm rot="5400000">
            <a:off x="2781300" y="876300"/>
            <a:ext cx="36576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2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885BBD-3F9D-CF70-8069-E85BD627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62125"/>
            <a:ext cx="59436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422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B17C96-8680-AD99-2EB5-81EB88EB3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10665"/>
              </p:ext>
            </p:extLst>
          </p:nvPr>
        </p:nvGraphicFramePr>
        <p:xfrm>
          <a:off x="2362200" y="1703070"/>
          <a:ext cx="4216400" cy="3451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4247431581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463228931"/>
                    </a:ext>
                  </a:extLst>
                </a:gridCol>
              </a:tblGrid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Reading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0761753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</a:rPr>
                        <a:t>Coil 1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3.90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68637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3.4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316989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3.6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0886649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4.0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839526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4.0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783921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3.8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626302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3.98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191503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>
                          <a:effectLst/>
                        </a:rPr>
                        <a:t>Coil 8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100" kern="100" dirty="0">
                          <a:effectLst/>
                        </a:rPr>
                        <a:t>3.99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01858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A687D51-3F14-B96A-EC4A-399D7CF10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7033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The eco-friendly vehicle is the global trend in the automobile industry.</a:t>
            </a:r>
          </a:p>
          <a:p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The electrical vehicle (EV) is the most suitable alternative of  petroleum vehicles.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To design and develop an on road wireless charging system for the electric vehicles.</a:t>
            </a:r>
          </a:p>
          <a:p>
            <a:pPr marL="0" indent="0">
              <a:buNone/>
            </a:pPr>
            <a:endParaRPr lang="en-US" dirty="0">
              <a:cs typeface="Times New Roman" pitchFamily="18" charset="0"/>
            </a:endParaRPr>
          </a:p>
          <a:p>
            <a:r>
              <a:rPr lang="en-US" dirty="0">
                <a:cs typeface="Times New Roman" pitchFamily="18" charset="0"/>
              </a:rPr>
              <a:t> To solve these problems, wireless charging of electric vehicle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303768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685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415B3-8830-AC4D-3D5C-F6F511EF3869}"/>
              </a:ext>
            </a:extLst>
          </p:cNvPr>
          <p:cNvSpPr txBox="1"/>
          <p:nvPr/>
        </p:nvSpPr>
        <p:spPr>
          <a:xfrm>
            <a:off x="457200" y="2057400"/>
            <a:ext cx="8153400" cy="520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L. Hua, J. Wang and C. Zhou, “Adaptive electric vehicle charging coordination on distribution network,” IEEE Transactions on Smart Grid. IEEE, vol.5, pp. 2666- 2675, 2014.</a:t>
            </a:r>
          </a:p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Singh,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sagolsem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&amp;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hasarmani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totappa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 &amp;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holmukhe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</a:rPr>
              <a:t>rajesh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. (2012). Wireless transmission of electrical power overview of recent research &amp; development. International journal of computer and electrical engineering. 207-211. 10.7763/ijcee.2012.v4.480.</a:t>
            </a:r>
          </a:p>
          <a:p>
            <a:pPr marL="298450" indent="-285750"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N. Xu and Y .Chung, “Reliability evaluation of distribution systems including vehicle-to-</a:t>
            </a:r>
            <a:r>
              <a:rPr lang="en-US" sz="2400" spc="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home and vehicle-to-grid,” IEEE Transactions on Power Systems. IEEE, vol. 31, pp.759-768,</a:t>
            </a:r>
            <a:r>
              <a:rPr lang="en-US" sz="2400" spc="-285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</a:rPr>
              <a:t>2016.</a:t>
            </a:r>
          </a:p>
          <a:p>
            <a:pPr marL="298450" indent="-28575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563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8067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83F4-7AF8-9960-BBE6-4548263F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Problem Statement</a:t>
            </a:r>
            <a:endParaRPr lang="en-IN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0BDC-7452-3A83-192C-D3AA06FDC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0" i="0" dirty="0">
                <a:effectLst/>
              </a:rPr>
              <a:t>Addressing EV Charging Incompatibility due to Varied Charger Adapters Through the Implementation of </a:t>
            </a:r>
            <a:r>
              <a:rPr lang="en-US" dirty="0"/>
              <a:t>On Road </a:t>
            </a:r>
            <a:r>
              <a:rPr lang="en-US" b="0" i="0" dirty="0">
                <a:effectLst/>
              </a:rPr>
              <a:t>Wireless Charging System for Electric Vehicles. The On Road wireless </a:t>
            </a:r>
            <a:r>
              <a:rPr lang="en-US" dirty="0"/>
              <a:t>C</a:t>
            </a:r>
            <a:r>
              <a:rPr lang="en-US" b="0" i="0" dirty="0">
                <a:effectLst/>
              </a:rPr>
              <a:t>harging </a:t>
            </a:r>
            <a:r>
              <a:rPr lang="en-US" dirty="0"/>
              <a:t>System</a:t>
            </a:r>
            <a:r>
              <a:rPr lang="en-US" b="0" i="0" dirty="0">
                <a:effectLst/>
              </a:rPr>
              <a:t> should overcome the limitations of wired charging methods</a:t>
            </a:r>
            <a:r>
              <a:rPr lang="en-IN" b="0" i="0" dirty="0">
                <a:effectLst/>
              </a:rPr>
              <a:t>.</a:t>
            </a:r>
            <a:endParaRPr lang="en-US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64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6967"/>
            <a:ext cx="8229600" cy="838200"/>
          </a:xfrm>
        </p:spPr>
        <p:txBody>
          <a:bodyPr>
            <a:normAutofit/>
          </a:bodyPr>
          <a:lstStyle/>
          <a:p>
            <a:r>
              <a:rPr lang="en-US" sz="3600" dirty="0">
                <a:cs typeface="Times New Roman" pitchFamily="18" charset="0"/>
              </a:rPr>
              <a:t>Block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626667-6132-B025-BB70-ABD5BBB8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1" y="1759119"/>
            <a:ext cx="8512278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AA525F-4E61-FDFE-C262-69CB523B5F9D}"/>
              </a:ext>
            </a:extLst>
          </p:cNvPr>
          <p:cNvSpPr txBox="1"/>
          <p:nvPr/>
        </p:nvSpPr>
        <p:spPr>
          <a:xfrm>
            <a:off x="152400" y="484239"/>
            <a:ext cx="24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533C"/>
                </a:solidFill>
                <a:latin typeface="+mj-lt"/>
                <a:cs typeface="Times New Roman" panose="02020603050405020304" pitchFamily="18" charset="0"/>
              </a:rPr>
              <a:t>Flowchart</a:t>
            </a:r>
            <a:endParaRPr lang="en-IN" sz="3600" dirty="0">
              <a:solidFill>
                <a:srgbClr val="D2533C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AD96B-0756-C2CA-F56A-C13C12BBDF0A}"/>
              </a:ext>
            </a:extLst>
          </p:cNvPr>
          <p:cNvSpPr txBox="1"/>
          <p:nvPr/>
        </p:nvSpPr>
        <p:spPr>
          <a:xfrm>
            <a:off x="8229600" y="6362987"/>
            <a:ext cx="737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Fig.3</a:t>
            </a:r>
            <a:endParaRPr lang="en-IN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B15DC3-BDC2-144B-1EA0-13E29F184431}"/>
              </a:ext>
            </a:extLst>
          </p:cNvPr>
          <p:cNvSpPr/>
          <p:nvPr/>
        </p:nvSpPr>
        <p:spPr>
          <a:xfrm>
            <a:off x="1923069" y="1078498"/>
            <a:ext cx="1062872" cy="5227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Start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0A8AFA2-8FF5-FAFB-FE7D-76D172FFD61A}"/>
              </a:ext>
            </a:extLst>
          </p:cNvPr>
          <p:cNvSpPr/>
          <p:nvPr/>
        </p:nvSpPr>
        <p:spPr>
          <a:xfrm>
            <a:off x="7430679" y="3967034"/>
            <a:ext cx="1062872" cy="4025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Coil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A1EB744-72C1-3D13-10BA-464365F6D7D3}"/>
              </a:ext>
            </a:extLst>
          </p:cNvPr>
          <p:cNvSpPr/>
          <p:nvPr/>
        </p:nvSpPr>
        <p:spPr>
          <a:xfrm>
            <a:off x="2743200" y="2504584"/>
            <a:ext cx="1131217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Multiple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Relays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EB39E46-1687-7BD2-CFCB-1D26DBEEF69D}"/>
              </a:ext>
            </a:extLst>
          </p:cNvPr>
          <p:cNvSpPr/>
          <p:nvPr/>
        </p:nvSpPr>
        <p:spPr>
          <a:xfrm>
            <a:off x="5443980" y="2504584"/>
            <a:ext cx="1237268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Multiple IR </a:t>
            </a:r>
            <a:r>
              <a:rPr lang="en-US" sz="1350" dirty="0" err="1">
                <a:solidFill>
                  <a:schemeClr val="tx1"/>
                </a:solidFill>
              </a:rPr>
              <a:t>Senors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27E5394-0C8D-4F1C-E85F-F855ADA89A0A}"/>
              </a:ext>
            </a:extLst>
          </p:cNvPr>
          <p:cNvSpPr/>
          <p:nvPr/>
        </p:nvSpPr>
        <p:spPr>
          <a:xfrm>
            <a:off x="5443979" y="3267941"/>
            <a:ext cx="1286759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IR Sensor  1</a:t>
            </a:r>
            <a:endParaRPr lang="en-US" sz="135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6D7F1-ADA0-9173-1956-2E51FE47D7A0}"/>
              </a:ext>
            </a:extLst>
          </p:cNvPr>
          <p:cNvSpPr/>
          <p:nvPr/>
        </p:nvSpPr>
        <p:spPr>
          <a:xfrm>
            <a:off x="5443979" y="4052294"/>
            <a:ext cx="1286759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IR Sensor 2 </a:t>
            </a:r>
            <a:r>
              <a:rPr lang="en-US" sz="1350" dirty="0"/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DAF9BC-6542-6B9B-C395-02CDAFB92844}"/>
              </a:ext>
            </a:extLst>
          </p:cNvPr>
          <p:cNvSpPr/>
          <p:nvPr/>
        </p:nvSpPr>
        <p:spPr>
          <a:xfrm>
            <a:off x="5462833" y="5774159"/>
            <a:ext cx="1286759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IR Sensor n </a:t>
            </a:r>
            <a:r>
              <a:rPr lang="en-US" sz="1350" dirty="0"/>
              <a:t>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345325A-D137-1222-FC9B-F5510F26FC26}"/>
              </a:ext>
            </a:extLst>
          </p:cNvPr>
          <p:cNvSpPr/>
          <p:nvPr/>
        </p:nvSpPr>
        <p:spPr>
          <a:xfrm>
            <a:off x="2743200" y="5797398"/>
            <a:ext cx="1286759" cy="424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Relay 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740CA7-421A-8973-436B-41F5E4DB1947}"/>
              </a:ext>
            </a:extLst>
          </p:cNvPr>
          <p:cNvCxnSpPr>
            <a:cxnSpLocks/>
          </p:cNvCxnSpPr>
          <p:nvPr/>
        </p:nvCxnSpPr>
        <p:spPr>
          <a:xfrm>
            <a:off x="4733432" y="3466110"/>
            <a:ext cx="710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220E9F3-A786-B071-5247-8B62ADB7D2A1}"/>
              </a:ext>
            </a:extLst>
          </p:cNvPr>
          <p:cNvCxnSpPr>
            <a:cxnSpLocks/>
          </p:cNvCxnSpPr>
          <p:nvPr/>
        </p:nvCxnSpPr>
        <p:spPr>
          <a:xfrm>
            <a:off x="4395838" y="4254854"/>
            <a:ext cx="1048142" cy="1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BB04B0C-6D6A-F792-DB43-C323EB9A9813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4029959" y="5991963"/>
            <a:ext cx="1406948" cy="1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A94AF8D-35E5-E925-B1B1-F2C9A46A2812}"/>
              </a:ext>
            </a:extLst>
          </p:cNvPr>
          <p:cNvCxnSpPr>
            <a:cxnSpLocks/>
          </p:cNvCxnSpPr>
          <p:nvPr/>
        </p:nvCxnSpPr>
        <p:spPr>
          <a:xfrm>
            <a:off x="3305273" y="2007074"/>
            <a:ext cx="0" cy="4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ACFCC74-EF78-4BAC-F06E-5AA271844F90}"/>
              </a:ext>
            </a:extLst>
          </p:cNvPr>
          <p:cNvCxnSpPr>
            <a:cxnSpLocks/>
          </p:cNvCxnSpPr>
          <p:nvPr/>
        </p:nvCxnSpPr>
        <p:spPr>
          <a:xfrm>
            <a:off x="6097964" y="2915654"/>
            <a:ext cx="0" cy="37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8F2778-8FA5-BBAC-186D-FE00747EA324}"/>
              </a:ext>
            </a:extLst>
          </p:cNvPr>
          <p:cNvCxnSpPr>
            <a:cxnSpLocks/>
            <a:stCxn id="56" idx="2"/>
            <a:endCxn id="57" idx="0"/>
          </p:cNvCxnSpPr>
          <p:nvPr/>
        </p:nvCxnSpPr>
        <p:spPr>
          <a:xfrm>
            <a:off x="6087359" y="3692148"/>
            <a:ext cx="0" cy="360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8A6CB2-70DB-0EAD-690D-F1A71B072326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6087359" y="4476501"/>
            <a:ext cx="18854" cy="1297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8A6E4E2-48AB-EF27-B4A6-59DE6ACAB867}"/>
              </a:ext>
            </a:extLst>
          </p:cNvPr>
          <p:cNvCxnSpPr>
            <a:cxnSpLocks/>
          </p:cNvCxnSpPr>
          <p:nvPr/>
        </p:nvCxnSpPr>
        <p:spPr>
          <a:xfrm>
            <a:off x="3315877" y="2928791"/>
            <a:ext cx="0" cy="3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9B395C7-617D-2812-CABA-B78EDCA66382}"/>
              </a:ext>
            </a:extLst>
          </p:cNvPr>
          <p:cNvSpPr txBox="1"/>
          <p:nvPr/>
        </p:nvSpPr>
        <p:spPr>
          <a:xfrm>
            <a:off x="4395838" y="3977854"/>
            <a:ext cx="273082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</a:rPr>
              <a:t>Yes</a:t>
            </a:r>
            <a:endParaRPr lang="en-US" sz="135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FF0F68-0FFC-EF95-81EE-8F01EA3653FE}"/>
              </a:ext>
            </a:extLst>
          </p:cNvPr>
          <p:cNvSpPr txBox="1"/>
          <p:nvPr/>
        </p:nvSpPr>
        <p:spPr>
          <a:xfrm>
            <a:off x="4381697" y="3176430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</a:rPr>
              <a:t>Yes</a:t>
            </a:r>
            <a:endParaRPr lang="en-US" sz="135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7417B1-D694-DF7D-11B7-2F88CEE34FCB}"/>
              </a:ext>
            </a:extLst>
          </p:cNvPr>
          <p:cNvSpPr txBox="1"/>
          <p:nvPr/>
        </p:nvSpPr>
        <p:spPr>
          <a:xfrm>
            <a:off x="4395837" y="5722794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</a:rPr>
              <a:t>Yes</a:t>
            </a:r>
            <a:endParaRPr lang="en-US" sz="135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A32D743-D05D-2714-AE6C-688F466D1904}"/>
              </a:ext>
            </a:extLst>
          </p:cNvPr>
          <p:cNvCxnSpPr>
            <a:cxnSpLocks/>
          </p:cNvCxnSpPr>
          <p:nvPr/>
        </p:nvCxnSpPr>
        <p:spPr>
          <a:xfrm>
            <a:off x="3305273" y="2007074"/>
            <a:ext cx="6245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BA1C4D6-34AC-F2AD-C480-18924652383C}"/>
              </a:ext>
            </a:extLst>
          </p:cNvPr>
          <p:cNvCxnSpPr>
            <a:cxnSpLocks/>
          </p:cNvCxnSpPr>
          <p:nvPr/>
        </p:nvCxnSpPr>
        <p:spPr>
          <a:xfrm>
            <a:off x="5308466" y="1996600"/>
            <a:ext cx="789499" cy="10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B330F6-320F-3B83-0F1C-02FC1E1460A9}"/>
              </a:ext>
            </a:extLst>
          </p:cNvPr>
          <p:cNvCxnSpPr>
            <a:cxnSpLocks/>
          </p:cNvCxnSpPr>
          <p:nvPr/>
        </p:nvCxnSpPr>
        <p:spPr>
          <a:xfrm flipH="1">
            <a:off x="6087359" y="2017111"/>
            <a:ext cx="4713" cy="4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66CEF1-77D3-C03F-531B-668955660276}"/>
              </a:ext>
            </a:extLst>
          </p:cNvPr>
          <p:cNvCxnSpPr>
            <a:cxnSpLocks/>
          </p:cNvCxnSpPr>
          <p:nvPr/>
        </p:nvCxnSpPr>
        <p:spPr>
          <a:xfrm>
            <a:off x="4509546" y="1658929"/>
            <a:ext cx="0" cy="16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AE7E561-0D65-A08B-1136-5FD9342CF7D7}"/>
              </a:ext>
            </a:extLst>
          </p:cNvPr>
          <p:cNvCxnSpPr>
            <a:cxnSpLocks/>
          </p:cNvCxnSpPr>
          <p:nvPr/>
        </p:nvCxnSpPr>
        <p:spPr>
          <a:xfrm>
            <a:off x="2972979" y="1417648"/>
            <a:ext cx="956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B796144-801B-F472-1F4E-BF65FCDEBADC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962115" y="3418179"/>
            <a:ext cx="0" cy="54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1A29B1D-6284-B348-309B-1F044617BBB8}"/>
              </a:ext>
            </a:extLst>
          </p:cNvPr>
          <p:cNvCxnSpPr>
            <a:cxnSpLocks/>
          </p:cNvCxnSpPr>
          <p:nvPr/>
        </p:nvCxnSpPr>
        <p:spPr>
          <a:xfrm>
            <a:off x="6730738" y="3429000"/>
            <a:ext cx="1226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2E2F49-F291-FD14-2BB3-42CF354ADA53}"/>
              </a:ext>
            </a:extLst>
          </p:cNvPr>
          <p:cNvCxnSpPr>
            <a:cxnSpLocks/>
          </p:cNvCxnSpPr>
          <p:nvPr/>
        </p:nvCxnSpPr>
        <p:spPr>
          <a:xfrm>
            <a:off x="6730738" y="4179137"/>
            <a:ext cx="69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DB90ED-F5B6-DEBB-96D3-A02DA17C0A99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7962115" y="4369600"/>
            <a:ext cx="14140" cy="1616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341901-0253-5A7D-1255-C386673B8045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749592" y="5986263"/>
            <a:ext cx="1226663" cy="4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Decision 80">
            <a:extLst>
              <a:ext uri="{FF2B5EF4-FFF2-40B4-BE49-F238E27FC236}">
                <a16:creationId xmlns:a16="http://schemas.microsoft.com/office/drawing/2014/main" id="{7A1C4BC4-7FBD-FBCA-43DD-697BB77C52AC}"/>
              </a:ext>
            </a:extLst>
          </p:cNvPr>
          <p:cNvSpPr/>
          <p:nvPr/>
        </p:nvSpPr>
        <p:spPr>
          <a:xfrm>
            <a:off x="2683792" y="3273850"/>
            <a:ext cx="1251407" cy="852317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Relay 1=HIGH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CFFCCD6-8304-8F52-60F8-2845564A6AAC}"/>
              </a:ext>
            </a:extLst>
          </p:cNvPr>
          <p:cNvSpPr/>
          <p:nvPr/>
        </p:nvSpPr>
        <p:spPr>
          <a:xfrm>
            <a:off x="3929798" y="1183587"/>
            <a:ext cx="1378669" cy="4753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95C626-F939-3806-ED4F-204E0250A0AF}"/>
              </a:ext>
            </a:extLst>
          </p:cNvPr>
          <p:cNvSpPr txBox="1"/>
          <p:nvPr/>
        </p:nvSpPr>
        <p:spPr>
          <a:xfrm>
            <a:off x="4229688" y="1303882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Laptop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AB763246-124F-412D-E650-8E86BA781800}"/>
              </a:ext>
            </a:extLst>
          </p:cNvPr>
          <p:cNvSpPr/>
          <p:nvPr/>
        </p:nvSpPr>
        <p:spPr>
          <a:xfrm>
            <a:off x="3929797" y="1812982"/>
            <a:ext cx="1378669" cy="4753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A7AF356-38EC-E6FC-F737-5AE4BC336A1D}"/>
              </a:ext>
            </a:extLst>
          </p:cNvPr>
          <p:cNvSpPr txBox="1"/>
          <p:nvPr/>
        </p:nvSpPr>
        <p:spPr>
          <a:xfrm>
            <a:off x="4229688" y="1913784"/>
            <a:ext cx="457082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Arduino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B1EF06-984B-1476-86EB-4FF32341901C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3935199" y="3680144"/>
            <a:ext cx="798234" cy="19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4262491-5ADF-E3B5-D996-678200C652EB}"/>
              </a:ext>
            </a:extLst>
          </p:cNvPr>
          <p:cNvCxnSpPr>
            <a:cxnSpLocks/>
          </p:cNvCxnSpPr>
          <p:nvPr/>
        </p:nvCxnSpPr>
        <p:spPr>
          <a:xfrm>
            <a:off x="4736966" y="3453429"/>
            <a:ext cx="0" cy="226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ecision 87">
            <a:extLst>
              <a:ext uri="{FF2B5EF4-FFF2-40B4-BE49-F238E27FC236}">
                <a16:creationId xmlns:a16="http://schemas.microsoft.com/office/drawing/2014/main" id="{CCBC0729-2CF2-388A-47E9-BAB09C4A5FA7}"/>
              </a:ext>
            </a:extLst>
          </p:cNvPr>
          <p:cNvSpPr/>
          <p:nvPr/>
        </p:nvSpPr>
        <p:spPr>
          <a:xfrm>
            <a:off x="2768534" y="4493530"/>
            <a:ext cx="1049911" cy="702792"/>
          </a:xfrm>
          <a:prstGeom prst="flowChartDecis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7ED5D6-E5C8-D6F5-23F8-5D0A97D26BD4}"/>
              </a:ext>
            </a:extLst>
          </p:cNvPr>
          <p:cNvSpPr txBox="1"/>
          <p:nvPr/>
        </p:nvSpPr>
        <p:spPr>
          <a:xfrm>
            <a:off x="1130628" y="4630100"/>
            <a:ext cx="442470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/>
              <a:t>Relay 2=</a:t>
            </a:r>
          </a:p>
          <a:p>
            <a:pPr algn="ctr"/>
            <a:r>
              <a:rPr lang="en-US" sz="1350" dirty="0"/>
              <a:t>HIGH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368E6B4-A648-7C9E-6348-6E5CF3AD2CD8}"/>
              </a:ext>
            </a:extLst>
          </p:cNvPr>
          <p:cNvCxnSpPr/>
          <p:nvPr/>
        </p:nvCxnSpPr>
        <p:spPr>
          <a:xfrm>
            <a:off x="3315877" y="4119877"/>
            <a:ext cx="0" cy="37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EB30124-1DAF-F057-4406-F396C2F8773B}"/>
              </a:ext>
            </a:extLst>
          </p:cNvPr>
          <p:cNvCxnSpPr>
            <a:cxnSpLocks/>
          </p:cNvCxnSpPr>
          <p:nvPr/>
        </p:nvCxnSpPr>
        <p:spPr>
          <a:xfrm>
            <a:off x="3818445" y="4844926"/>
            <a:ext cx="577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9875857-5804-D1CF-BE80-2EA604DB9D0E}"/>
              </a:ext>
            </a:extLst>
          </p:cNvPr>
          <p:cNvCxnSpPr>
            <a:cxnSpLocks/>
          </p:cNvCxnSpPr>
          <p:nvPr/>
        </p:nvCxnSpPr>
        <p:spPr>
          <a:xfrm>
            <a:off x="4395837" y="4254853"/>
            <a:ext cx="0" cy="590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35F2B62-B3C1-0F65-4B1E-46010A9BC06A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3293489" y="5196322"/>
            <a:ext cx="1" cy="60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63E6EC8-8D7E-4D0E-C053-CCD0389EA442}"/>
              </a:ext>
            </a:extLst>
          </p:cNvPr>
          <p:cNvSpPr txBox="1"/>
          <p:nvPr/>
        </p:nvSpPr>
        <p:spPr>
          <a:xfrm>
            <a:off x="3305273" y="4091125"/>
            <a:ext cx="589764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latin typeface="Times New Roman" panose="02020603050405020304" pitchFamily="18" charset="0"/>
              </a:rPr>
              <a:t>No</a:t>
            </a:r>
            <a:endParaRPr lang="en-US" sz="135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E328288-C42B-E544-2728-13C663724155}"/>
              </a:ext>
            </a:extLst>
          </p:cNvPr>
          <p:cNvCxnSpPr>
            <a:cxnSpLocks/>
          </p:cNvCxnSpPr>
          <p:nvPr/>
        </p:nvCxnSpPr>
        <p:spPr>
          <a:xfrm flipV="1">
            <a:off x="8805221" y="3017440"/>
            <a:ext cx="0" cy="124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A0043C0-FE83-2290-16F9-96B3E5CF9C34}"/>
              </a:ext>
            </a:extLst>
          </p:cNvPr>
          <p:cNvCxnSpPr>
            <a:cxnSpLocks/>
          </p:cNvCxnSpPr>
          <p:nvPr/>
        </p:nvCxnSpPr>
        <p:spPr>
          <a:xfrm>
            <a:off x="8493550" y="4267535"/>
            <a:ext cx="306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2E7FC71-0DDC-98A0-3B0D-16D2EFB3E032}"/>
              </a:ext>
            </a:extLst>
          </p:cNvPr>
          <p:cNvSpPr/>
          <p:nvPr/>
        </p:nvSpPr>
        <p:spPr>
          <a:xfrm>
            <a:off x="8033995" y="2368666"/>
            <a:ext cx="1062872" cy="6230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Wireless Transfer System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FCC3AB8-B726-E5AF-D6EA-EC9E8379853A}"/>
              </a:ext>
            </a:extLst>
          </p:cNvPr>
          <p:cNvSpPr txBox="1"/>
          <p:nvPr/>
        </p:nvSpPr>
        <p:spPr>
          <a:xfrm>
            <a:off x="3342981" y="5272516"/>
            <a:ext cx="500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</a:rPr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21A41F-1AF1-34C5-6AC3-EF9FFB60AEDC}"/>
              </a:ext>
            </a:extLst>
          </p:cNvPr>
          <p:cNvSpPr txBox="1"/>
          <p:nvPr/>
        </p:nvSpPr>
        <p:spPr>
          <a:xfrm>
            <a:off x="-685800" y="762000"/>
            <a:ext cx="5562600" cy="275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D2533C"/>
                </a:solidFill>
                <a:effectLst/>
                <a:ea typeface="Times New Roman" panose="02020603050405020304" pitchFamily="18" charset="0"/>
              </a:rPr>
              <a:t>Components </a:t>
            </a:r>
            <a:r>
              <a:rPr lang="en-US" sz="3600" b="1" dirty="0">
                <a:solidFill>
                  <a:srgbClr val="D2533C"/>
                </a:solidFill>
                <a:effectLst/>
                <a:latin typeface="+mj-lt"/>
                <a:ea typeface="Times New Roman" panose="02020603050405020304" pitchFamily="18" charset="0"/>
              </a:rPr>
              <a:t>: </a:t>
            </a:r>
            <a:r>
              <a:rPr lang="en-US" sz="3600" b="1" u="sng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en-US" sz="3600" b="1" u="sng" dirty="0">
              <a:latin typeface="+mj-lt"/>
              <a:ea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 BOARD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:-</a:t>
            </a:r>
          </a:p>
          <a:p>
            <a:pPr marL="180340" marR="18034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marR="18034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u="sng" dirty="0">
              <a:effectLst/>
              <a:latin typeface="Cascadia Code"/>
              <a:ea typeface="Times New Roman" panose="02020603050405020304" pitchFamily="18" charset="0"/>
            </a:endParaRPr>
          </a:p>
        </p:txBody>
      </p:sp>
      <p:pic>
        <p:nvPicPr>
          <p:cNvPr id="2" name="image8.jpeg" descr="Image result for ARDUINO">
            <a:extLst>
              <a:ext uri="{FF2B5EF4-FFF2-40B4-BE49-F238E27FC236}">
                <a16:creationId xmlns:a16="http://schemas.microsoft.com/office/drawing/2014/main" id="{4AF7ED7D-E9B6-170C-FC61-8499885655E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61401" y="2438400"/>
            <a:ext cx="5562600" cy="33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6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2E507C-69F8-CE0B-A5EB-5DF3DA50BFB1}"/>
              </a:ext>
            </a:extLst>
          </p:cNvPr>
          <p:cNvSpPr txBox="1"/>
          <p:nvPr/>
        </p:nvSpPr>
        <p:spPr>
          <a:xfrm>
            <a:off x="457200" y="1307698"/>
            <a:ext cx="7848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The </a:t>
            </a:r>
            <a:r>
              <a:rPr lang="en-US" sz="2400" b="1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Arduino </a:t>
            </a: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is open source microcontroller board based</a:t>
            </a:r>
            <a:r>
              <a:rPr lang="en-US" sz="2400" dirty="0">
                <a:solidFill>
                  <a:srgbClr val="202122"/>
                </a:solidFill>
                <a:ea typeface="Times New Roman" panose="02020603050405020304" pitchFamily="18" charset="0"/>
              </a:rPr>
              <a:t> on </a:t>
            </a:r>
            <a:r>
              <a:rPr lang="en-US" sz="2400" dirty="0" err="1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Michrochip</a:t>
            </a: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 ATmega328P microcontroller and developed by </a:t>
            </a:r>
            <a:r>
              <a:rPr lang="en-US" sz="2400" dirty="0" err="1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Arduino.c</a:t>
            </a: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The board is equipped with sets of digital and analog input/output (I/O) pins that may be interfaced to various expansion boards (shields) and other circuits.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The board has 14 digital I/O pins (six capable of PWM output), 6 analog I/O pins, and is programmable with the Arduino IDE (Integrated Development Environment), via a type B USB cable.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02122"/>
                </a:solidFill>
                <a:effectLst/>
                <a:ea typeface="Times New Roman" panose="02020603050405020304" pitchFamily="18" charset="0"/>
              </a:rPr>
              <a:t>It can be powered by the USB cable or by an external 9-volt battery, though it accepts voltages between 7 and 20 volts.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494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7CA20-1504-B9C8-1E41-332A49E1AAFE}"/>
              </a:ext>
            </a:extLst>
          </p:cNvPr>
          <p:cNvSpPr txBox="1"/>
          <p:nvPr/>
        </p:nvSpPr>
        <p:spPr>
          <a:xfrm>
            <a:off x="304800" y="914400"/>
            <a:ext cx="4572000" cy="1646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340" marR="18034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D2533C"/>
                </a:solidFill>
                <a:effectLst/>
                <a:latin typeface="+mj-lt"/>
                <a:ea typeface="Times New Roman" panose="02020603050405020304" pitchFamily="18" charset="0"/>
              </a:rPr>
              <a:t>IR SENSOR:-</a:t>
            </a:r>
          </a:p>
          <a:p>
            <a:pPr marL="180340" marR="18034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en-US" sz="2800" dirty="0">
              <a:solidFill>
                <a:srgbClr val="D2533C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CD6E26-C6BD-5BD5-1E99-356A35B2FD41}"/>
              </a:ext>
            </a:extLst>
          </p:cNvPr>
          <p:cNvGrpSpPr/>
          <p:nvPr/>
        </p:nvGrpSpPr>
        <p:grpSpPr>
          <a:xfrm>
            <a:off x="3352800" y="762000"/>
            <a:ext cx="4876800" cy="2209800"/>
            <a:chOff x="0" y="0"/>
            <a:chExt cx="6243955" cy="382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A061DC-E73B-10B5-EC94-532E5709F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0" y="0"/>
              <a:ext cx="6243955" cy="3382010"/>
            </a:xfrm>
            <a:prstGeom prst="rect">
              <a:avLst/>
            </a:prstGeom>
          </p:spPr>
        </p:pic>
        <p:sp>
          <p:nvSpPr>
            <p:cNvPr id="6" name="Text Box 13">
              <a:extLst>
                <a:ext uri="{FF2B5EF4-FFF2-40B4-BE49-F238E27FC236}">
                  <a16:creationId xmlns:a16="http://schemas.microsoft.com/office/drawing/2014/main" id="{DAE84524-6100-88E6-EF27-516C46973D90}"/>
                </a:ext>
              </a:extLst>
            </p:cNvPr>
            <p:cNvSpPr txBox="1"/>
            <p:nvPr/>
          </p:nvSpPr>
          <p:spPr>
            <a:xfrm>
              <a:off x="0" y="3382010"/>
              <a:ext cx="6243955" cy="44069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180340" algn="just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9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38042F7-9A5D-1109-3778-3E344E7FB37C}"/>
              </a:ext>
            </a:extLst>
          </p:cNvPr>
          <p:cNvSpPr txBox="1"/>
          <p:nvPr/>
        </p:nvSpPr>
        <p:spPr>
          <a:xfrm>
            <a:off x="571500" y="3147537"/>
            <a:ext cx="78867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An infrared (IR) sensor is an electronic device that measures and detects infrared radiation in its surrounding environment.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IR is invisible to the human eye, as its wavelength is longer than that of visible light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Anything that emits heat (everything that has a temperature above around five degrees Kelvin) gives off infrared radiation.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12121"/>
                </a:solidFill>
                <a:effectLst/>
                <a:latin typeface="+mj-lt"/>
                <a:ea typeface="Times New Roman" panose="02020603050405020304" pitchFamily="18" charset="0"/>
              </a:rPr>
              <a:t>There are two types of infrared sensors : Active and Passive</a:t>
            </a:r>
            <a:r>
              <a:rPr lang="en-US" sz="2400" dirty="0">
                <a:solidFill>
                  <a:srgbClr val="212121"/>
                </a:solidFill>
                <a:latin typeface="+mj-lt"/>
                <a:ea typeface="Times New Roman" panose="02020603050405020304" pitchFamily="18" charset="0"/>
              </a:rPr>
              <a:t> IR Sensors.</a:t>
            </a:r>
          </a:p>
          <a:p>
            <a:endParaRPr lang="en-US" sz="2400" dirty="0">
              <a:solidFill>
                <a:srgbClr val="212121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5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543F36-079C-BEC9-A08F-6036AFB0C967}"/>
              </a:ext>
            </a:extLst>
          </p:cNvPr>
          <p:cNvSpPr txBox="1"/>
          <p:nvPr/>
        </p:nvSpPr>
        <p:spPr>
          <a:xfrm>
            <a:off x="609600" y="1066800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D2533C"/>
                </a:solidFill>
              </a:rPr>
              <a:t>Copper Coil :</a:t>
            </a:r>
            <a:r>
              <a:rPr lang="en-US" sz="2800" dirty="0">
                <a:solidFill>
                  <a:srgbClr val="D2533C"/>
                </a:solidFill>
              </a:rPr>
              <a:t> </a:t>
            </a:r>
          </a:p>
          <a:p>
            <a:endParaRPr lang="en-US" sz="2800" dirty="0">
              <a:solidFill>
                <a:srgbClr val="D2533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A6EE4-DFD7-A7EA-5BAE-21E237E7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5486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1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2410</TotalTime>
  <Words>987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Cascadia Code</vt:lpstr>
      <vt:lpstr>Times New Roman</vt:lpstr>
      <vt:lpstr>Clarity</vt:lpstr>
      <vt:lpstr>On Road Wireless Charging System</vt:lpstr>
      <vt:lpstr>Introduction</vt:lpstr>
      <vt:lpstr>Problem Statement</vt:lpstr>
      <vt:lpstr>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 of Wireless Charging : 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architajalan5@gmail.com</cp:lastModifiedBy>
  <cp:revision>46</cp:revision>
  <dcterms:created xsi:type="dcterms:W3CDTF">2022-10-06T14:55:31Z</dcterms:created>
  <dcterms:modified xsi:type="dcterms:W3CDTF">2025-08-15T05:38:50Z</dcterms:modified>
</cp:coreProperties>
</file>