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20104100"/>
  <p:notesSz cx="201041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30" y="-701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6232271"/>
            <a:ext cx="17088486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1258296"/>
            <a:ext cx="1407287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1" cy="2010410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51" y="849"/>
            <a:ext cx="20104100" cy="2931160"/>
          </a:xfrm>
          <a:custGeom>
            <a:avLst/>
            <a:gdLst/>
            <a:ahLst/>
            <a:cxnLst/>
            <a:rect l="l" t="t" r="r" b="b"/>
            <a:pathLst>
              <a:path w="20104100" h="2931160">
                <a:moveTo>
                  <a:pt x="20104101" y="0"/>
                </a:moveTo>
                <a:lnTo>
                  <a:pt x="0" y="0"/>
                </a:lnTo>
                <a:lnTo>
                  <a:pt x="0" y="2931103"/>
                </a:lnTo>
                <a:lnTo>
                  <a:pt x="20104101" y="2931103"/>
                </a:lnTo>
                <a:lnTo>
                  <a:pt x="20104101" y="0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1" y="849"/>
            <a:ext cx="20104100" cy="2931160"/>
          </a:xfrm>
          <a:custGeom>
            <a:avLst/>
            <a:gdLst/>
            <a:ahLst/>
            <a:cxnLst/>
            <a:rect l="l" t="t" r="r" b="b"/>
            <a:pathLst>
              <a:path w="20104100" h="2931160">
                <a:moveTo>
                  <a:pt x="0" y="2931103"/>
                </a:moveTo>
                <a:lnTo>
                  <a:pt x="20104101" y="2931103"/>
                </a:lnTo>
                <a:lnTo>
                  <a:pt x="20104101" y="0"/>
                </a:lnTo>
                <a:lnTo>
                  <a:pt x="0" y="0"/>
                </a:lnTo>
                <a:lnTo>
                  <a:pt x="0" y="2931103"/>
                </a:lnTo>
                <a:close/>
              </a:path>
            </a:pathLst>
          </a:custGeom>
          <a:ln w="5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934506"/>
            <a:ext cx="20104100" cy="93980"/>
          </a:xfrm>
          <a:custGeom>
            <a:avLst/>
            <a:gdLst/>
            <a:ahLst/>
            <a:cxnLst/>
            <a:rect l="l" t="t" r="r" b="b"/>
            <a:pathLst>
              <a:path w="20104100" h="93980">
                <a:moveTo>
                  <a:pt x="20104101" y="0"/>
                </a:moveTo>
                <a:lnTo>
                  <a:pt x="0" y="0"/>
                </a:lnTo>
                <a:lnTo>
                  <a:pt x="0" y="93618"/>
                </a:lnTo>
                <a:lnTo>
                  <a:pt x="20104101" y="93618"/>
                </a:lnTo>
                <a:lnTo>
                  <a:pt x="20104101" y="0"/>
                </a:lnTo>
                <a:close/>
              </a:path>
            </a:pathLst>
          </a:custGeom>
          <a:solidFill>
            <a:srgbClr val="2C3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090" y="3211105"/>
            <a:ext cx="6223559" cy="163355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28090" y="3211105"/>
            <a:ext cx="6223635" cy="16336010"/>
          </a:xfrm>
          <a:custGeom>
            <a:avLst/>
            <a:gdLst/>
            <a:ahLst/>
            <a:cxnLst/>
            <a:rect l="l" t="t" r="r" b="b"/>
            <a:pathLst>
              <a:path w="6223634" h="16336010">
                <a:moveTo>
                  <a:pt x="0" y="367097"/>
                </a:moveTo>
                <a:lnTo>
                  <a:pt x="2860" y="321044"/>
                </a:lnTo>
                <a:lnTo>
                  <a:pt x="11210" y="276699"/>
                </a:lnTo>
                <a:lnTo>
                  <a:pt x="24708" y="234407"/>
                </a:lnTo>
                <a:lnTo>
                  <a:pt x="43008" y="194511"/>
                </a:lnTo>
                <a:lnTo>
                  <a:pt x="65768" y="157355"/>
                </a:lnTo>
                <a:lnTo>
                  <a:pt x="92642" y="123282"/>
                </a:lnTo>
                <a:lnTo>
                  <a:pt x="123288" y="92637"/>
                </a:lnTo>
                <a:lnTo>
                  <a:pt x="157361" y="65764"/>
                </a:lnTo>
                <a:lnTo>
                  <a:pt x="194517" y="43005"/>
                </a:lnTo>
                <a:lnTo>
                  <a:pt x="234413" y="24706"/>
                </a:lnTo>
                <a:lnTo>
                  <a:pt x="276704" y="11209"/>
                </a:lnTo>
                <a:lnTo>
                  <a:pt x="321046" y="2859"/>
                </a:lnTo>
                <a:lnTo>
                  <a:pt x="367097" y="0"/>
                </a:lnTo>
                <a:lnTo>
                  <a:pt x="5856532" y="0"/>
                </a:lnTo>
                <a:lnTo>
                  <a:pt x="5902570" y="2859"/>
                </a:lnTo>
                <a:lnTo>
                  <a:pt x="5946902" y="11209"/>
                </a:lnTo>
                <a:lnTo>
                  <a:pt x="5989184" y="24706"/>
                </a:lnTo>
                <a:lnTo>
                  <a:pt x="6029071" y="43005"/>
                </a:lnTo>
                <a:lnTo>
                  <a:pt x="6066220" y="65764"/>
                </a:lnTo>
                <a:lnTo>
                  <a:pt x="6100287" y="92637"/>
                </a:lnTo>
                <a:lnTo>
                  <a:pt x="6130928" y="123282"/>
                </a:lnTo>
                <a:lnTo>
                  <a:pt x="6157798" y="157355"/>
                </a:lnTo>
                <a:lnTo>
                  <a:pt x="6180555" y="194511"/>
                </a:lnTo>
                <a:lnTo>
                  <a:pt x="6198853" y="234407"/>
                </a:lnTo>
                <a:lnTo>
                  <a:pt x="6212349" y="276699"/>
                </a:lnTo>
                <a:lnTo>
                  <a:pt x="6220699" y="321044"/>
                </a:lnTo>
                <a:lnTo>
                  <a:pt x="6223559" y="367097"/>
                </a:lnTo>
                <a:lnTo>
                  <a:pt x="6223559" y="15968442"/>
                </a:lnTo>
                <a:lnTo>
                  <a:pt x="6220699" y="16014495"/>
                </a:lnTo>
                <a:lnTo>
                  <a:pt x="6212349" y="16058840"/>
                </a:lnTo>
                <a:lnTo>
                  <a:pt x="6198853" y="16101132"/>
                </a:lnTo>
                <a:lnTo>
                  <a:pt x="6180555" y="16141028"/>
                </a:lnTo>
                <a:lnTo>
                  <a:pt x="6157798" y="16178184"/>
                </a:lnTo>
                <a:lnTo>
                  <a:pt x="6130928" y="16212257"/>
                </a:lnTo>
                <a:lnTo>
                  <a:pt x="6100287" y="16242901"/>
                </a:lnTo>
                <a:lnTo>
                  <a:pt x="6066220" y="16269775"/>
                </a:lnTo>
                <a:lnTo>
                  <a:pt x="6029071" y="16292533"/>
                </a:lnTo>
                <a:lnTo>
                  <a:pt x="5989184" y="16310833"/>
                </a:lnTo>
                <a:lnTo>
                  <a:pt x="5946902" y="16324329"/>
                </a:lnTo>
                <a:lnTo>
                  <a:pt x="5902570" y="16332679"/>
                </a:lnTo>
                <a:lnTo>
                  <a:pt x="5856532" y="16335539"/>
                </a:lnTo>
                <a:lnTo>
                  <a:pt x="367097" y="16335539"/>
                </a:lnTo>
                <a:lnTo>
                  <a:pt x="321046" y="16332679"/>
                </a:lnTo>
                <a:lnTo>
                  <a:pt x="276704" y="16324329"/>
                </a:lnTo>
                <a:lnTo>
                  <a:pt x="234413" y="16310833"/>
                </a:lnTo>
                <a:lnTo>
                  <a:pt x="194517" y="16292533"/>
                </a:lnTo>
                <a:lnTo>
                  <a:pt x="157361" y="16269775"/>
                </a:lnTo>
                <a:lnTo>
                  <a:pt x="123288" y="16242901"/>
                </a:lnTo>
                <a:lnTo>
                  <a:pt x="92642" y="16212257"/>
                </a:lnTo>
                <a:lnTo>
                  <a:pt x="65768" y="16178184"/>
                </a:lnTo>
                <a:lnTo>
                  <a:pt x="43008" y="16141028"/>
                </a:lnTo>
                <a:lnTo>
                  <a:pt x="24708" y="16101132"/>
                </a:lnTo>
                <a:lnTo>
                  <a:pt x="11210" y="16058840"/>
                </a:lnTo>
                <a:lnTo>
                  <a:pt x="2860" y="16014495"/>
                </a:lnTo>
                <a:lnTo>
                  <a:pt x="0" y="15968442"/>
                </a:lnTo>
                <a:lnTo>
                  <a:pt x="0" y="367097"/>
                </a:lnTo>
                <a:close/>
              </a:path>
            </a:pathLst>
          </a:custGeom>
          <a:ln w="5106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42221" y="3211105"/>
            <a:ext cx="6221573" cy="1633553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942221" y="3211105"/>
            <a:ext cx="6221730" cy="16336010"/>
          </a:xfrm>
          <a:custGeom>
            <a:avLst/>
            <a:gdLst/>
            <a:ahLst/>
            <a:cxnLst/>
            <a:rect l="l" t="t" r="r" b="b"/>
            <a:pathLst>
              <a:path w="6221730" h="16336010">
                <a:moveTo>
                  <a:pt x="0" y="366955"/>
                </a:moveTo>
                <a:lnTo>
                  <a:pt x="2858" y="320918"/>
                </a:lnTo>
                <a:lnTo>
                  <a:pt x="11205" y="276590"/>
                </a:lnTo>
                <a:lnTo>
                  <a:pt x="24696" y="234313"/>
                </a:lnTo>
                <a:lnTo>
                  <a:pt x="42987" y="194432"/>
                </a:lnTo>
                <a:lnTo>
                  <a:pt x="65736" y="157291"/>
                </a:lnTo>
                <a:lnTo>
                  <a:pt x="92599" y="123232"/>
                </a:lnTo>
                <a:lnTo>
                  <a:pt x="123232" y="92599"/>
                </a:lnTo>
                <a:lnTo>
                  <a:pt x="157291" y="65736"/>
                </a:lnTo>
                <a:lnTo>
                  <a:pt x="194432" y="42987"/>
                </a:lnTo>
                <a:lnTo>
                  <a:pt x="234313" y="24696"/>
                </a:lnTo>
                <a:lnTo>
                  <a:pt x="276590" y="11205"/>
                </a:lnTo>
                <a:lnTo>
                  <a:pt x="320918" y="2858"/>
                </a:lnTo>
                <a:lnTo>
                  <a:pt x="366955" y="0"/>
                </a:lnTo>
                <a:lnTo>
                  <a:pt x="5854618" y="0"/>
                </a:lnTo>
                <a:lnTo>
                  <a:pt x="5900640" y="2858"/>
                </a:lnTo>
                <a:lnTo>
                  <a:pt x="5944959" y="11205"/>
                </a:lnTo>
                <a:lnTo>
                  <a:pt x="5987230" y="24696"/>
                </a:lnTo>
                <a:lnTo>
                  <a:pt x="6027109" y="42987"/>
                </a:lnTo>
                <a:lnTo>
                  <a:pt x="6064251" y="65736"/>
                </a:lnTo>
                <a:lnTo>
                  <a:pt x="6098312" y="92599"/>
                </a:lnTo>
                <a:lnTo>
                  <a:pt x="6128949" y="123232"/>
                </a:lnTo>
                <a:lnTo>
                  <a:pt x="6155817" y="157291"/>
                </a:lnTo>
                <a:lnTo>
                  <a:pt x="6178571" y="194432"/>
                </a:lnTo>
                <a:lnTo>
                  <a:pt x="6196868" y="234313"/>
                </a:lnTo>
                <a:lnTo>
                  <a:pt x="6210363" y="276590"/>
                </a:lnTo>
                <a:lnTo>
                  <a:pt x="6218713" y="320918"/>
                </a:lnTo>
                <a:lnTo>
                  <a:pt x="6221573" y="366955"/>
                </a:lnTo>
                <a:lnTo>
                  <a:pt x="6221573" y="15968584"/>
                </a:lnTo>
                <a:lnTo>
                  <a:pt x="6218713" y="16014621"/>
                </a:lnTo>
                <a:lnTo>
                  <a:pt x="6210363" y="16058949"/>
                </a:lnTo>
                <a:lnTo>
                  <a:pt x="6196868" y="16101226"/>
                </a:lnTo>
                <a:lnTo>
                  <a:pt x="6178571" y="16141106"/>
                </a:lnTo>
                <a:lnTo>
                  <a:pt x="6155817" y="16178248"/>
                </a:lnTo>
                <a:lnTo>
                  <a:pt x="6128949" y="16212307"/>
                </a:lnTo>
                <a:lnTo>
                  <a:pt x="6098312" y="16242940"/>
                </a:lnTo>
                <a:lnTo>
                  <a:pt x="6064251" y="16269802"/>
                </a:lnTo>
                <a:lnTo>
                  <a:pt x="6027109" y="16292551"/>
                </a:lnTo>
                <a:lnTo>
                  <a:pt x="5987230" y="16310843"/>
                </a:lnTo>
                <a:lnTo>
                  <a:pt x="5944959" y="16324334"/>
                </a:lnTo>
                <a:lnTo>
                  <a:pt x="5900640" y="16332681"/>
                </a:lnTo>
                <a:lnTo>
                  <a:pt x="5854618" y="16335539"/>
                </a:lnTo>
                <a:lnTo>
                  <a:pt x="366955" y="16335539"/>
                </a:lnTo>
                <a:lnTo>
                  <a:pt x="320918" y="16332681"/>
                </a:lnTo>
                <a:lnTo>
                  <a:pt x="276590" y="16324334"/>
                </a:lnTo>
                <a:lnTo>
                  <a:pt x="234313" y="16310843"/>
                </a:lnTo>
                <a:lnTo>
                  <a:pt x="194432" y="16292551"/>
                </a:lnTo>
                <a:lnTo>
                  <a:pt x="157291" y="16269802"/>
                </a:lnTo>
                <a:lnTo>
                  <a:pt x="123232" y="16242940"/>
                </a:lnTo>
                <a:lnTo>
                  <a:pt x="92599" y="16212307"/>
                </a:lnTo>
                <a:lnTo>
                  <a:pt x="65736" y="16178248"/>
                </a:lnTo>
                <a:lnTo>
                  <a:pt x="42987" y="16141106"/>
                </a:lnTo>
                <a:lnTo>
                  <a:pt x="24696" y="16101226"/>
                </a:lnTo>
                <a:lnTo>
                  <a:pt x="11205" y="16058949"/>
                </a:lnTo>
                <a:lnTo>
                  <a:pt x="2858" y="16014621"/>
                </a:lnTo>
                <a:lnTo>
                  <a:pt x="0" y="15968584"/>
                </a:lnTo>
                <a:lnTo>
                  <a:pt x="0" y="366955"/>
                </a:lnTo>
                <a:close/>
              </a:path>
            </a:pathLst>
          </a:custGeom>
          <a:ln w="5106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54649" y="3211105"/>
            <a:ext cx="6223559" cy="1633553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3454649" y="3211105"/>
            <a:ext cx="6223635" cy="16336010"/>
          </a:xfrm>
          <a:custGeom>
            <a:avLst/>
            <a:gdLst/>
            <a:ahLst/>
            <a:cxnLst/>
            <a:rect l="l" t="t" r="r" b="b"/>
            <a:pathLst>
              <a:path w="6223634" h="16336010">
                <a:moveTo>
                  <a:pt x="0" y="367097"/>
                </a:moveTo>
                <a:lnTo>
                  <a:pt x="2859" y="321044"/>
                </a:lnTo>
                <a:lnTo>
                  <a:pt x="11209" y="276699"/>
                </a:lnTo>
                <a:lnTo>
                  <a:pt x="24706" y="234407"/>
                </a:lnTo>
                <a:lnTo>
                  <a:pt x="43005" y="194511"/>
                </a:lnTo>
                <a:lnTo>
                  <a:pt x="65764" y="157355"/>
                </a:lnTo>
                <a:lnTo>
                  <a:pt x="92637" y="123282"/>
                </a:lnTo>
                <a:lnTo>
                  <a:pt x="123282" y="92637"/>
                </a:lnTo>
                <a:lnTo>
                  <a:pt x="157355" y="65764"/>
                </a:lnTo>
                <a:lnTo>
                  <a:pt x="194511" y="43005"/>
                </a:lnTo>
                <a:lnTo>
                  <a:pt x="234407" y="24706"/>
                </a:lnTo>
                <a:lnTo>
                  <a:pt x="276699" y="11209"/>
                </a:lnTo>
                <a:lnTo>
                  <a:pt x="321044" y="2859"/>
                </a:lnTo>
                <a:lnTo>
                  <a:pt x="367097" y="0"/>
                </a:lnTo>
                <a:lnTo>
                  <a:pt x="5856532" y="0"/>
                </a:lnTo>
                <a:lnTo>
                  <a:pt x="5902570" y="2859"/>
                </a:lnTo>
                <a:lnTo>
                  <a:pt x="5946902" y="11209"/>
                </a:lnTo>
                <a:lnTo>
                  <a:pt x="5989184" y="24706"/>
                </a:lnTo>
                <a:lnTo>
                  <a:pt x="6029071" y="43005"/>
                </a:lnTo>
                <a:lnTo>
                  <a:pt x="6066220" y="65764"/>
                </a:lnTo>
                <a:lnTo>
                  <a:pt x="6100287" y="92637"/>
                </a:lnTo>
                <a:lnTo>
                  <a:pt x="6130928" y="123282"/>
                </a:lnTo>
                <a:lnTo>
                  <a:pt x="6157798" y="157355"/>
                </a:lnTo>
                <a:lnTo>
                  <a:pt x="6180555" y="194511"/>
                </a:lnTo>
                <a:lnTo>
                  <a:pt x="6198853" y="234407"/>
                </a:lnTo>
                <a:lnTo>
                  <a:pt x="6212349" y="276699"/>
                </a:lnTo>
                <a:lnTo>
                  <a:pt x="6220699" y="321044"/>
                </a:lnTo>
                <a:lnTo>
                  <a:pt x="6223559" y="367097"/>
                </a:lnTo>
                <a:lnTo>
                  <a:pt x="6223559" y="15968442"/>
                </a:lnTo>
                <a:lnTo>
                  <a:pt x="6220699" y="16014495"/>
                </a:lnTo>
                <a:lnTo>
                  <a:pt x="6212349" y="16058840"/>
                </a:lnTo>
                <a:lnTo>
                  <a:pt x="6198853" y="16101132"/>
                </a:lnTo>
                <a:lnTo>
                  <a:pt x="6180555" y="16141028"/>
                </a:lnTo>
                <a:lnTo>
                  <a:pt x="6157798" y="16178184"/>
                </a:lnTo>
                <a:lnTo>
                  <a:pt x="6130928" y="16212257"/>
                </a:lnTo>
                <a:lnTo>
                  <a:pt x="6100287" y="16242901"/>
                </a:lnTo>
                <a:lnTo>
                  <a:pt x="6066220" y="16269775"/>
                </a:lnTo>
                <a:lnTo>
                  <a:pt x="6029071" y="16292533"/>
                </a:lnTo>
                <a:lnTo>
                  <a:pt x="5989184" y="16310833"/>
                </a:lnTo>
                <a:lnTo>
                  <a:pt x="5946902" y="16324329"/>
                </a:lnTo>
                <a:lnTo>
                  <a:pt x="5902570" y="16332679"/>
                </a:lnTo>
                <a:lnTo>
                  <a:pt x="5856532" y="16335539"/>
                </a:lnTo>
                <a:lnTo>
                  <a:pt x="367097" y="16335539"/>
                </a:lnTo>
                <a:lnTo>
                  <a:pt x="321044" y="16332679"/>
                </a:lnTo>
                <a:lnTo>
                  <a:pt x="276699" y="16324329"/>
                </a:lnTo>
                <a:lnTo>
                  <a:pt x="234407" y="16310833"/>
                </a:lnTo>
                <a:lnTo>
                  <a:pt x="194511" y="16292533"/>
                </a:lnTo>
                <a:lnTo>
                  <a:pt x="157355" y="16269775"/>
                </a:lnTo>
                <a:lnTo>
                  <a:pt x="123282" y="16242901"/>
                </a:lnTo>
                <a:lnTo>
                  <a:pt x="92637" y="16212257"/>
                </a:lnTo>
                <a:lnTo>
                  <a:pt x="65764" y="16178184"/>
                </a:lnTo>
                <a:lnTo>
                  <a:pt x="43005" y="16141028"/>
                </a:lnTo>
                <a:lnTo>
                  <a:pt x="24706" y="16101132"/>
                </a:lnTo>
                <a:lnTo>
                  <a:pt x="11209" y="16058840"/>
                </a:lnTo>
                <a:lnTo>
                  <a:pt x="2859" y="16014495"/>
                </a:lnTo>
                <a:lnTo>
                  <a:pt x="0" y="15968442"/>
                </a:lnTo>
                <a:lnTo>
                  <a:pt x="0" y="367097"/>
                </a:lnTo>
                <a:close/>
              </a:path>
            </a:pathLst>
          </a:custGeom>
          <a:ln w="5106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6551" y="83612"/>
            <a:ext cx="15300960" cy="70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623943"/>
            <a:ext cx="180936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8696814"/>
            <a:ext cx="64333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hyperlink" Target="http://www.PosterPresentatio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411" y="19675102"/>
            <a:ext cx="1297305" cy="1911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350" b="1" spc="20" dirty="0">
                <a:solidFill>
                  <a:srgbClr val="BEBEBE"/>
                </a:solidFill>
                <a:latin typeface="Arial"/>
                <a:cs typeface="Arial"/>
              </a:rPr>
              <a:t>RESEARCH</a:t>
            </a:r>
            <a:r>
              <a:rPr sz="350" b="1" spc="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50" b="1" spc="20" dirty="0">
                <a:solidFill>
                  <a:srgbClr val="BEBEBE"/>
                </a:solidFill>
                <a:latin typeface="Arial"/>
                <a:cs typeface="Arial"/>
              </a:rPr>
              <a:t>POSTER</a:t>
            </a:r>
            <a:r>
              <a:rPr sz="350" b="1" spc="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50" b="1" spc="20" dirty="0">
                <a:solidFill>
                  <a:srgbClr val="BEBEBE"/>
                </a:solidFill>
                <a:latin typeface="Arial"/>
                <a:cs typeface="Arial"/>
              </a:rPr>
              <a:t>PRESENTATION</a:t>
            </a:r>
            <a:r>
              <a:rPr sz="350" b="1" spc="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50" b="1" spc="20" dirty="0">
                <a:solidFill>
                  <a:srgbClr val="BEBEBE"/>
                </a:solidFill>
                <a:latin typeface="Arial"/>
                <a:cs typeface="Arial"/>
              </a:rPr>
              <a:t>DESIGN</a:t>
            </a:r>
            <a:r>
              <a:rPr sz="350" b="1" spc="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50" b="1" spc="25" dirty="0">
                <a:solidFill>
                  <a:srgbClr val="BEBEBE"/>
                </a:solidFill>
                <a:latin typeface="Arial"/>
                <a:cs typeface="Arial"/>
              </a:rPr>
              <a:t>©</a:t>
            </a:r>
            <a:r>
              <a:rPr sz="350" b="1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BEBEBE"/>
                </a:solidFill>
                <a:latin typeface="Arial"/>
                <a:cs typeface="Arial"/>
              </a:rPr>
              <a:t>2015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dirty="0">
                <a:solidFill>
                  <a:srgbClr val="BEBEBE"/>
                </a:solidFill>
                <a:latin typeface="Arial"/>
                <a:cs typeface="Arial"/>
                <a:hlinkClick r:id="rId2"/>
              </a:rPr>
              <a:t>www.PosterPresentations.com</a:t>
            </a:r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DKTE</a:t>
            </a:r>
            <a:r>
              <a:rPr spc="10" dirty="0"/>
              <a:t> </a:t>
            </a:r>
            <a:r>
              <a:rPr spc="5" dirty="0"/>
              <a:t>Society's</a:t>
            </a:r>
            <a:r>
              <a:rPr spc="-90" dirty="0"/>
              <a:t> </a:t>
            </a:r>
            <a:r>
              <a:rPr spc="-55" dirty="0"/>
              <a:t>Textile</a:t>
            </a:r>
            <a:r>
              <a:rPr spc="15" dirty="0"/>
              <a:t> </a:t>
            </a:r>
            <a:r>
              <a:rPr spc="5" dirty="0"/>
              <a:t>and</a:t>
            </a:r>
            <a:r>
              <a:rPr spc="15" dirty="0"/>
              <a:t> </a:t>
            </a:r>
            <a:r>
              <a:rPr spc="5" dirty="0"/>
              <a:t>Engineering</a:t>
            </a:r>
            <a:r>
              <a:rPr dirty="0"/>
              <a:t> </a:t>
            </a:r>
            <a:r>
              <a:rPr spc="5" dirty="0"/>
              <a:t>Institute,</a:t>
            </a:r>
            <a:r>
              <a:rPr spc="30" dirty="0"/>
              <a:t> </a:t>
            </a:r>
            <a:r>
              <a:rPr spc="5" dirty="0"/>
              <a:t>Ichalkaranji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01" y="5552180"/>
            <a:ext cx="5960790" cy="33919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ABS</a:t>
            </a:r>
            <a:r>
              <a:rPr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RACT</a:t>
            </a:r>
            <a:endParaRPr lang="en-US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US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2400" spc="20" dirty="0"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The wireless charging method with the use of wireless power transfer is one of the best ways to use instead of petroleum vehicles. </a:t>
            </a: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2400" spc="20" dirty="0"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The work is based on the concept of wireless power transfer. </a:t>
            </a: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2400" spc="20" dirty="0"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The On-road wireless charging system overcomes the limitations of wired. </a:t>
            </a:r>
            <a:endParaRPr lang="en-IN" sz="1750" b="1" u="heavy" spc="20" dirty="0"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7093" y="8177898"/>
            <a:ext cx="6022095" cy="15324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20" dirty="0">
                <a:solidFill>
                  <a:srgbClr val="00206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RESU</a:t>
            </a:r>
            <a:r>
              <a:rPr sz="2400" b="1" u="sng" spc="-135" dirty="0">
                <a:solidFill>
                  <a:srgbClr val="00206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b="1" u="sng" spc="15" dirty="0">
                <a:solidFill>
                  <a:srgbClr val="00206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TS</a:t>
            </a:r>
            <a:endParaRPr lang="en-US" sz="2400" b="1" u="sng" spc="15" dirty="0">
              <a:solidFill>
                <a:srgbClr val="00206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IN" sz="2400" b="1" u="sng" spc="15" dirty="0">
              <a:solidFill>
                <a:srgbClr val="00206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endParaRPr lang="en-IN" sz="2400" u="heavy" spc="15" dirty="0"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u="heavy" spc="15" dirty="0"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4050" y="12795250"/>
            <a:ext cx="4000776" cy="6681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heavy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b="1" u="heavy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b="1" u="heavy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NCLUS</a:t>
            </a:r>
            <a:r>
              <a:rPr sz="2400" b="1" u="heavy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IO</a:t>
            </a:r>
            <a:r>
              <a:rPr sz="2400" b="1" u="heavy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N</a:t>
            </a:r>
            <a:endParaRPr lang="en-US" sz="2400" b="1" u="heavy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8317" y="15475960"/>
            <a:ext cx="6022095" cy="4051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REFER</a:t>
            </a:r>
            <a:r>
              <a:rPr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NCES</a:t>
            </a:r>
            <a:endParaRPr lang="en-US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IN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Hua, J. Wang and C. Zhou, “Adaptive electric vehicle charging coordination on distribution network,” IEEE Transactions on Smart Grid. IEEE, vol.5, pp. 2666- 2675, 2014.</a:t>
            </a:r>
          </a:p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sagolsem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hasarmani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totappa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holmukhe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rajesh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(2012). Wireless transmission of electrical power overview of recent research &amp; development. International journal of computer and electrical engineering. 207-211. 10.7763/ijcee.2012.v4.480.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spc="2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400" u="sng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9679" y="693333"/>
            <a:ext cx="14373860" cy="218264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74394" algn="ctr">
              <a:lnSpc>
                <a:spcPct val="100000"/>
              </a:lnSpc>
              <a:spcBef>
                <a:spcPts val="380"/>
              </a:spcBef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lang="en-US"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On-Road Wireless Charging System</a:t>
            </a:r>
            <a:endParaRPr lang="en-US" sz="4000" b="1" spc="-10" dirty="0">
              <a:latin typeface="Times New Roman"/>
              <a:cs typeface="Times New Roman"/>
            </a:endParaRPr>
          </a:p>
          <a:p>
            <a:pPr marL="874394" algn="ctr">
              <a:lnSpc>
                <a:spcPct val="100000"/>
              </a:lnSpc>
              <a:spcBef>
                <a:spcPts val="38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Authors: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Avinash </a:t>
            </a: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Masal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, Manoj </a:t>
            </a:r>
            <a:r>
              <a:rPr lang="en-US" sz="2400" dirty="0" err="1">
                <a:solidFill>
                  <a:srgbClr val="FFFFFF"/>
                </a:solidFill>
                <a:latin typeface="Times New Roman"/>
                <a:cs typeface="Times New Roman"/>
              </a:rPr>
              <a:t>Kumbhar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, Gourav Jalan</a:t>
            </a:r>
          </a:p>
          <a:p>
            <a:pPr marL="874394">
              <a:lnSpc>
                <a:spcPct val="100000"/>
              </a:lnSpc>
              <a:spcBef>
                <a:spcPts val="380"/>
              </a:spcBef>
            </a:pPr>
            <a:r>
              <a:rPr 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                         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Guide:</a:t>
            </a: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 Prof. V. B. Sutar                                      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Electronics 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Telecommunication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Engineering,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Textile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Institute,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Rajwada,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Ichalkaranji,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Au</a:t>
            </a:r>
            <a:r>
              <a:rPr sz="2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ono</a:t>
            </a:r>
            <a:r>
              <a:rPr sz="22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Inst</a:t>
            </a:r>
            <a:r>
              <a:rPr sz="2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itute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462" y="3582057"/>
            <a:ext cx="582910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Project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Category:</a:t>
            </a:r>
            <a:r>
              <a:rPr lang="en-US"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 Hardware      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endParaRPr lang="en-US" sz="2000" b="1" spc="-5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Project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Field</a:t>
            </a:r>
            <a:r>
              <a:rPr lang="en-US"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:</a:t>
            </a:r>
            <a:r>
              <a:rPr lang="en-US"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endParaRPr lang="en-US" sz="2000" b="1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Application</a:t>
            </a:r>
            <a:r>
              <a:rPr lang="en-US"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:</a:t>
            </a:r>
            <a:r>
              <a:rPr lang="en-US" sz="20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 Wireless Charging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853" y="10052050"/>
            <a:ext cx="5960790" cy="37771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15160" algn="just">
              <a:lnSpc>
                <a:spcPts val="2070"/>
              </a:lnSpc>
              <a:spcBef>
                <a:spcPts val="130"/>
              </a:spcBef>
            </a:pPr>
            <a:endParaRPr lang="en-US" sz="2400" b="1" u="sng" spc="15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915160">
              <a:lnSpc>
                <a:spcPts val="2070"/>
              </a:lnSpc>
              <a:spcBef>
                <a:spcPts val="130"/>
              </a:spcBef>
            </a:pPr>
            <a:endParaRPr sz="2400" u="sng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Aims</a:t>
            </a:r>
            <a:r>
              <a:rPr sz="2400" b="1" spc="20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this</a:t>
            </a:r>
            <a:r>
              <a:rPr sz="2400" b="1" spc="-1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project</a:t>
            </a:r>
            <a:r>
              <a:rPr sz="2400" b="1" spc="5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C3E70"/>
                </a:solidFill>
                <a:latin typeface="Times New Roman"/>
                <a:cs typeface="Times New Roman"/>
              </a:rPr>
              <a:t>work</a:t>
            </a:r>
            <a:r>
              <a:rPr sz="2400" b="1" spc="-30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are</a:t>
            </a:r>
            <a:r>
              <a:rPr lang="en-US"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 :</a:t>
            </a:r>
          </a:p>
          <a:p>
            <a:pPr marL="12700">
              <a:lnSpc>
                <a:spcPts val="1650"/>
              </a:lnSpc>
            </a:pPr>
            <a:endParaRPr lang="en-US" sz="2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 On-road wireless charging system for electric vehicles (EVs) is to provide a convenient and efficient method of charging EVs without the need for physical cables.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12700" algn="just">
              <a:lnSpc>
                <a:spcPts val="1650"/>
              </a:lnSpc>
            </a:pPr>
            <a:endParaRPr lang="en-IN" sz="1400" b="1" spc="-1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lang="en-IN" sz="1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lang="en-IN" sz="1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lang="en-IN" sz="1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lang="en-IN" sz="1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772" y="3529048"/>
            <a:ext cx="5939200" cy="26148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DUCT</a:t>
            </a:r>
            <a:r>
              <a:rPr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IO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N</a:t>
            </a:r>
            <a:endParaRPr lang="en-US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IN" sz="2400" b="1" u="sng" spc="2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eco-friendly vehicle is the global trend in the automobile industry.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electrical vehicle (EV) is the most suitable alternative of  petroleum vehicles.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5294" y="14990764"/>
            <a:ext cx="5814156" cy="32662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4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IN" sz="2000" b="1" spc="-335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0926" y="16376650"/>
            <a:ext cx="5995324" cy="4169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-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IMPLEM</a:t>
            </a:r>
            <a:r>
              <a:rPr lang="en-IN" sz="2400" b="1" u="sng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ENTATION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b="1" u="heavy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Microcontrollers Used 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Arduino Uno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Component Used :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IR Sensor, Digital Voltmeter, Car, Copper coil, Relay, IR Sensor, Lead Acid Battery, Motor,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Mosfet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, IC-CD4047BD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                           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                             </a:t>
            </a:r>
            <a:endParaRPr lang="en-IN" sz="2400" b="1" dirty="0"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u="heavy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                         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58319" y="3651250"/>
            <a:ext cx="6022095" cy="13324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-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400" b="1" u="sng" spc="4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IMPLEMENTATION</a:t>
            </a:r>
            <a:endParaRPr lang="en-IN" sz="2400" b="1" u="sng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IN" sz="2400" u="heavy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heavy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heavy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815" y="13555562"/>
            <a:ext cx="5995324" cy="41767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Objectives</a:t>
            </a:r>
            <a:r>
              <a:rPr sz="2400" b="1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C3E70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 project</a:t>
            </a:r>
            <a:r>
              <a:rPr sz="2400" b="1" dirty="0">
                <a:solidFill>
                  <a:srgbClr val="2C3E70"/>
                </a:solidFill>
                <a:latin typeface="Times New Roman"/>
                <a:cs typeface="Times New Roman"/>
              </a:rPr>
              <a:t> work</a:t>
            </a:r>
            <a:r>
              <a:rPr sz="2400" b="1" spc="-40" dirty="0">
                <a:solidFill>
                  <a:srgbClr val="2C3E7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are</a:t>
            </a:r>
            <a:r>
              <a:rPr lang="en-IN" sz="2400" b="1" spc="-10" dirty="0">
                <a:solidFill>
                  <a:srgbClr val="2C3E70"/>
                </a:solidFill>
                <a:latin typeface="Times New Roman"/>
                <a:cs typeface="Times New Roman"/>
              </a:rPr>
              <a:t> :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IN" sz="2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Wireless Charging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 reduce the pollution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 reduce use of fuel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 reduce the dependency on traditional charging infrastructure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 reduce the need of multiple charging cables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 reduce the time required to charge the vehicle at the charging station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IN" sz="2400" b="1" spc="-10" dirty="0">
              <a:solidFill>
                <a:srgbClr val="2C3E7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8053" y="6155894"/>
            <a:ext cx="5960790" cy="72442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b="1" u="sng" spc="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SYSTEM BLOCK DIAGRAM</a:t>
            </a:r>
            <a:r>
              <a:rPr sz="2400" b="1" u="sng" spc="4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FLOWCHART</a:t>
            </a:r>
            <a:endParaRPr lang="en-IN" sz="240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1750" b="1" u="sng" spc="10" dirty="0">
              <a:solidFill>
                <a:srgbClr val="2C3E70"/>
              </a:solidFill>
              <a:uFill>
                <a:solidFill>
                  <a:srgbClr val="2C3E7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750" b="1" u="sng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9979" y="1357931"/>
            <a:ext cx="19733260" cy="1363980"/>
            <a:chOff x="182130" y="1429805"/>
            <a:chExt cx="19733260" cy="13639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30" y="1429805"/>
              <a:ext cx="2480033" cy="136342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5129" y="1429805"/>
              <a:ext cx="2480033" cy="1363422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7460C3A-0A41-F9D0-ECCD-3E10F8890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2" y="1297035"/>
            <a:ext cx="2763107" cy="14628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E24BF8-C143-6C9C-0A64-E29E74F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9646" y="1324127"/>
            <a:ext cx="2577495" cy="140863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A7798B9-D895-7B7D-92E9-FF0302AB93C6}"/>
              </a:ext>
            </a:extLst>
          </p:cNvPr>
          <p:cNvSpPr txBox="1"/>
          <p:nvPr/>
        </p:nvSpPr>
        <p:spPr>
          <a:xfrm>
            <a:off x="13555385" y="13709650"/>
            <a:ext cx="602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2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We are able to implement the on-road wireless system by use of concept of wireless power transfer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0A9737-2383-0CE5-54E8-F7DCBF92D788}"/>
              </a:ext>
            </a:extLst>
          </p:cNvPr>
          <p:cNvSpPr txBox="1"/>
          <p:nvPr/>
        </p:nvSpPr>
        <p:spPr>
          <a:xfrm>
            <a:off x="-79852" y="9609403"/>
            <a:ext cx="10058400" cy="36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5160">
              <a:lnSpc>
                <a:spcPts val="2070"/>
              </a:lnSpc>
              <a:spcBef>
                <a:spcPts val="130"/>
              </a:spcBef>
            </a:pPr>
            <a:r>
              <a:rPr lang="en-IN"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AI</a:t>
            </a:r>
            <a:r>
              <a:rPr lang="en-IN" sz="2400" b="1" u="sng" spc="3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M</a:t>
            </a:r>
            <a:r>
              <a:rPr lang="en-IN" sz="2400" b="1" u="sng" spc="-8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IN"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O</a:t>
            </a:r>
            <a:r>
              <a:rPr lang="en-IN" sz="2400" b="1" u="sng" spc="20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BJEC</a:t>
            </a:r>
            <a:r>
              <a:rPr lang="en-IN" sz="2400" b="1" u="sng" spc="2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</a:t>
            </a:r>
            <a:r>
              <a:rPr lang="en-IN" sz="2400" b="1" u="sng" spc="15" dirty="0">
                <a:solidFill>
                  <a:srgbClr val="2C3E70"/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IVE  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0DF834-3406-D582-17B5-4367A498FADC}"/>
              </a:ext>
            </a:extLst>
          </p:cNvPr>
          <p:cNvGrpSpPr/>
          <p:nvPr/>
        </p:nvGrpSpPr>
        <p:grpSpPr>
          <a:xfrm>
            <a:off x="7128201" y="12425266"/>
            <a:ext cx="5871020" cy="3570384"/>
            <a:chOff x="3403599" y="1318688"/>
            <a:chExt cx="5871020" cy="357038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1F31581-B8EC-F156-10CF-9164C8D92269}"/>
                </a:ext>
              </a:extLst>
            </p:cNvPr>
            <p:cNvSpPr/>
            <p:nvPr/>
          </p:nvSpPr>
          <p:spPr>
            <a:xfrm>
              <a:off x="3403599" y="1318688"/>
              <a:ext cx="857747" cy="39229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52AA457-A532-C8D7-ACA0-17E723922A3B}"/>
                </a:ext>
              </a:extLst>
            </p:cNvPr>
            <p:cNvSpPr/>
            <p:nvPr/>
          </p:nvSpPr>
          <p:spPr>
            <a:xfrm>
              <a:off x="7848286" y="3486334"/>
              <a:ext cx="857747" cy="3020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Coil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020AD5E-B4E2-6DB6-AD0A-A57953477928}"/>
                </a:ext>
              </a:extLst>
            </p:cNvPr>
            <p:cNvSpPr/>
            <p:nvPr/>
          </p:nvSpPr>
          <p:spPr>
            <a:xfrm>
              <a:off x="4065452" y="2388867"/>
              <a:ext cx="912901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Multiple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Relays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199F27-7ACB-6F7C-A8F6-B3D96A87B7F0}"/>
                </a:ext>
              </a:extLst>
            </p:cNvPr>
            <p:cNvSpPr/>
            <p:nvPr/>
          </p:nvSpPr>
          <p:spPr>
            <a:xfrm>
              <a:off x="6245004" y="2388867"/>
              <a:ext cx="998486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Multiple IR </a:t>
              </a:r>
              <a:r>
                <a:rPr lang="en-US" sz="800" dirty="0" err="1">
                  <a:solidFill>
                    <a:schemeClr val="tx1"/>
                  </a:solidFill>
                </a:rPr>
                <a:t>Senors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98C864-DB40-56E0-1D09-16B941F3FCAD}"/>
                </a:ext>
              </a:extLst>
            </p:cNvPr>
            <p:cNvSpPr/>
            <p:nvPr/>
          </p:nvSpPr>
          <p:spPr>
            <a:xfrm>
              <a:off x="6245004" y="2961713"/>
              <a:ext cx="1038425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IR Sensor  1</a:t>
              </a:r>
              <a:endParaRPr lang="en-US" sz="8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2C6E45B-B4E1-F28F-E03D-E77576DBE856}"/>
                </a:ext>
              </a:extLst>
            </p:cNvPr>
            <p:cNvSpPr/>
            <p:nvPr/>
          </p:nvSpPr>
          <p:spPr>
            <a:xfrm>
              <a:off x="6245004" y="3550315"/>
              <a:ext cx="1038425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IR Sensor 2 </a:t>
              </a:r>
              <a:endParaRPr lang="en-US" sz="8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13D5E0A-38EF-EF6F-9A7C-479BF286B838}"/>
                </a:ext>
              </a:extLst>
            </p:cNvPr>
            <p:cNvSpPr/>
            <p:nvPr/>
          </p:nvSpPr>
          <p:spPr>
            <a:xfrm>
              <a:off x="6245004" y="4570734"/>
              <a:ext cx="1038425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IR Sensor n </a:t>
              </a:r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AD077F9-C2D6-2BF3-CCDC-1839BEA22180}"/>
                </a:ext>
              </a:extLst>
            </p:cNvPr>
            <p:cNvSpPr/>
            <p:nvPr/>
          </p:nvSpPr>
          <p:spPr>
            <a:xfrm>
              <a:off x="4065452" y="4570734"/>
              <a:ext cx="1038425" cy="31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Relay n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B6F2331-EC83-85DD-441D-A8EDA07A0503}"/>
                </a:ext>
              </a:extLst>
            </p:cNvPr>
            <p:cNvCxnSpPr>
              <a:cxnSpLocks/>
            </p:cNvCxnSpPr>
            <p:nvPr/>
          </p:nvCxnSpPr>
          <p:spPr>
            <a:xfrm>
              <a:off x="5671586" y="3110425"/>
              <a:ext cx="5734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6333898-FD69-1546-8F70-E3F5D3CA8CD4}"/>
                </a:ext>
              </a:extLst>
            </p:cNvPr>
            <p:cNvCxnSpPr>
              <a:cxnSpLocks/>
            </p:cNvCxnSpPr>
            <p:nvPr/>
          </p:nvCxnSpPr>
          <p:spPr>
            <a:xfrm>
              <a:off x="5399144" y="3702323"/>
              <a:ext cx="845860" cy="9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4B133B9-BA9B-5886-1D6A-57B43C5AD508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5103877" y="4716742"/>
              <a:ext cx="1135419" cy="13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CEE82F7-D90F-E869-5CDF-D503CDF8946A}"/>
                </a:ext>
              </a:extLst>
            </p:cNvPr>
            <p:cNvCxnSpPr>
              <a:cxnSpLocks/>
            </p:cNvCxnSpPr>
            <p:nvPr/>
          </p:nvCxnSpPr>
          <p:spPr>
            <a:xfrm>
              <a:off x="4519049" y="2015520"/>
              <a:ext cx="0" cy="373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C3CE42E-3140-A4BA-B4E9-1AFA39B6487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775" y="2697346"/>
              <a:ext cx="0" cy="28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DF67CD1-467E-3632-23E8-EA2D93625A78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6764216" y="3280051"/>
              <a:ext cx="0" cy="2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B4B4698-BB02-267A-025D-D551BE9258E0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6764216" y="3868653"/>
              <a:ext cx="0" cy="70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A0400-1989-88A8-AAD1-1BA6BF00C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09540" y="2697346"/>
              <a:ext cx="0" cy="254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5746B94-F2A6-C6A3-4D37-FE252907EDE9}"/>
                </a:ext>
              </a:extLst>
            </p:cNvPr>
            <p:cNvSpPr txBox="1"/>
            <p:nvPr/>
          </p:nvSpPr>
          <p:spPr>
            <a:xfrm>
              <a:off x="5490908" y="3521763"/>
              <a:ext cx="696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</a:rPr>
                <a:t>Yes</a:t>
              </a:r>
              <a:endParaRPr lang="en-US" sz="8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B4381D4-2A12-4871-6047-B60C1AF9329E}"/>
                </a:ext>
              </a:extLst>
            </p:cNvPr>
            <p:cNvSpPr txBox="1"/>
            <p:nvPr/>
          </p:nvSpPr>
          <p:spPr>
            <a:xfrm>
              <a:off x="5585928" y="2939247"/>
              <a:ext cx="36886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</a:rPr>
                <a:t>Yes</a:t>
              </a:r>
              <a:endParaRPr lang="en-US" sz="8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A55A38-1B32-82C6-8C8A-2019D5267AC4}"/>
                </a:ext>
              </a:extLst>
            </p:cNvPr>
            <p:cNvSpPr txBox="1"/>
            <p:nvPr/>
          </p:nvSpPr>
          <p:spPr>
            <a:xfrm>
              <a:off x="5412934" y="4553986"/>
              <a:ext cx="47546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</a:rPr>
                <a:t>Yes</a:t>
              </a:r>
              <a:endParaRPr lang="en-US" sz="8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B10000-7603-0A66-2B19-AD79190DA288}"/>
                </a:ext>
              </a:extLst>
            </p:cNvPr>
            <p:cNvCxnSpPr>
              <a:cxnSpLocks/>
            </p:cNvCxnSpPr>
            <p:nvPr/>
          </p:nvCxnSpPr>
          <p:spPr>
            <a:xfrm>
              <a:off x="4519049" y="2015520"/>
              <a:ext cx="503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042156-97FF-7BBB-C4CF-C3F3A395F31A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43" y="2007659"/>
              <a:ext cx="637132" cy="7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05B1EA1-02EA-A4DD-1A4D-5E0710243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4216" y="2023052"/>
              <a:ext cx="3803" cy="373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3F572CB-E5A1-6577-FB43-EF68D9FC2331}"/>
                </a:ext>
              </a:extLst>
            </p:cNvPr>
            <p:cNvCxnSpPr>
              <a:cxnSpLocks/>
            </p:cNvCxnSpPr>
            <p:nvPr/>
          </p:nvCxnSpPr>
          <p:spPr>
            <a:xfrm>
              <a:off x="5490908" y="1754261"/>
              <a:ext cx="0" cy="121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A50ACE4-083C-4A0F-835F-461F4E645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85" y="1573197"/>
              <a:ext cx="772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22E9E19-3554-FB39-76B6-010935335C3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8277160" y="3074456"/>
              <a:ext cx="0" cy="411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5F28BC-83BA-5BFD-51E4-74A8CEEDF191}"/>
                </a:ext>
              </a:extLst>
            </p:cNvPr>
            <p:cNvCxnSpPr>
              <a:cxnSpLocks/>
            </p:cNvCxnSpPr>
            <p:nvPr/>
          </p:nvCxnSpPr>
          <p:spPr>
            <a:xfrm>
              <a:off x="7283429" y="3082577"/>
              <a:ext cx="989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E99B5EF-B2B9-28AB-FA76-81D72BD7D1E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429" y="3645503"/>
              <a:ext cx="564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D03BBBE-C024-BB67-A853-A906FCFA96E0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8273355" y="3788432"/>
              <a:ext cx="3805" cy="96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86EDC32-0B94-A2BF-FF5D-B7DEC072CE4F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7283429" y="4729903"/>
              <a:ext cx="989927" cy="3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owchart: Decision 141">
              <a:extLst>
                <a:ext uri="{FF2B5EF4-FFF2-40B4-BE49-F238E27FC236}">
                  <a16:creationId xmlns:a16="http://schemas.microsoft.com/office/drawing/2014/main" id="{A75D4979-CAAC-934B-668A-0D03E620D55B}"/>
                </a:ext>
              </a:extLst>
            </p:cNvPr>
            <p:cNvSpPr/>
            <p:nvPr/>
          </p:nvSpPr>
          <p:spPr>
            <a:xfrm>
              <a:off x="3984518" y="2951854"/>
              <a:ext cx="1050787" cy="63960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Relay 1=HIGH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B9FC0D5-176E-BB39-E4FC-958AC3CCD449}"/>
                </a:ext>
              </a:extLst>
            </p:cNvPr>
            <p:cNvSpPr/>
            <p:nvPr/>
          </p:nvSpPr>
          <p:spPr>
            <a:xfrm>
              <a:off x="5023046" y="1397550"/>
              <a:ext cx="1112597" cy="3567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DE14A32-CAD0-5D83-0773-788D1F8E97F2}"/>
                </a:ext>
              </a:extLst>
            </p:cNvPr>
            <p:cNvSpPr txBox="1"/>
            <p:nvPr/>
          </p:nvSpPr>
          <p:spPr>
            <a:xfrm>
              <a:off x="5306241" y="1462985"/>
              <a:ext cx="36886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Laptop</a:t>
              </a:r>
              <a:endParaRPr lang="en-US" sz="8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FD4FD9C-D7A0-688D-AF33-37FEB1AF2F43}"/>
                </a:ext>
              </a:extLst>
            </p:cNvPr>
            <p:cNvSpPr/>
            <p:nvPr/>
          </p:nvSpPr>
          <p:spPr>
            <a:xfrm>
              <a:off x="5023046" y="1869867"/>
              <a:ext cx="1112597" cy="3567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B35FEAA-91AB-8FA8-763B-F650E188C3E6}"/>
                </a:ext>
              </a:extLst>
            </p:cNvPr>
            <p:cNvSpPr txBox="1"/>
            <p:nvPr/>
          </p:nvSpPr>
          <p:spPr>
            <a:xfrm>
              <a:off x="5265060" y="1943183"/>
              <a:ext cx="36886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Arduino</a:t>
              </a:r>
              <a:endParaRPr lang="en-US" sz="800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87E3A0-7938-4857-479C-136021DA9431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 flipV="1">
              <a:off x="5035305" y="3271043"/>
              <a:ext cx="636281" cy="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1E6D22-FFAE-80F1-9074-540DDFC65A0D}"/>
                </a:ext>
              </a:extLst>
            </p:cNvPr>
            <p:cNvCxnSpPr>
              <a:cxnSpLocks/>
            </p:cNvCxnSpPr>
            <p:nvPr/>
          </p:nvCxnSpPr>
          <p:spPr>
            <a:xfrm>
              <a:off x="5674438" y="3100909"/>
              <a:ext cx="0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lowchart: Decision 148">
              <a:extLst>
                <a:ext uri="{FF2B5EF4-FFF2-40B4-BE49-F238E27FC236}">
                  <a16:creationId xmlns:a16="http://schemas.microsoft.com/office/drawing/2014/main" id="{DC242F31-B555-90E4-CFAA-53F6F5E86FC3}"/>
                </a:ext>
              </a:extLst>
            </p:cNvPr>
            <p:cNvSpPr/>
            <p:nvPr/>
          </p:nvSpPr>
          <p:spPr>
            <a:xfrm>
              <a:off x="4085897" y="3881433"/>
              <a:ext cx="847287" cy="527397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35C51F4-F5B6-A662-63C6-D517E62FDF8A}"/>
                </a:ext>
              </a:extLst>
            </p:cNvPr>
            <p:cNvSpPr txBox="1"/>
            <p:nvPr/>
          </p:nvSpPr>
          <p:spPr>
            <a:xfrm>
              <a:off x="4243541" y="3953074"/>
              <a:ext cx="5106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Relay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2=HIGH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07C20B7E-2C8B-9FB1-C18F-2E80C2276FDB}"/>
                </a:ext>
              </a:extLst>
            </p:cNvPr>
            <p:cNvCxnSpPr/>
            <p:nvPr/>
          </p:nvCxnSpPr>
          <p:spPr>
            <a:xfrm>
              <a:off x="4509553" y="3597007"/>
              <a:ext cx="0" cy="280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63BF1A2-D50F-C9D1-C1BD-8E43CA5827C2}"/>
                </a:ext>
              </a:extLst>
            </p:cNvPr>
            <p:cNvCxnSpPr>
              <a:cxnSpLocks/>
            </p:cNvCxnSpPr>
            <p:nvPr/>
          </p:nvCxnSpPr>
          <p:spPr>
            <a:xfrm>
              <a:off x="4933183" y="4145131"/>
              <a:ext cx="465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929A54C-B8E5-231E-4803-188ACE0694B7}"/>
                </a:ext>
              </a:extLst>
            </p:cNvPr>
            <p:cNvCxnSpPr>
              <a:cxnSpLocks/>
            </p:cNvCxnSpPr>
            <p:nvPr/>
          </p:nvCxnSpPr>
          <p:spPr>
            <a:xfrm>
              <a:off x="5399144" y="3702323"/>
              <a:ext cx="0" cy="44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EEF21D9-264F-05FF-88FD-3A3B42C0DFCD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4509540" y="4408829"/>
              <a:ext cx="1" cy="16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0701772-2189-B80D-B423-146E125C04BE}"/>
                </a:ext>
              </a:extLst>
            </p:cNvPr>
            <p:cNvSpPr txBox="1"/>
            <p:nvPr/>
          </p:nvSpPr>
          <p:spPr>
            <a:xfrm>
              <a:off x="4464317" y="3609415"/>
              <a:ext cx="4759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</a:rPr>
                <a:t>No</a:t>
              </a:r>
              <a:endParaRPr lang="en-US" sz="8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AAB8193-3E99-50BC-8197-44A89FF3A00A}"/>
                </a:ext>
              </a:extLst>
            </p:cNvPr>
            <p:cNvSpPr txBox="1"/>
            <p:nvPr/>
          </p:nvSpPr>
          <p:spPr>
            <a:xfrm>
              <a:off x="4498868" y="4371013"/>
              <a:ext cx="3485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</a:rPr>
                <a:t>No</a:t>
              </a:r>
              <a:endParaRPr lang="en-US" sz="800" dirty="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2F3FAC6-ADE2-F6DF-E6D7-C20090BF8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7554" y="2773730"/>
              <a:ext cx="0" cy="93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2A7996-D33F-1014-28E5-49DF524BF8FF}"/>
                </a:ext>
              </a:extLst>
            </p:cNvPr>
            <p:cNvCxnSpPr>
              <a:cxnSpLocks/>
            </p:cNvCxnSpPr>
            <p:nvPr/>
          </p:nvCxnSpPr>
          <p:spPr>
            <a:xfrm>
              <a:off x="8706033" y="3711839"/>
              <a:ext cx="247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CE08C07-BC31-52C1-E01C-FD1E1895C718}"/>
                </a:ext>
              </a:extLst>
            </p:cNvPr>
            <p:cNvSpPr/>
            <p:nvPr/>
          </p:nvSpPr>
          <p:spPr>
            <a:xfrm>
              <a:off x="8335167" y="2286870"/>
              <a:ext cx="857747" cy="46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Wireless Transfer System</a:t>
              </a:r>
            </a:p>
          </p:txBody>
        </p:sp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A82F36D0-9901-BBA3-6998-1A0B0D2D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4530" y="7385050"/>
            <a:ext cx="6065520" cy="449580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04C3DB-C3DF-0F9F-30AC-9F39D7E43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6256" y="7721538"/>
            <a:ext cx="3720755" cy="6022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9D38EB-FA13-D78D-A2DC-7090D455A586}"/>
              </a:ext>
            </a:extLst>
          </p:cNvPr>
          <p:cNvSpPr txBox="1"/>
          <p:nvPr/>
        </p:nvSpPr>
        <p:spPr>
          <a:xfrm>
            <a:off x="13747182" y="4247379"/>
            <a:ext cx="10098910" cy="313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To implement a software and simulation of a</a:t>
            </a: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On Road Wireless Charging System, several</a:t>
            </a: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points need to be consider :</a:t>
            </a:r>
          </a:p>
          <a:p>
            <a:pPr marL="355600" indent="-342900" algn="just">
              <a:lnSpc>
                <a:spcPct val="100000"/>
              </a:lnSpc>
              <a:spcBef>
                <a:spcPts val="13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Choose the appropriate hardware components</a:t>
            </a:r>
          </a:p>
          <a:p>
            <a:pPr marL="355600" indent="-342900" algn="just">
              <a:lnSpc>
                <a:spcPct val="100000"/>
              </a:lnSpc>
              <a:spcBef>
                <a:spcPts val="13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Develop the software.</a:t>
            </a:r>
          </a:p>
          <a:p>
            <a:pPr marL="355600" indent="-342900" algn="just">
              <a:lnSpc>
                <a:spcPct val="100000"/>
              </a:lnSpc>
              <a:spcBef>
                <a:spcPts val="13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Simulate the system</a:t>
            </a:r>
          </a:p>
          <a:p>
            <a:pPr marL="355600" indent="-342900" algn="just">
              <a:lnSpc>
                <a:spcPct val="100000"/>
              </a:lnSpc>
              <a:spcBef>
                <a:spcPts val="13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Test the system</a:t>
            </a:r>
          </a:p>
          <a:p>
            <a:pPr marL="355600" indent="-342900" algn="just">
              <a:lnSpc>
                <a:spcPct val="100000"/>
              </a:lnSpc>
              <a:spcBef>
                <a:spcPts val="130"/>
              </a:spcBef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2C3E70"/>
                  </a:solidFill>
                </a:uFill>
                <a:latin typeface="Times New Roman"/>
                <a:cs typeface="Times New Roman"/>
              </a:rPr>
              <a:t>Refine the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BE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473</Words>
  <Application>Microsoft Office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DKTE Society's Textile and Engineering Institute, Ichalkaranji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cp:lastModifiedBy>Gourav Jalan</cp:lastModifiedBy>
  <cp:revision>16</cp:revision>
  <dcterms:created xsi:type="dcterms:W3CDTF">2023-11-22T14:24:24Z</dcterms:created>
  <dcterms:modified xsi:type="dcterms:W3CDTF">2024-05-04T03:01:32Z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2023-11-22T00:00:00Z</vt:filetime>
  </property>
</Properties>
</file>