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76F11E-DB92-4A88-9270-0EC876899B3D}" type="datetimeFigureOut">
              <a:rPr lang="en-US" smtClean="0"/>
              <a:t>18/05/2022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314937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6F11E-DB92-4A88-9270-0EC876899B3D}" type="datetimeFigureOut">
              <a:rPr lang="en-US" smtClean="0"/>
              <a:t>18/05/2022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169343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76F11E-DB92-4A88-9270-0EC876899B3D}" type="datetimeFigureOut">
              <a:rPr lang="en-US" smtClean="0"/>
              <a:t>18/05/2022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760446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76F11E-DB92-4A88-9270-0EC876899B3D}" type="datetimeFigureOut">
              <a:rPr lang="en-US" smtClean="0"/>
              <a:t>18/05/2022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6DB87-FA18-4D0A-86C1-AE17B2682E9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86474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6F11E-DB92-4A88-9270-0EC876899B3D}" type="datetimeFigureOut">
              <a:rPr lang="en-US" smtClean="0"/>
              <a:t>18/05/2022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315065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76F11E-DB92-4A88-9270-0EC876899B3D}" type="datetimeFigureOut">
              <a:rPr lang="en-US" smtClean="0"/>
              <a:t>18/05/2022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3630585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76F11E-DB92-4A88-9270-0EC876899B3D}" type="datetimeFigureOut">
              <a:rPr lang="en-US" smtClean="0"/>
              <a:t>18/05/2022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4221892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6F11E-DB92-4A88-9270-0EC876899B3D}" type="datetimeFigureOut">
              <a:rPr lang="en-US" smtClean="0"/>
              <a:t>18/05/2022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355989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6F11E-DB92-4A88-9270-0EC876899B3D}" type="datetimeFigureOut">
              <a:rPr lang="en-US" smtClean="0"/>
              <a:t>18/05/2022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405096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76F11E-DB92-4A88-9270-0EC876899B3D}" type="datetimeFigureOut">
              <a:rPr lang="en-US" smtClean="0"/>
              <a:t>18/05/2022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65260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6F11E-DB92-4A88-9270-0EC876899B3D}" type="datetimeFigureOut">
              <a:rPr lang="en-US" smtClean="0"/>
              <a:t>18/05/2022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271576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76F11E-DB92-4A88-9270-0EC876899B3D}" type="datetimeFigureOut">
              <a:rPr lang="en-US" smtClean="0"/>
              <a:t>18/05/2022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335147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76F11E-DB92-4A88-9270-0EC876899B3D}" type="datetimeFigureOut">
              <a:rPr lang="en-US" smtClean="0"/>
              <a:t>18/05/2022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172671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76F11E-DB92-4A88-9270-0EC876899B3D}" type="datetimeFigureOut">
              <a:rPr lang="en-US" smtClean="0"/>
              <a:t>18/05/2022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392559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76F11E-DB92-4A88-9270-0EC876899B3D}" type="datetimeFigureOut">
              <a:rPr lang="en-US" smtClean="0"/>
              <a:t>18/05/2022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393489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76F11E-DB92-4A88-9270-0EC876899B3D}" type="datetimeFigureOut">
              <a:rPr lang="en-US" smtClean="0"/>
              <a:t>18/05/2022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134482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6F11E-DB92-4A88-9270-0EC876899B3D}" type="datetimeFigureOut">
              <a:rPr lang="en-US" smtClean="0"/>
              <a:t>18/05/2022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6DB87-FA18-4D0A-86C1-AE17B2682E9F}" type="slidenum">
              <a:rPr lang="en-US" smtClean="0"/>
              <a:t>‹#›</a:t>
            </a:fld>
            <a:endParaRPr lang="en-US"/>
          </a:p>
        </p:txBody>
      </p:sp>
    </p:spTree>
    <p:extLst>
      <p:ext uri="{BB962C8B-B14F-4D97-AF65-F5344CB8AC3E}">
        <p14:creationId xmlns:p14="http://schemas.microsoft.com/office/powerpoint/2010/main" val="1155440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76F11E-DB92-4A88-9270-0EC876899B3D}" type="datetimeFigureOut">
              <a:rPr lang="en-US" smtClean="0"/>
              <a:t>18/05/2022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36DB87-FA18-4D0A-86C1-AE17B2682E9F}" type="slidenum">
              <a:rPr lang="en-US" smtClean="0"/>
              <a:t>‹#›</a:t>
            </a:fld>
            <a:endParaRPr lang="en-US"/>
          </a:p>
        </p:txBody>
      </p:sp>
    </p:spTree>
    <p:extLst>
      <p:ext uri="{BB962C8B-B14F-4D97-AF65-F5344CB8AC3E}">
        <p14:creationId xmlns:p14="http://schemas.microsoft.com/office/powerpoint/2010/main" val="74224959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C511-6BA4-4E94-8E8C-F58DBF876E30}"/>
              </a:ext>
            </a:extLst>
          </p:cNvPr>
          <p:cNvSpPr>
            <a:spLocks noGrp="1"/>
          </p:cNvSpPr>
          <p:nvPr>
            <p:ph type="ctrTitle"/>
          </p:nvPr>
        </p:nvSpPr>
        <p:spPr>
          <a:xfrm>
            <a:off x="1615735" y="-333209"/>
            <a:ext cx="7685103" cy="2387600"/>
          </a:xfrm>
        </p:spPr>
        <p:txBody>
          <a:bodyPr/>
          <a:lstStyle/>
          <a:p>
            <a:pPr algn="ctr"/>
            <a:r>
              <a:rPr lang="en-US" sz="4800" dirty="0"/>
              <a:t>Malignant Comments Classifier Project</a:t>
            </a:r>
          </a:p>
        </p:txBody>
      </p:sp>
      <p:sp>
        <p:nvSpPr>
          <p:cNvPr id="3" name="Subtitle 2">
            <a:extLst>
              <a:ext uri="{FF2B5EF4-FFF2-40B4-BE49-F238E27FC236}">
                <a16:creationId xmlns:a16="http://schemas.microsoft.com/office/drawing/2014/main" id="{5970957C-22AC-4BC4-B0B8-EAE5108F30B5}"/>
              </a:ext>
            </a:extLst>
          </p:cNvPr>
          <p:cNvSpPr>
            <a:spLocks noGrp="1"/>
          </p:cNvSpPr>
          <p:nvPr>
            <p:ph type="subTitle" idx="1"/>
          </p:nvPr>
        </p:nvSpPr>
        <p:spPr>
          <a:xfrm>
            <a:off x="1056442" y="3605123"/>
            <a:ext cx="5768933" cy="2049952"/>
          </a:xfrm>
        </p:spPr>
        <p:txBody>
          <a:bodyPr>
            <a:normAutofit/>
          </a:bodyPr>
          <a:lstStyle/>
          <a:p>
            <a:pPr algn="l"/>
            <a:r>
              <a:rPr lang="en-US" sz="4000" dirty="0"/>
              <a:t>Submitted by:</a:t>
            </a:r>
          </a:p>
          <a:p>
            <a:pPr algn="l"/>
            <a:r>
              <a:rPr lang="en-US" sz="4000" dirty="0"/>
              <a:t>Gourav Kumar</a:t>
            </a:r>
          </a:p>
        </p:txBody>
      </p:sp>
    </p:spTree>
    <p:extLst>
      <p:ext uri="{BB962C8B-B14F-4D97-AF65-F5344CB8AC3E}">
        <p14:creationId xmlns:p14="http://schemas.microsoft.com/office/powerpoint/2010/main" val="2347515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E9D0F-0FBF-403E-B267-34C7DE5C7B90}"/>
              </a:ext>
            </a:extLst>
          </p:cNvPr>
          <p:cNvSpPr txBox="1">
            <a:spLocks/>
          </p:cNvSpPr>
          <p:nvPr/>
        </p:nvSpPr>
        <p:spPr>
          <a:xfrm>
            <a:off x="1027708" y="390475"/>
            <a:ext cx="8825658" cy="86142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t>BEST MODEL</a:t>
            </a:r>
          </a:p>
        </p:txBody>
      </p:sp>
      <p:sp>
        <p:nvSpPr>
          <p:cNvPr id="10" name="Subtitle 9">
            <a:extLst>
              <a:ext uri="{FF2B5EF4-FFF2-40B4-BE49-F238E27FC236}">
                <a16:creationId xmlns:a16="http://schemas.microsoft.com/office/drawing/2014/main" id="{4DAC5D72-634C-4F81-8F22-A4B11AB83D7C}"/>
              </a:ext>
            </a:extLst>
          </p:cNvPr>
          <p:cNvSpPr>
            <a:spLocks noGrp="1"/>
          </p:cNvSpPr>
          <p:nvPr>
            <p:ph type="subTitle" idx="1"/>
          </p:nvPr>
        </p:nvSpPr>
        <p:spPr>
          <a:xfrm>
            <a:off x="284943" y="2256121"/>
            <a:ext cx="4483850" cy="2738351"/>
          </a:xfrm>
        </p:spPr>
        <p:txBody>
          <a:bodyPr/>
          <a:lstStyle/>
          <a:p>
            <a:r>
              <a:rPr lang="en-US" b="1" dirty="0">
                <a:solidFill>
                  <a:schemeClr val="tx2">
                    <a:lumMod val="75000"/>
                  </a:schemeClr>
                </a:solidFill>
              </a:rPr>
              <a:t>Random forest classifier</a:t>
            </a:r>
          </a:p>
          <a:p>
            <a:endParaRPr lang="en-US" dirty="0"/>
          </a:p>
          <a:p>
            <a:pPr marL="342900" indent="-342900">
              <a:buFont typeface="Arial" panose="020B0604020202020204" pitchFamily="34" charset="0"/>
              <a:buChar char="•"/>
            </a:pPr>
            <a:r>
              <a:rPr lang="en-US" dirty="0"/>
              <a:t>Training accuracy 99%</a:t>
            </a:r>
          </a:p>
          <a:p>
            <a:pPr marL="342900" indent="-342900">
              <a:buFont typeface="Arial" panose="020B0604020202020204" pitchFamily="34" charset="0"/>
              <a:buChar char="•"/>
            </a:pPr>
            <a:r>
              <a:rPr lang="en-US" dirty="0"/>
              <a:t>Test accuracy 95%</a:t>
            </a:r>
          </a:p>
          <a:p>
            <a:pPr marL="342900" indent="-342900">
              <a:buFont typeface="Arial" panose="020B0604020202020204" pitchFamily="34" charset="0"/>
              <a:buChar char="•"/>
            </a:pPr>
            <a:r>
              <a:rPr lang="en-US" dirty="0"/>
              <a:t>Model accuracy predict 96%  </a:t>
            </a:r>
          </a:p>
        </p:txBody>
      </p:sp>
      <p:pic>
        <p:nvPicPr>
          <p:cNvPr id="12" name="Picture 11">
            <a:extLst>
              <a:ext uri="{FF2B5EF4-FFF2-40B4-BE49-F238E27FC236}">
                <a16:creationId xmlns:a16="http://schemas.microsoft.com/office/drawing/2014/main" id="{17803A85-BDC5-4FFD-911E-45F6AF79BF37}"/>
              </a:ext>
            </a:extLst>
          </p:cNvPr>
          <p:cNvPicPr>
            <a:picLocks noChangeAspect="1"/>
          </p:cNvPicPr>
          <p:nvPr/>
        </p:nvPicPr>
        <p:blipFill>
          <a:blip r:embed="rId2"/>
          <a:stretch>
            <a:fillRect/>
          </a:stretch>
        </p:blipFill>
        <p:spPr>
          <a:xfrm>
            <a:off x="4875325" y="1685975"/>
            <a:ext cx="7200900" cy="4781550"/>
          </a:xfrm>
          <a:prstGeom prst="rect">
            <a:avLst/>
          </a:prstGeom>
        </p:spPr>
      </p:pic>
    </p:spTree>
    <p:extLst>
      <p:ext uri="{BB962C8B-B14F-4D97-AF65-F5344CB8AC3E}">
        <p14:creationId xmlns:p14="http://schemas.microsoft.com/office/powerpoint/2010/main" val="1033270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4E41-D886-4866-8697-4D520FB2A112}"/>
              </a:ext>
            </a:extLst>
          </p:cNvPr>
          <p:cNvSpPr>
            <a:spLocks noGrp="1"/>
          </p:cNvSpPr>
          <p:nvPr>
            <p:ph type="ctrTitle"/>
          </p:nvPr>
        </p:nvSpPr>
        <p:spPr>
          <a:xfrm>
            <a:off x="1936190" y="2006353"/>
            <a:ext cx="8825658" cy="2371532"/>
          </a:xfrm>
        </p:spPr>
        <p:txBody>
          <a:bodyPr/>
          <a:lstStyle/>
          <a:p>
            <a:r>
              <a:rPr lang="en-US" sz="11500" dirty="0"/>
              <a:t>THANK YOU</a:t>
            </a:r>
          </a:p>
        </p:txBody>
      </p:sp>
    </p:spTree>
    <p:extLst>
      <p:ext uri="{BB962C8B-B14F-4D97-AF65-F5344CB8AC3E}">
        <p14:creationId xmlns:p14="http://schemas.microsoft.com/office/powerpoint/2010/main" val="425970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9D56-A1A0-4465-B898-35B8BF2F612C}"/>
              </a:ext>
            </a:extLst>
          </p:cNvPr>
          <p:cNvSpPr>
            <a:spLocks noGrp="1"/>
          </p:cNvSpPr>
          <p:nvPr>
            <p:ph type="ctrTitle"/>
          </p:nvPr>
        </p:nvSpPr>
        <p:spPr>
          <a:xfrm>
            <a:off x="574382" y="286303"/>
            <a:ext cx="6132697" cy="574831"/>
          </a:xfrm>
        </p:spPr>
        <p:txBody>
          <a:bodyPr>
            <a:noAutofit/>
          </a:bodyPr>
          <a:lstStyle/>
          <a:p>
            <a:pPr algn="l"/>
            <a:br>
              <a:rPr lang="en-US" sz="3200" b="1" u="sng" dirty="0">
                <a:effectLst/>
                <a:latin typeface="Calibri" panose="020F0502020204030204" pitchFamily="34" charset="0"/>
                <a:ea typeface="Calibri" panose="020F0502020204030204" pitchFamily="34" charset="0"/>
                <a:cs typeface="Times New Roman" panose="02020603050405020304" pitchFamily="18" charset="0"/>
              </a:rPr>
            </a:br>
            <a:r>
              <a:rPr lang="en-US" sz="3200" b="1" u="sng" dirty="0">
                <a:effectLst/>
                <a:latin typeface="Calibri" panose="020F0502020204030204" pitchFamily="34" charset="0"/>
                <a:ea typeface="Calibri" panose="020F0502020204030204" pitchFamily="34" charset="0"/>
                <a:cs typeface="Times New Roman" panose="02020603050405020304" pitchFamily="18" charset="0"/>
              </a:rPr>
              <a:t>Data Set Description</a:t>
            </a:r>
            <a:endParaRPr lang="en-US" sz="8800" b="1" u="sng" dirty="0"/>
          </a:p>
        </p:txBody>
      </p:sp>
      <p:sp>
        <p:nvSpPr>
          <p:cNvPr id="4" name="Rectangle 3">
            <a:extLst>
              <a:ext uri="{FF2B5EF4-FFF2-40B4-BE49-F238E27FC236}">
                <a16:creationId xmlns:a16="http://schemas.microsoft.com/office/drawing/2014/main" id="{B798DAF7-7333-4052-9B5A-422896EB044A}"/>
              </a:ext>
            </a:extLst>
          </p:cNvPr>
          <p:cNvSpPr/>
          <p:nvPr/>
        </p:nvSpPr>
        <p:spPr>
          <a:xfrm>
            <a:off x="574382" y="1182952"/>
            <a:ext cx="10750859" cy="53887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sz="1400" dirty="0"/>
              <a:t>The label can be either 0 or 1, where 0 denotes a NO while 1 denotes a YES. There are various comments which have multiple labels. The first attribute is a unique ID associated with each comment.   </a:t>
            </a:r>
          </a:p>
          <a:p>
            <a:r>
              <a:rPr lang="en-US" sz="1400" dirty="0"/>
              <a:t>The data set includes:</a:t>
            </a:r>
          </a:p>
          <a:p>
            <a:r>
              <a:rPr lang="en-US" sz="1400" dirty="0"/>
              <a:t>-	Malignant: It is the Label column, which includes values 0 and 1, denoting if the comment is malignant or not. </a:t>
            </a:r>
          </a:p>
          <a:p>
            <a:r>
              <a:rPr lang="en-US" sz="1400" dirty="0"/>
              <a:t>-	Highly Malignant: It denotes comments that are highly malignant and hurtful. </a:t>
            </a:r>
          </a:p>
          <a:p>
            <a:r>
              <a:rPr lang="en-US" sz="1400" dirty="0"/>
              <a:t>-	Rude: It denotes comments that are very rude and offensive.</a:t>
            </a:r>
          </a:p>
          <a:p>
            <a:r>
              <a:rPr lang="en-US" sz="1400" dirty="0"/>
              <a:t>-	Threat: It contains indication of the comments that are giving any threat to someone. 	</a:t>
            </a:r>
          </a:p>
          <a:p>
            <a:r>
              <a:rPr lang="en-US" sz="1400" dirty="0"/>
              <a:t>-	Abuse: It is for comments that are abusive in nature. </a:t>
            </a:r>
          </a:p>
          <a:p>
            <a:r>
              <a:rPr lang="en-US" sz="1400" dirty="0"/>
              <a:t>-	Loathe: It describes the comments which are hateful and loathing in nature.  </a:t>
            </a:r>
          </a:p>
          <a:p>
            <a:r>
              <a:rPr lang="en-US" sz="1400" dirty="0"/>
              <a:t>-	ID: It includes unique Ids associated with each comment text given.   </a:t>
            </a:r>
          </a:p>
          <a:p>
            <a:r>
              <a:rPr lang="en-US" sz="1400" dirty="0"/>
              <a:t>-	Comment text: This column contains the comments extracted from various social media platforms. </a:t>
            </a:r>
          </a:p>
          <a:p>
            <a:r>
              <a:rPr lang="en-US" sz="1400" dirty="0"/>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p>
          <a:p>
            <a:r>
              <a:rPr lang="en-US" sz="1400" dirty="0"/>
              <a:t>You need to build a model that can differentiate between comments and its categories.  </a:t>
            </a:r>
          </a:p>
          <a:p>
            <a:r>
              <a:rPr lang="en-US" sz="1400" dirty="0"/>
              <a:t>Refer to the data set file provided along with this. </a:t>
            </a:r>
          </a:p>
          <a:p>
            <a:endParaRPr lang="en-US" sz="1400" dirty="0"/>
          </a:p>
        </p:txBody>
      </p:sp>
    </p:spTree>
    <p:extLst>
      <p:ext uri="{BB962C8B-B14F-4D97-AF65-F5344CB8AC3E}">
        <p14:creationId xmlns:p14="http://schemas.microsoft.com/office/powerpoint/2010/main" val="164647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9384-5206-46BE-8698-EA385DBD1143}"/>
              </a:ext>
            </a:extLst>
          </p:cNvPr>
          <p:cNvSpPr>
            <a:spLocks noGrp="1"/>
          </p:cNvSpPr>
          <p:nvPr>
            <p:ph type="ctrTitle"/>
          </p:nvPr>
        </p:nvSpPr>
        <p:spPr>
          <a:xfrm>
            <a:off x="1066178" y="734769"/>
            <a:ext cx="8825658" cy="968861"/>
          </a:xfrm>
        </p:spPr>
        <p:txBody>
          <a:bodyPr/>
          <a:lstStyle/>
          <a:p>
            <a:r>
              <a:rPr lang="en-US" sz="4400" b="1" u="sng" dirty="0"/>
              <a:t>PREPROCESSING OF THE DATA</a:t>
            </a:r>
          </a:p>
        </p:txBody>
      </p:sp>
      <p:sp>
        <p:nvSpPr>
          <p:cNvPr id="3" name="Subtitle 2">
            <a:extLst>
              <a:ext uri="{FF2B5EF4-FFF2-40B4-BE49-F238E27FC236}">
                <a16:creationId xmlns:a16="http://schemas.microsoft.com/office/drawing/2014/main" id="{83EBA227-41F1-4826-AFA3-243C27AC2D7F}"/>
              </a:ext>
            </a:extLst>
          </p:cNvPr>
          <p:cNvSpPr>
            <a:spLocks noGrp="1"/>
          </p:cNvSpPr>
          <p:nvPr>
            <p:ph type="subTitle" idx="1"/>
          </p:nvPr>
        </p:nvSpPr>
        <p:spPr>
          <a:xfrm>
            <a:off x="1154954" y="2528940"/>
            <a:ext cx="8965589" cy="2876365"/>
          </a:xfrm>
        </p:spPr>
        <p:txBody>
          <a:bodyPr>
            <a:normAutofit fontScale="92500" lnSpcReduction="20000"/>
          </a:bodyPr>
          <a:lstStyle/>
          <a:p>
            <a:r>
              <a:rPr lang="en-US" sz="2600" dirty="0"/>
              <a:t>We have performed the following preprocessing on the data:</a:t>
            </a:r>
          </a:p>
          <a:p>
            <a:endParaRPr lang="en-US" sz="2600" dirty="0"/>
          </a:p>
          <a:p>
            <a:pPr marL="342900" indent="-342900">
              <a:buFont typeface="Arial" panose="020B0604020202020204" pitchFamily="34" charset="0"/>
              <a:buChar char="•"/>
            </a:pPr>
            <a:r>
              <a:rPr lang="en-US" sz="2600" dirty="0"/>
              <a:t>Removed punctuations</a:t>
            </a:r>
          </a:p>
          <a:p>
            <a:pPr marL="342900" indent="-342900">
              <a:buFont typeface="Arial" panose="020B0604020202020204" pitchFamily="34" charset="0"/>
              <a:buChar char="•"/>
            </a:pPr>
            <a:r>
              <a:rPr lang="en-US" sz="2600" dirty="0"/>
              <a:t>Removed the stop words</a:t>
            </a:r>
          </a:p>
          <a:p>
            <a:pPr marL="342900" indent="-342900">
              <a:buFont typeface="Arial" panose="020B0604020202020204" pitchFamily="34" charset="0"/>
              <a:buChar char="•"/>
            </a:pPr>
            <a:r>
              <a:rPr lang="en-US" sz="2600" dirty="0"/>
              <a:t>Stemming and lemmatization</a:t>
            </a:r>
          </a:p>
          <a:p>
            <a:pPr marL="342900" indent="-342900">
              <a:buFont typeface="Arial" panose="020B0604020202020204" pitchFamily="34" charset="0"/>
              <a:buChar char="•"/>
            </a:pPr>
            <a:r>
              <a:rPr lang="en-US" sz="2600" dirty="0"/>
              <a:t>Applied counter vectorizer</a:t>
            </a:r>
          </a:p>
          <a:p>
            <a:endParaRPr lang="en-US" sz="2400" dirty="0"/>
          </a:p>
        </p:txBody>
      </p:sp>
    </p:spTree>
    <p:extLst>
      <p:ext uri="{BB962C8B-B14F-4D97-AF65-F5344CB8AC3E}">
        <p14:creationId xmlns:p14="http://schemas.microsoft.com/office/powerpoint/2010/main" val="40618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48B5-A8EC-4C53-A8FE-08FF06D39976}"/>
              </a:ext>
            </a:extLst>
          </p:cNvPr>
          <p:cNvSpPr>
            <a:spLocks noGrp="1"/>
          </p:cNvSpPr>
          <p:nvPr>
            <p:ph type="ctrTitle"/>
          </p:nvPr>
        </p:nvSpPr>
        <p:spPr>
          <a:xfrm>
            <a:off x="1027708" y="390475"/>
            <a:ext cx="8825658" cy="861420"/>
          </a:xfrm>
        </p:spPr>
        <p:txBody>
          <a:bodyPr/>
          <a:lstStyle/>
          <a:p>
            <a:r>
              <a:rPr lang="en-US" sz="4400" b="1" u="sng" dirty="0"/>
              <a:t>DATA MODELLING</a:t>
            </a:r>
          </a:p>
        </p:txBody>
      </p:sp>
      <p:sp>
        <p:nvSpPr>
          <p:cNvPr id="3" name="Subtitle 2">
            <a:extLst>
              <a:ext uri="{FF2B5EF4-FFF2-40B4-BE49-F238E27FC236}">
                <a16:creationId xmlns:a16="http://schemas.microsoft.com/office/drawing/2014/main" id="{234BC712-487A-4B27-9370-1A6C3D9F40D6}"/>
              </a:ext>
            </a:extLst>
          </p:cNvPr>
          <p:cNvSpPr>
            <a:spLocks noGrp="1"/>
          </p:cNvSpPr>
          <p:nvPr>
            <p:ph type="subTitle" idx="1"/>
          </p:nvPr>
        </p:nvSpPr>
        <p:spPr>
          <a:xfrm>
            <a:off x="1027708" y="1731145"/>
            <a:ext cx="8825658" cy="4119239"/>
          </a:xfrm>
        </p:spPr>
        <p:txBody>
          <a:bodyPr>
            <a:normAutofit/>
          </a:bodyPr>
          <a:lstStyle/>
          <a:p>
            <a:pPr marL="0" indent="0">
              <a:buNone/>
            </a:pPr>
            <a:r>
              <a:rPr lang="en-US" sz="2000" dirty="0"/>
              <a:t>Problem Transformation Method</a:t>
            </a:r>
          </a:p>
          <a:p>
            <a:r>
              <a:rPr lang="en-US" sz="2000" dirty="0"/>
              <a:t>We used the Multinomial Naïve Bayes classifier for classification.</a:t>
            </a:r>
          </a:p>
          <a:p>
            <a:r>
              <a:rPr lang="en-US" sz="2000" dirty="0"/>
              <a:t>We used this classifier, since it is suitable for classification with discrete features.</a:t>
            </a:r>
          </a:p>
          <a:p>
            <a:r>
              <a:rPr lang="en-US" sz="2000" dirty="0"/>
              <a:t>The algorithm estimates the conditional probability of a particular word given a class as the relative frequency of term t in documents belonging to class(c). </a:t>
            </a:r>
          </a:p>
          <a:p>
            <a:r>
              <a:rPr lang="en-US" sz="2000" dirty="0"/>
              <a:t>The variation takes into account the number of occurrences of term t in training documents from class (c),including multiple occurrences.</a:t>
            </a:r>
          </a:p>
          <a:p>
            <a:endParaRPr lang="en-US" dirty="0"/>
          </a:p>
        </p:txBody>
      </p:sp>
    </p:spTree>
    <p:extLst>
      <p:ext uri="{BB962C8B-B14F-4D97-AF65-F5344CB8AC3E}">
        <p14:creationId xmlns:p14="http://schemas.microsoft.com/office/powerpoint/2010/main" val="2095376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ECEF02A-CB65-4095-908B-DC15179669F3}"/>
              </a:ext>
            </a:extLst>
          </p:cNvPr>
          <p:cNvSpPr txBox="1">
            <a:spLocks/>
          </p:cNvSpPr>
          <p:nvPr/>
        </p:nvSpPr>
        <p:spPr>
          <a:xfrm>
            <a:off x="1027708" y="390475"/>
            <a:ext cx="8825658" cy="86142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t>DATA MODELLING</a:t>
            </a:r>
          </a:p>
        </p:txBody>
      </p:sp>
      <p:sp>
        <p:nvSpPr>
          <p:cNvPr id="5" name="Subtitle 2">
            <a:extLst>
              <a:ext uri="{FF2B5EF4-FFF2-40B4-BE49-F238E27FC236}">
                <a16:creationId xmlns:a16="http://schemas.microsoft.com/office/drawing/2014/main" id="{2A9F9AFE-3BCD-48B0-A771-39B63CBEDB59}"/>
              </a:ext>
            </a:extLst>
          </p:cNvPr>
          <p:cNvSpPr>
            <a:spLocks noGrp="1"/>
          </p:cNvSpPr>
          <p:nvPr>
            <p:ph type="subTitle" idx="1"/>
          </p:nvPr>
        </p:nvSpPr>
        <p:spPr>
          <a:xfrm>
            <a:off x="1027708" y="1731145"/>
            <a:ext cx="8825658" cy="4119239"/>
          </a:xfrm>
        </p:spPr>
        <p:txBody>
          <a:bodyPr>
            <a:normAutofit/>
          </a:bodyPr>
          <a:lstStyle/>
          <a:p>
            <a:pPr marL="0" indent="0">
              <a:buNone/>
            </a:pPr>
            <a:r>
              <a:rPr lang="en-US" sz="2000" dirty="0"/>
              <a:t>Adaptation Algorithms</a:t>
            </a:r>
          </a:p>
          <a:p>
            <a:r>
              <a:rPr lang="en-US" sz="2000" dirty="0"/>
              <a:t>We used the Backpropagation for Multilabel Learning algorithm.</a:t>
            </a:r>
          </a:p>
          <a:p>
            <a:r>
              <a:rPr lang="en-US" sz="2000" dirty="0"/>
              <a:t>The BPMLL algorithm is a back-propagation neural network algorithm adapted for multi-label classification by having multiple binary outputs as the label variables. </a:t>
            </a:r>
          </a:p>
          <a:p>
            <a:r>
              <a:rPr lang="en-US" sz="2000" dirty="0"/>
              <a:t>It helped to classify the tweets in real-time as the algorithm changes its behavior at the time it is run, based on information available and on a </a:t>
            </a:r>
            <a:r>
              <a:rPr lang="en-US" sz="2000" i="1" dirty="0"/>
              <a:t> priori</a:t>
            </a:r>
            <a:r>
              <a:rPr lang="en-US" sz="2000" dirty="0"/>
              <a:t> defined criterion.</a:t>
            </a:r>
          </a:p>
        </p:txBody>
      </p:sp>
    </p:spTree>
    <p:extLst>
      <p:ext uri="{BB962C8B-B14F-4D97-AF65-F5344CB8AC3E}">
        <p14:creationId xmlns:p14="http://schemas.microsoft.com/office/powerpoint/2010/main" val="123896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3113-8447-48B4-9CF3-89AE41882885}"/>
              </a:ext>
            </a:extLst>
          </p:cNvPr>
          <p:cNvSpPr>
            <a:spLocks noGrp="1"/>
          </p:cNvSpPr>
          <p:nvPr>
            <p:ph type="title"/>
          </p:nvPr>
        </p:nvSpPr>
        <p:spPr/>
        <p:txBody>
          <a:bodyPr/>
          <a:lstStyle/>
          <a:p>
            <a:r>
              <a:rPr lang="en-US" sz="4400" b="1" u="sng" kern="1200" dirty="0">
                <a:solidFill>
                  <a:schemeClr val="tx1"/>
                </a:solidFill>
                <a:latin typeface="+mj-lt"/>
                <a:ea typeface="+mj-ea"/>
                <a:cs typeface="+mj-cs"/>
              </a:rPr>
              <a:t>DATA VISUALIZATIONS</a:t>
            </a:r>
            <a:endParaRPr lang="en-US" b="1" u="sng" dirty="0"/>
          </a:p>
        </p:txBody>
      </p:sp>
      <p:pic>
        <p:nvPicPr>
          <p:cNvPr id="6" name="Content Placeholder 5">
            <a:extLst>
              <a:ext uri="{FF2B5EF4-FFF2-40B4-BE49-F238E27FC236}">
                <a16:creationId xmlns:a16="http://schemas.microsoft.com/office/drawing/2014/main" id="{638E7DAA-33F9-475E-978E-1ABD2EA38604}"/>
              </a:ext>
            </a:extLst>
          </p:cNvPr>
          <p:cNvPicPr>
            <a:picLocks noGrp="1" noChangeAspect="1"/>
          </p:cNvPicPr>
          <p:nvPr>
            <p:ph sz="half" idx="1"/>
          </p:nvPr>
        </p:nvPicPr>
        <p:blipFill>
          <a:blip r:embed="rId2"/>
          <a:stretch>
            <a:fillRect/>
          </a:stretch>
        </p:blipFill>
        <p:spPr>
          <a:xfrm>
            <a:off x="595365" y="2083028"/>
            <a:ext cx="4385014" cy="3569918"/>
          </a:xfrm>
        </p:spPr>
      </p:pic>
      <p:pic>
        <p:nvPicPr>
          <p:cNvPr id="8" name="Picture 7">
            <a:extLst>
              <a:ext uri="{FF2B5EF4-FFF2-40B4-BE49-F238E27FC236}">
                <a16:creationId xmlns:a16="http://schemas.microsoft.com/office/drawing/2014/main" id="{C74274E8-2590-4382-A7C4-15369DC6F0C3}"/>
              </a:ext>
            </a:extLst>
          </p:cNvPr>
          <p:cNvPicPr>
            <a:picLocks noChangeAspect="1"/>
          </p:cNvPicPr>
          <p:nvPr/>
        </p:nvPicPr>
        <p:blipFill>
          <a:blip r:embed="rId3"/>
          <a:stretch>
            <a:fillRect/>
          </a:stretch>
        </p:blipFill>
        <p:spPr>
          <a:xfrm>
            <a:off x="5486402" y="2083028"/>
            <a:ext cx="5905500" cy="3569918"/>
          </a:xfrm>
          <a:prstGeom prst="rect">
            <a:avLst/>
          </a:prstGeom>
        </p:spPr>
      </p:pic>
    </p:spTree>
    <p:extLst>
      <p:ext uri="{BB962C8B-B14F-4D97-AF65-F5344CB8AC3E}">
        <p14:creationId xmlns:p14="http://schemas.microsoft.com/office/powerpoint/2010/main" val="102902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5E8EA1-DC43-4A55-A8DF-6375A55DF6AA}"/>
              </a:ext>
            </a:extLst>
          </p:cNvPr>
          <p:cNvSpPr txBox="1">
            <a:spLocks/>
          </p:cNvSpPr>
          <p:nvPr/>
        </p:nvSpPr>
        <p:spPr>
          <a:xfrm>
            <a:off x="598237" y="118700"/>
            <a:ext cx="9404723" cy="85455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tx1"/>
                </a:solidFill>
              </a:rPr>
              <a:t>DATA VISUALIZATIONS</a:t>
            </a:r>
            <a:endParaRPr lang="en-US" b="1" u="sng" dirty="0"/>
          </a:p>
        </p:txBody>
      </p:sp>
      <p:pic>
        <p:nvPicPr>
          <p:cNvPr id="6" name="Picture 5">
            <a:extLst>
              <a:ext uri="{FF2B5EF4-FFF2-40B4-BE49-F238E27FC236}">
                <a16:creationId xmlns:a16="http://schemas.microsoft.com/office/drawing/2014/main" id="{7330F9F8-1082-426C-97BA-65544493B475}"/>
              </a:ext>
            </a:extLst>
          </p:cNvPr>
          <p:cNvPicPr>
            <a:picLocks noChangeAspect="1"/>
          </p:cNvPicPr>
          <p:nvPr/>
        </p:nvPicPr>
        <p:blipFill>
          <a:blip r:embed="rId2"/>
          <a:stretch>
            <a:fillRect/>
          </a:stretch>
        </p:blipFill>
        <p:spPr>
          <a:xfrm>
            <a:off x="728153" y="1478132"/>
            <a:ext cx="3071489" cy="2090691"/>
          </a:xfrm>
          <a:prstGeom prst="rect">
            <a:avLst/>
          </a:prstGeom>
        </p:spPr>
      </p:pic>
      <p:pic>
        <p:nvPicPr>
          <p:cNvPr id="8" name="Picture 7">
            <a:extLst>
              <a:ext uri="{FF2B5EF4-FFF2-40B4-BE49-F238E27FC236}">
                <a16:creationId xmlns:a16="http://schemas.microsoft.com/office/drawing/2014/main" id="{5F8BEB6A-E5F6-42F7-8E84-88D6842E4BF7}"/>
              </a:ext>
            </a:extLst>
          </p:cNvPr>
          <p:cNvPicPr>
            <a:picLocks noChangeAspect="1"/>
          </p:cNvPicPr>
          <p:nvPr/>
        </p:nvPicPr>
        <p:blipFill>
          <a:blip r:embed="rId3"/>
          <a:stretch>
            <a:fillRect/>
          </a:stretch>
        </p:blipFill>
        <p:spPr>
          <a:xfrm>
            <a:off x="4514483" y="1478129"/>
            <a:ext cx="3071489" cy="2090691"/>
          </a:xfrm>
          <a:prstGeom prst="rect">
            <a:avLst/>
          </a:prstGeom>
        </p:spPr>
      </p:pic>
      <p:pic>
        <p:nvPicPr>
          <p:cNvPr id="10" name="Picture 9">
            <a:extLst>
              <a:ext uri="{FF2B5EF4-FFF2-40B4-BE49-F238E27FC236}">
                <a16:creationId xmlns:a16="http://schemas.microsoft.com/office/drawing/2014/main" id="{28B78038-9D27-44BF-8449-25D688DE2FD4}"/>
              </a:ext>
            </a:extLst>
          </p:cNvPr>
          <p:cNvPicPr>
            <a:picLocks noChangeAspect="1"/>
          </p:cNvPicPr>
          <p:nvPr/>
        </p:nvPicPr>
        <p:blipFill>
          <a:blip r:embed="rId4"/>
          <a:stretch>
            <a:fillRect/>
          </a:stretch>
        </p:blipFill>
        <p:spPr>
          <a:xfrm>
            <a:off x="8300814" y="1478129"/>
            <a:ext cx="3071489" cy="2090691"/>
          </a:xfrm>
          <a:prstGeom prst="rect">
            <a:avLst/>
          </a:prstGeom>
        </p:spPr>
      </p:pic>
      <p:pic>
        <p:nvPicPr>
          <p:cNvPr id="12" name="Picture 11">
            <a:extLst>
              <a:ext uri="{FF2B5EF4-FFF2-40B4-BE49-F238E27FC236}">
                <a16:creationId xmlns:a16="http://schemas.microsoft.com/office/drawing/2014/main" id="{9F51233F-1B2E-4F39-BC7C-FF819D4EC839}"/>
              </a:ext>
            </a:extLst>
          </p:cNvPr>
          <p:cNvPicPr>
            <a:picLocks noChangeAspect="1"/>
          </p:cNvPicPr>
          <p:nvPr/>
        </p:nvPicPr>
        <p:blipFill>
          <a:blip r:embed="rId5"/>
          <a:stretch>
            <a:fillRect/>
          </a:stretch>
        </p:blipFill>
        <p:spPr>
          <a:xfrm>
            <a:off x="728153" y="4143973"/>
            <a:ext cx="3071488" cy="2090691"/>
          </a:xfrm>
          <a:prstGeom prst="rect">
            <a:avLst/>
          </a:prstGeom>
        </p:spPr>
      </p:pic>
      <p:pic>
        <p:nvPicPr>
          <p:cNvPr id="14" name="Picture 13">
            <a:extLst>
              <a:ext uri="{FF2B5EF4-FFF2-40B4-BE49-F238E27FC236}">
                <a16:creationId xmlns:a16="http://schemas.microsoft.com/office/drawing/2014/main" id="{544D604A-FF5A-4627-85A0-DE17B43B5EE9}"/>
              </a:ext>
            </a:extLst>
          </p:cNvPr>
          <p:cNvPicPr>
            <a:picLocks noChangeAspect="1"/>
          </p:cNvPicPr>
          <p:nvPr/>
        </p:nvPicPr>
        <p:blipFill>
          <a:blip r:embed="rId6"/>
          <a:stretch>
            <a:fillRect/>
          </a:stretch>
        </p:blipFill>
        <p:spPr>
          <a:xfrm>
            <a:off x="4514483" y="4143973"/>
            <a:ext cx="3071488" cy="2090691"/>
          </a:xfrm>
          <a:prstGeom prst="rect">
            <a:avLst/>
          </a:prstGeom>
        </p:spPr>
      </p:pic>
      <p:pic>
        <p:nvPicPr>
          <p:cNvPr id="16" name="Picture 15">
            <a:extLst>
              <a:ext uri="{FF2B5EF4-FFF2-40B4-BE49-F238E27FC236}">
                <a16:creationId xmlns:a16="http://schemas.microsoft.com/office/drawing/2014/main" id="{3C4E2670-53CD-41A4-951D-4DCDA9E853F8}"/>
              </a:ext>
            </a:extLst>
          </p:cNvPr>
          <p:cNvPicPr>
            <a:picLocks noChangeAspect="1"/>
          </p:cNvPicPr>
          <p:nvPr/>
        </p:nvPicPr>
        <p:blipFill>
          <a:blip r:embed="rId7"/>
          <a:stretch>
            <a:fillRect/>
          </a:stretch>
        </p:blipFill>
        <p:spPr>
          <a:xfrm>
            <a:off x="8300813" y="4143973"/>
            <a:ext cx="3071490" cy="2090691"/>
          </a:xfrm>
          <a:prstGeom prst="rect">
            <a:avLst/>
          </a:prstGeom>
        </p:spPr>
      </p:pic>
    </p:spTree>
    <p:extLst>
      <p:ext uri="{BB962C8B-B14F-4D97-AF65-F5344CB8AC3E}">
        <p14:creationId xmlns:p14="http://schemas.microsoft.com/office/powerpoint/2010/main" val="1021909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977554-7D0D-42BD-BF73-23CBC5F5DB12}"/>
              </a:ext>
            </a:extLst>
          </p:cNvPr>
          <p:cNvSpPr txBox="1">
            <a:spLocks/>
          </p:cNvSpPr>
          <p:nvPr/>
        </p:nvSpPr>
        <p:spPr>
          <a:xfrm>
            <a:off x="1027708" y="390475"/>
            <a:ext cx="8825658" cy="86142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t>ANALYSIS OF RESULTS</a:t>
            </a:r>
          </a:p>
        </p:txBody>
      </p:sp>
      <p:sp>
        <p:nvSpPr>
          <p:cNvPr id="5" name="Subtitle 2">
            <a:extLst>
              <a:ext uri="{FF2B5EF4-FFF2-40B4-BE49-F238E27FC236}">
                <a16:creationId xmlns:a16="http://schemas.microsoft.com/office/drawing/2014/main" id="{13267CF9-3BBF-4935-9F56-85A598FD49F7}"/>
              </a:ext>
            </a:extLst>
          </p:cNvPr>
          <p:cNvSpPr>
            <a:spLocks noGrp="1"/>
          </p:cNvSpPr>
          <p:nvPr>
            <p:ph type="subTitle" idx="1"/>
          </p:nvPr>
        </p:nvSpPr>
        <p:spPr>
          <a:xfrm>
            <a:off x="1027708" y="1731145"/>
            <a:ext cx="8825658" cy="2148397"/>
          </a:xfrm>
        </p:spPr>
        <p:txBody>
          <a:bodyPr>
            <a:normAutofit/>
          </a:bodyPr>
          <a:lstStyle/>
          <a:p>
            <a:pPr marL="0" indent="0">
              <a:buNone/>
            </a:pPr>
            <a:r>
              <a:rPr lang="en-US" sz="2000" dirty="0"/>
              <a:t>Upon testing the models, on the malignant tweets we have analyzed the following:</a:t>
            </a:r>
          </a:p>
          <a:p>
            <a:pPr marL="0" indent="0">
              <a:buNone/>
            </a:pPr>
            <a:r>
              <a:rPr lang="en-US" sz="2000" dirty="0"/>
              <a:t>Most of the up to 200 characters long.</a:t>
            </a:r>
          </a:p>
          <a:p>
            <a:pPr marL="0" indent="0">
              <a:buNone/>
            </a:pPr>
            <a:r>
              <a:rPr lang="en-US" sz="2000" dirty="0"/>
              <a:t>Most of the fell under the “toxic” class.</a:t>
            </a:r>
          </a:p>
        </p:txBody>
      </p:sp>
    </p:spTree>
    <p:extLst>
      <p:ext uri="{BB962C8B-B14F-4D97-AF65-F5344CB8AC3E}">
        <p14:creationId xmlns:p14="http://schemas.microsoft.com/office/powerpoint/2010/main" val="2689538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63A191-2E04-42D0-A13D-6D0A3559F680}"/>
              </a:ext>
            </a:extLst>
          </p:cNvPr>
          <p:cNvSpPr txBox="1">
            <a:spLocks/>
          </p:cNvSpPr>
          <p:nvPr/>
        </p:nvSpPr>
        <p:spPr>
          <a:xfrm>
            <a:off x="1027708" y="390475"/>
            <a:ext cx="8825658" cy="86142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t>CHALLENGES</a:t>
            </a:r>
          </a:p>
        </p:txBody>
      </p:sp>
      <p:sp>
        <p:nvSpPr>
          <p:cNvPr id="5" name="Subtitle 2">
            <a:extLst>
              <a:ext uri="{FF2B5EF4-FFF2-40B4-BE49-F238E27FC236}">
                <a16:creationId xmlns:a16="http://schemas.microsoft.com/office/drawing/2014/main" id="{B0DE0456-7516-4D67-A220-47DF28C4057D}"/>
              </a:ext>
            </a:extLst>
          </p:cNvPr>
          <p:cNvSpPr>
            <a:spLocks noGrp="1"/>
          </p:cNvSpPr>
          <p:nvPr>
            <p:ph type="subTitle" idx="1"/>
          </p:nvPr>
        </p:nvSpPr>
        <p:spPr>
          <a:xfrm>
            <a:off x="1027708" y="1731146"/>
            <a:ext cx="8825658" cy="3409026"/>
          </a:xfrm>
        </p:spPr>
        <p:txBody>
          <a:bodyPr>
            <a:normAutofit/>
          </a:bodyPr>
          <a:lstStyle/>
          <a:p>
            <a:pPr marL="342900" lvl="0" indent="-342900">
              <a:lnSpc>
                <a:spcPct val="100000"/>
              </a:lnSpc>
              <a:buFont typeface="Arial" panose="020B0604020202020204" pitchFamily="34" charset="0"/>
              <a:buChar char="•"/>
            </a:pPr>
            <a:r>
              <a:rPr lang="en-US" b="1" u="sng" dirty="0">
                <a:solidFill>
                  <a:schemeClr val="tx2">
                    <a:lumMod val="75000"/>
                  </a:schemeClr>
                </a:solidFill>
              </a:rPr>
              <a:t>Multiple labels </a:t>
            </a:r>
            <a:r>
              <a:rPr lang="en-US" dirty="0"/>
              <a:t>– For Binary classification we have many models available but for multilabel classification the selection of models decreases drastically.</a:t>
            </a:r>
          </a:p>
          <a:p>
            <a:pPr marL="342900" lvl="0" indent="-342900">
              <a:lnSpc>
                <a:spcPct val="100000"/>
              </a:lnSpc>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u="sng" dirty="0">
                <a:solidFill>
                  <a:schemeClr val="tx2">
                    <a:lumMod val="75000"/>
                  </a:schemeClr>
                </a:solidFill>
              </a:rPr>
              <a:t>Cleaning the data </a:t>
            </a:r>
            <a:r>
              <a:rPr lang="en-US" dirty="0"/>
              <a:t>– Due to the character limit tweets contain a lot of short forms which are different to classify using bag of words model.</a:t>
            </a:r>
          </a:p>
          <a:p>
            <a:endParaRPr lang="en-US" dirty="0"/>
          </a:p>
          <a:p>
            <a:pPr lvl="0">
              <a:lnSpc>
                <a:spcPct val="100000"/>
              </a:lnSpc>
            </a:pPr>
            <a:endParaRPr lang="en-US" dirty="0"/>
          </a:p>
        </p:txBody>
      </p:sp>
    </p:spTree>
    <p:extLst>
      <p:ext uri="{BB962C8B-B14F-4D97-AF65-F5344CB8AC3E}">
        <p14:creationId xmlns:p14="http://schemas.microsoft.com/office/powerpoint/2010/main" val="3591697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TotalTime>
  <Words>619</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Malignant Comments Classifier Project</vt:lpstr>
      <vt:lpstr> Data Set Description</vt:lpstr>
      <vt:lpstr>PREPROCESSING OF THE DATA</vt:lpstr>
      <vt:lpstr>DATA MODELLING</vt:lpstr>
      <vt:lpstr>PowerPoint Presentation</vt:lpstr>
      <vt:lpstr>DATA VISUALIZATIONS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Gourav Kumar</dc:creator>
  <cp:lastModifiedBy>Gourav Kumar</cp:lastModifiedBy>
  <cp:revision>1</cp:revision>
  <dcterms:created xsi:type="dcterms:W3CDTF">2022-05-18T11:18:21Z</dcterms:created>
  <dcterms:modified xsi:type="dcterms:W3CDTF">2022-05-18T11:47:27Z</dcterms:modified>
</cp:coreProperties>
</file>