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72" r:id="rId6"/>
    <p:sldId id="264" r:id="rId7"/>
    <p:sldId id="270" r:id="rId8"/>
    <p:sldId id="259" r:id="rId9"/>
    <p:sldId id="258" r:id="rId10"/>
    <p:sldId id="260" r:id="rId11"/>
    <p:sldId id="276" r:id="rId12"/>
    <p:sldId id="261" r:id="rId13"/>
    <p:sldId id="274" r:id="rId14"/>
    <p:sldId id="263" r:id="rId15"/>
    <p:sldId id="262" r:id="rId16"/>
    <p:sldId id="275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NTU\1_Em_Software_dev\Deadline3\Images\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Time taken(us)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Sheet1!$D$7:$E$10</c:f>
              <c:multiLvlStrCache>
                <c:ptCount val="4"/>
                <c:lvl>
                  <c:pt idx="0">
                    <c:v>DSP lib for Vec add   : Yes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</c:lvl>
                <c:lvl>
                  <c:pt idx="0">
                    <c:v>Optimized img lib fn   : Yes</c:v>
                  </c:pt>
                  <c:pt idx="1">
                    <c:v>Yes</c:v>
                  </c:pt>
                  <c:pt idx="2">
                    <c:v>No</c:v>
                  </c:pt>
                  <c:pt idx="3">
                    <c:v>No</c:v>
                  </c:pt>
                </c:lvl>
              </c:multiLvlStrCache>
            </c:multiLvlStrRef>
          </c:cat>
          <c:val>
            <c:numRef>
              <c:f>Sheet1!$F$7:$F$10</c:f>
              <c:numCache>
                <c:formatCode>0.00</c:formatCode>
                <c:ptCount val="4"/>
                <c:pt idx="0">
                  <c:v>687.55186721991697</c:v>
                </c:pt>
                <c:pt idx="1">
                  <c:v>890.87136929460576</c:v>
                </c:pt>
                <c:pt idx="2">
                  <c:v>992.11618257261409</c:v>
                </c:pt>
                <c:pt idx="3">
                  <c:v>1194.1908713692944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942272"/>
        <c:axId val="96642176"/>
      </c:barChart>
      <c:catAx>
        <c:axId val="9194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96642176"/>
        <c:crosses val="autoZero"/>
        <c:auto val="1"/>
        <c:lblAlgn val="ctr"/>
        <c:lblOffset val="100"/>
        <c:noMultiLvlLbl val="0"/>
      </c:catAx>
      <c:valAx>
        <c:axId val="966421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 dirty="0" smtClean="0"/>
                  <a:t>Time</a:t>
                </a:r>
                <a:r>
                  <a:rPr lang="en-US" sz="1600" b="0" baseline="0" dirty="0" smtClean="0"/>
                  <a:t> (us)</a:t>
                </a:r>
                <a:endParaRPr lang="en-US" sz="1600" b="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91942272"/>
        <c:crosses val="autoZero"/>
        <c:crossBetween val="between"/>
      </c:valAx>
      <c:spPr>
        <a:solidFill>
          <a:schemeClr val="bg1"/>
        </a:solidFill>
        <a:ln>
          <a:solidFill>
            <a:schemeClr val="accent1"/>
          </a:solidFill>
        </a:ln>
      </c:spPr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71F3-7818-4C26-B58D-6DBF620635E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E7880-AC89-450A-8677-D517CEA6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5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65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3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0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297514"/>
      </p:ext>
    </p:extLst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7679-4648-4C7F-8D42-4A34D8E4475C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B560-B069-438E-AC26-CED659492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cut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1"/>
          </a:xfrm>
        </p:spPr>
        <p:txBody>
          <a:bodyPr>
            <a:normAutofit/>
          </a:bodyPr>
          <a:lstStyle/>
          <a:p>
            <a:r>
              <a:rPr lang="en-US" dirty="0" smtClean="0"/>
              <a:t>Optimal Deep Learning Algorithm for DSP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708920"/>
            <a:ext cx="7920880" cy="356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33CC"/>
                </a:solidFill>
              </a:rPr>
              <a:t>Presented By:</a:t>
            </a:r>
          </a:p>
          <a:p>
            <a:r>
              <a:rPr lang="en-US" sz="2800" dirty="0" smtClean="0">
                <a:solidFill>
                  <a:srgbClr val="0033CC"/>
                </a:solidFill>
              </a:rPr>
              <a:t>Gourav Modi(G1502147L)</a:t>
            </a:r>
          </a:p>
          <a:p>
            <a:endParaRPr lang="en-US" sz="2800" dirty="0" smtClean="0">
              <a:solidFill>
                <a:srgbClr val="0033CC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School of Computer engineering, Nanyang Technological University</a:t>
            </a: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DSP Performance</a:t>
            </a:r>
            <a:endParaRPr lang="en-US" sz="4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828950"/>
              </p:ext>
            </p:extLst>
          </p:nvPr>
        </p:nvGraphicFramePr>
        <p:xfrm>
          <a:off x="251520" y="1124744"/>
          <a:ext cx="8712968" cy="472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14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35520" y="188640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Power vs Frequency vs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8688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20" y="188640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vs Frequency vs Performance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399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31272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vs No. of cores vs Performance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52563"/>
            <a:ext cx="9143999" cy="492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82970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vs No. of cores vs Performance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63219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" y="1484784"/>
            <a:ext cx="9035304" cy="52611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50558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Extrapolating the algorithm for higher resolution images.</a:t>
            </a:r>
          </a:p>
          <a:p>
            <a:r>
              <a:rPr lang="en-US" dirty="0" smtClean="0"/>
              <a:t>Extending the algorithm for streaming inputs like videos.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8876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4505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768" y="188640"/>
            <a:ext cx="9144000" cy="908720"/>
          </a:xfrm>
        </p:spPr>
        <p:txBody>
          <a:bodyPr/>
          <a:lstStyle/>
          <a:p>
            <a:r>
              <a:rPr lang="en-US" sz="4000" dirty="0" smtClean="0"/>
              <a:t>Objective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280920" cy="54006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To implement deep learning algorithm in Embedded platforms.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Exploiting the hardware and software features of the DSP to get maximal performance with optimum power consumption.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Benchmarking the results using 28x28 MNIST images against other embedded platforms like GPUs, Soft </a:t>
            </a:r>
            <a:r>
              <a:rPr lang="en-US" sz="2700" dirty="0">
                <a:solidFill>
                  <a:schemeClr val="tx1"/>
                </a:solidFill>
              </a:rPr>
              <a:t>V</a:t>
            </a:r>
            <a:r>
              <a:rPr lang="en-US" sz="2700" dirty="0" smtClean="0">
                <a:solidFill>
                  <a:schemeClr val="tx1"/>
                </a:solidFill>
              </a:rPr>
              <a:t>ector processors. </a:t>
            </a:r>
          </a:p>
          <a:p>
            <a:pPr algn="l">
              <a:lnSpc>
                <a:spcPct val="150000"/>
              </a:lnSpc>
            </a:pPr>
            <a:endParaRPr lang="en-US" sz="27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sz="27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05598" y="260648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 sz="4000" dirty="0" smtClean="0"/>
              <a:t>Introduction</a:t>
            </a:r>
            <a:endParaRPr lang="en-GB" sz="3200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02572" y="1268760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sz="2700" b="1" dirty="0"/>
              <a:t>Supervised learning</a:t>
            </a:r>
            <a:r>
              <a:rPr lang="en-GB" sz="2700" dirty="0"/>
              <a:t> </a:t>
            </a:r>
            <a:r>
              <a:rPr lang="en-GB" sz="2700" dirty="0" smtClean="0"/>
              <a:t>– Output/Labels </a:t>
            </a:r>
            <a:r>
              <a:rPr lang="en-GB" sz="2700" dirty="0"/>
              <a:t>for the training dataset are known</a:t>
            </a:r>
            <a:r>
              <a:rPr lang="en-GB" sz="2700" dirty="0" smtClean="0"/>
              <a:t>. System </a:t>
            </a:r>
            <a:r>
              <a:rPr lang="en-GB" sz="2700" dirty="0"/>
              <a:t>is trained to predict similar but </a:t>
            </a:r>
            <a:r>
              <a:rPr lang="en-GB" sz="2700" dirty="0" smtClean="0"/>
              <a:t>un-labelled data.</a:t>
            </a:r>
          </a:p>
          <a:p>
            <a:pPr marL="22860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700" dirty="0"/>
              <a:t> </a:t>
            </a:r>
            <a:r>
              <a:rPr lang="en-GB" sz="2700" dirty="0" smtClean="0"/>
              <a:t>  Example</a:t>
            </a:r>
            <a:r>
              <a:rPr lang="en-GB" sz="2700" dirty="0"/>
              <a:t>: Handwritten digit recognition, spam </a:t>
            </a:r>
            <a:r>
              <a:rPr lang="en-GB" sz="2700" dirty="0" smtClean="0"/>
              <a:t>detection</a:t>
            </a:r>
            <a:endParaRPr lang="en-GB" sz="27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sz="2700" b="1" dirty="0"/>
              <a:t>Deep learning</a:t>
            </a:r>
            <a:r>
              <a:rPr lang="en-GB" sz="2700" dirty="0"/>
              <a:t> </a:t>
            </a:r>
            <a:r>
              <a:rPr lang="en-GB" sz="2700" dirty="0" smtClean="0"/>
              <a:t>- </a:t>
            </a:r>
            <a:r>
              <a:rPr lang="en-GB" sz="2700" dirty="0"/>
              <a:t>Comprises of several layers of feature extraction process before making prediction on label.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700" dirty="0" smtClean="0"/>
              <a:t>      Example</a:t>
            </a:r>
            <a:r>
              <a:rPr lang="en-GB" sz="2700" dirty="0"/>
              <a:t>: Object </a:t>
            </a:r>
            <a:r>
              <a:rPr lang="en-GB" sz="2700" dirty="0" smtClean="0"/>
              <a:t>classification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64347728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Example </a:t>
            </a:r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25" y="2422750"/>
            <a:ext cx="7901698" cy="261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973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66" y="1223511"/>
            <a:ext cx="8520599" cy="7635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Computation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824665"/>
            <a:ext cx="8832300" cy="2468431"/>
          </a:xfrm>
        </p:spPr>
        <p:txBody>
          <a:bodyPr>
            <a:normAutofit fontScale="77500" lnSpcReduction="20000"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n-GB" dirty="0"/>
              <a:t>Image convolution/filtering </a:t>
            </a:r>
            <a:r>
              <a:rPr lang="en-GB" dirty="0" smtClean="0"/>
              <a:t>operations</a:t>
            </a:r>
            <a:endParaRPr lang="en-GB" dirty="0"/>
          </a:p>
          <a:p>
            <a:pPr marL="457200" lvl="0" indent="-228600">
              <a:lnSpc>
                <a:spcPct val="150000"/>
              </a:lnSpc>
            </a:pPr>
            <a:r>
              <a:rPr lang="en-GB" dirty="0"/>
              <a:t>Matrix multiplication</a:t>
            </a:r>
          </a:p>
          <a:p>
            <a:pPr marL="457200" lvl="0" indent="-228600">
              <a:lnSpc>
                <a:spcPct val="150000"/>
              </a:lnSpc>
              <a:buClr>
                <a:srgbClr val="FF0000"/>
              </a:buClr>
            </a:pPr>
            <a:r>
              <a:rPr lang="en-GB" dirty="0">
                <a:solidFill>
                  <a:srgbClr val="FF0000"/>
                </a:solidFill>
              </a:rPr>
              <a:t>Matrix inverse OR cost minimization using iterative </a:t>
            </a:r>
            <a:r>
              <a:rPr lang="en-GB" dirty="0" smtClean="0">
                <a:solidFill>
                  <a:srgbClr val="FF0000"/>
                </a:solidFill>
              </a:rPr>
              <a:t>method</a:t>
            </a:r>
            <a:endParaRPr lang="en-GB" dirty="0">
              <a:solidFill>
                <a:srgbClr val="FF0000"/>
              </a:solidFill>
            </a:endParaRPr>
          </a:p>
          <a:p>
            <a:pPr marL="457200" indent="-228600">
              <a:lnSpc>
                <a:spcPct val="150000"/>
              </a:lnSpc>
            </a:pPr>
            <a:r>
              <a:rPr lang="en-GB" dirty="0"/>
              <a:t>Nonlinear activations – ReLU, tanh, sigmoid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466" y="4232846"/>
            <a:ext cx="8520599" cy="763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l"/>
            <a:r>
              <a:rPr lang="en-US" sz="3600" dirty="0" smtClean="0"/>
              <a:t>Memory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07467" y="4797152"/>
            <a:ext cx="85205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Large buffer requirements</a:t>
            </a:r>
          </a:p>
          <a:p>
            <a:pPr marL="5143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More DMA operations with small on-chip </a:t>
            </a:r>
            <a:r>
              <a:rPr lang="en-GB" sz="2500" dirty="0" smtClean="0"/>
              <a:t>memory</a:t>
            </a:r>
            <a:endParaRPr lang="en-GB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5433" y="260649"/>
            <a:ext cx="8520599" cy="105996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3825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Embedded</a:t>
            </a:r>
            <a:r>
              <a:rPr lang="en-US" dirty="0" smtClean="0"/>
              <a:t> System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9600" dirty="0" smtClean="0"/>
              <a:t>Reduction on reliance on high-performance server machines at the back-end</a:t>
            </a:r>
          </a:p>
          <a:p>
            <a:pPr>
              <a:lnSpc>
                <a:spcPct val="170000"/>
              </a:lnSpc>
            </a:pPr>
            <a:r>
              <a:rPr lang="en-US" sz="9600" dirty="0" smtClean="0"/>
              <a:t>Reduction in network dependency</a:t>
            </a:r>
          </a:p>
          <a:p>
            <a:pPr>
              <a:lnSpc>
                <a:spcPct val="170000"/>
              </a:lnSpc>
            </a:pPr>
            <a:r>
              <a:rPr lang="en-US" sz="9600" dirty="0" smtClean="0"/>
              <a:t>Improve the overall response time for soft-real time applications such as Voice Assistant Systems, Image Recognition Systems, to name a few</a:t>
            </a:r>
          </a:p>
          <a:p>
            <a:pPr>
              <a:lnSpc>
                <a:spcPct val="170000"/>
              </a:lnSpc>
            </a:pPr>
            <a:r>
              <a:rPr lang="en-US" sz="9600" dirty="0" smtClean="0"/>
              <a:t>Challenges -&gt; Memory, Power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6871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23528" y="197925"/>
            <a:ext cx="8520599" cy="9623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None/>
            </a:pPr>
            <a:r>
              <a:rPr lang="en-GB" sz="4000" dirty="0" smtClean="0"/>
              <a:t>Example: Handwritten </a:t>
            </a:r>
            <a:r>
              <a:rPr lang="en-GB" sz="4000" dirty="0"/>
              <a:t>D</a:t>
            </a:r>
            <a:r>
              <a:rPr lang="en-GB" sz="4000" dirty="0" smtClean="0"/>
              <a:t>igit </a:t>
            </a:r>
            <a:r>
              <a:rPr lang="en-GB" sz="4000" dirty="0"/>
              <a:t>R</a:t>
            </a:r>
            <a:r>
              <a:rPr lang="en-GB" sz="4000" dirty="0" smtClean="0"/>
              <a:t>ecognition</a:t>
            </a:r>
            <a:endParaRPr lang="en-GB" sz="4000" dirty="0"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25" y="2091200"/>
            <a:ext cx="574074" cy="5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1614555" y="1898387"/>
            <a:ext cx="1241694" cy="9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dirty="0"/>
              <a:t>Feature extraction layer 1</a:t>
            </a:r>
          </a:p>
        </p:txBody>
      </p:sp>
      <p:sp>
        <p:nvSpPr>
          <p:cNvPr id="94" name="Shape 94"/>
          <p:cNvSpPr/>
          <p:nvPr/>
        </p:nvSpPr>
        <p:spPr>
          <a:xfrm>
            <a:off x="3465299" y="1898375"/>
            <a:ext cx="1138675" cy="9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/>
              <a:t>Feature extraction layer 2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x="5093875" y="1989750"/>
            <a:ext cx="681725" cy="722375"/>
            <a:chOff x="5627275" y="1684950"/>
            <a:chExt cx="681725" cy="722375"/>
          </a:xfrm>
        </p:grpSpPr>
        <p:sp>
          <p:nvSpPr>
            <p:cNvPr id="96" name="Shape 96"/>
            <p:cNvSpPr/>
            <p:nvPr/>
          </p:nvSpPr>
          <p:spPr>
            <a:xfrm>
              <a:off x="6030300" y="1684950"/>
              <a:ext cx="278700" cy="278700"/>
            </a:xfrm>
            <a:prstGeom prst="rect">
              <a:avLst/>
            </a:prstGeom>
            <a:solidFill>
              <a:srgbClr val="CC412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905975" y="1812500"/>
              <a:ext cx="278700" cy="278700"/>
            </a:xfrm>
            <a:prstGeom prst="rect">
              <a:avLst/>
            </a:prstGeom>
            <a:solidFill>
              <a:srgbClr val="CC412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751600" y="1963650"/>
              <a:ext cx="278700" cy="278700"/>
            </a:xfrm>
            <a:prstGeom prst="rect">
              <a:avLst/>
            </a:prstGeom>
            <a:solidFill>
              <a:srgbClr val="CC412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27275" y="2128625"/>
              <a:ext cx="278700" cy="278700"/>
            </a:xfrm>
            <a:prstGeom prst="rect">
              <a:avLst/>
            </a:prstGeom>
            <a:solidFill>
              <a:srgbClr val="CC412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00" name="Shape 100"/>
          <p:cNvGraphicFramePr/>
          <p:nvPr>
            <p:extLst>
              <p:ext uri="{D42A27DB-BD31-4B8C-83A1-F6EECF244321}">
                <p14:modId xmlns:p14="http://schemas.microsoft.com/office/powerpoint/2010/main" val="2399518037"/>
              </p:ext>
            </p:extLst>
          </p:nvPr>
        </p:nvGraphicFramePr>
        <p:xfrm>
          <a:off x="1656874" y="3534375"/>
          <a:ext cx="417525" cy="3200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525"/>
              </a:tblGrid>
              <a:tr h="410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4125"/>
                    </a:solidFill>
                  </a:tcPr>
                </a:tc>
              </a:tr>
              <a:tr h="410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4125"/>
                    </a:solidFill>
                  </a:tcPr>
                </a:tc>
              </a:tr>
              <a:tr h="410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4125"/>
                    </a:solidFill>
                  </a:tcPr>
                </a:tc>
              </a:tr>
              <a:tr h="410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4125"/>
                    </a:solidFill>
                  </a:tcPr>
                </a:tc>
              </a:tr>
              <a:tr h="410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4125"/>
                    </a:solidFill>
                  </a:tcPr>
                </a:tc>
              </a:tr>
              <a:tr h="410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4125"/>
                    </a:solidFill>
                  </a:tcPr>
                </a:tc>
              </a:tr>
              <a:tr h="410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CC4125"/>
                    </a:solidFill>
                  </a:tcPr>
                </a:tc>
              </a:tr>
            </a:tbl>
          </a:graphicData>
        </a:graphic>
      </p:graphicFrame>
      <p:sp>
        <p:nvSpPr>
          <p:cNvPr id="101" name="Shape 101"/>
          <p:cNvSpPr/>
          <p:nvPr/>
        </p:nvSpPr>
        <p:spPr>
          <a:xfrm>
            <a:off x="3630250" y="3405775"/>
            <a:ext cx="301799" cy="3096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630250" y="4074250"/>
            <a:ext cx="301799" cy="3096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630250" y="4742725"/>
            <a:ext cx="301799" cy="3096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630250" y="5349150"/>
            <a:ext cx="301799" cy="3096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630250" y="5927275"/>
            <a:ext cx="301799" cy="3096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5775600" y="4106562"/>
            <a:ext cx="301799" cy="1581925"/>
            <a:chOff x="5708125" y="4136825"/>
            <a:chExt cx="301799" cy="1581925"/>
          </a:xfrm>
        </p:grpSpPr>
        <p:sp>
          <p:nvSpPr>
            <p:cNvPr id="107" name="Shape 107"/>
            <p:cNvSpPr/>
            <p:nvPr/>
          </p:nvSpPr>
          <p:spPr>
            <a:xfrm>
              <a:off x="5708125" y="4136825"/>
              <a:ext cx="301799" cy="3096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708125" y="5409150"/>
              <a:ext cx="301799" cy="3096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5708125" y="4742725"/>
              <a:ext cx="301799" cy="3096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110" name="Shape 110"/>
          <p:cNvCxnSpPr>
            <a:endCxn id="101" idx="2"/>
          </p:cNvCxnSpPr>
          <p:nvPr/>
        </p:nvCxnSpPr>
        <p:spPr>
          <a:xfrm rot="10800000" flipH="1">
            <a:off x="2066649" y="3560574"/>
            <a:ext cx="1563600" cy="27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1" name="Shape 111"/>
          <p:cNvCxnSpPr>
            <a:endCxn id="101" idx="2"/>
          </p:cNvCxnSpPr>
          <p:nvPr/>
        </p:nvCxnSpPr>
        <p:spPr>
          <a:xfrm rot="10800000" flipH="1">
            <a:off x="2043250" y="3560575"/>
            <a:ext cx="1587000" cy="17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endCxn id="101" idx="2"/>
          </p:cNvCxnSpPr>
          <p:nvPr/>
        </p:nvCxnSpPr>
        <p:spPr>
          <a:xfrm rot="10800000" flipH="1">
            <a:off x="2043549" y="3560574"/>
            <a:ext cx="1586700" cy="23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endCxn id="101" idx="2"/>
          </p:cNvCxnSpPr>
          <p:nvPr/>
        </p:nvCxnSpPr>
        <p:spPr>
          <a:xfrm rot="10800000" flipH="1">
            <a:off x="2051349" y="3560574"/>
            <a:ext cx="1578899" cy="19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4" name="Shape 114"/>
          <p:cNvCxnSpPr>
            <a:endCxn id="101" idx="2"/>
          </p:cNvCxnSpPr>
          <p:nvPr/>
        </p:nvCxnSpPr>
        <p:spPr>
          <a:xfrm rot="10800000" flipH="1">
            <a:off x="2051349" y="3560575"/>
            <a:ext cx="1578899" cy="5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6" name="Shape 116"/>
          <p:cNvCxnSpPr>
            <a:endCxn id="101" idx="2"/>
          </p:cNvCxnSpPr>
          <p:nvPr/>
        </p:nvCxnSpPr>
        <p:spPr>
          <a:xfrm rot="10800000" flipH="1">
            <a:off x="2058849" y="3560574"/>
            <a:ext cx="1571400" cy="12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7"/>
          <p:cNvCxnSpPr>
            <a:endCxn id="101" idx="2"/>
          </p:cNvCxnSpPr>
          <p:nvPr/>
        </p:nvCxnSpPr>
        <p:spPr>
          <a:xfrm rot="10800000" flipH="1">
            <a:off x="2043549" y="3560575"/>
            <a:ext cx="1586700" cy="16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endCxn id="105" idx="2"/>
          </p:cNvCxnSpPr>
          <p:nvPr/>
        </p:nvCxnSpPr>
        <p:spPr>
          <a:xfrm>
            <a:off x="2051349" y="3746275"/>
            <a:ext cx="1578899" cy="23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>
            <a:endCxn id="105" idx="2"/>
          </p:cNvCxnSpPr>
          <p:nvPr/>
        </p:nvCxnSpPr>
        <p:spPr>
          <a:xfrm rot="10800000" flipH="1">
            <a:off x="2082250" y="6082074"/>
            <a:ext cx="1547999" cy="2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>
            <a:endCxn id="104" idx="2"/>
          </p:cNvCxnSpPr>
          <p:nvPr/>
        </p:nvCxnSpPr>
        <p:spPr>
          <a:xfrm rot="10800000" flipH="1">
            <a:off x="2066649" y="5503949"/>
            <a:ext cx="1563600" cy="8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endCxn id="104" idx="2"/>
          </p:cNvCxnSpPr>
          <p:nvPr/>
        </p:nvCxnSpPr>
        <p:spPr>
          <a:xfrm>
            <a:off x="2074450" y="3769649"/>
            <a:ext cx="1555799" cy="173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endCxn id="103" idx="2"/>
          </p:cNvCxnSpPr>
          <p:nvPr/>
        </p:nvCxnSpPr>
        <p:spPr>
          <a:xfrm rot="10800000" flipH="1">
            <a:off x="2066649" y="4897525"/>
            <a:ext cx="1563600" cy="14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3" name="Shape 123"/>
          <p:cNvCxnSpPr>
            <a:endCxn id="103" idx="2"/>
          </p:cNvCxnSpPr>
          <p:nvPr/>
        </p:nvCxnSpPr>
        <p:spPr>
          <a:xfrm>
            <a:off x="2058849" y="3746424"/>
            <a:ext cx="1571400" cy="11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>
            <a:endCxn id="102" idx="2"/>
          </p:cNvCxnSpPr>
          <p:nvPr/>
        </p:nvCxnSpPr>
        <p:spPr>
          <a:xfrm>
            <a:off x="2051349" y="3754150"/>
            <a:ext cx="1578899" cy="4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25"/>
          <p:cNvCxnSpPr>
            <a:endCxn id="102" idx="2"/>
          </p:cNvCxnSpPr>
          <p:nvPr/>
        </p:nvCxnSpPr>
        <p:spPr>
          <a:xfrm rot="10800000" flipH="1">
            <a:off x="2082250" y="4229050"/>
            <a:ext cx="1547999" cy="20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6" name="Shape 126"/>
          <p:cNvCxnSpPr/>
          <p:nvPr/>
        </p:nvCxnSpPr>
        <p:spPr>
          <a:xfrm>
            <a:off x="3781150" y="3887200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7" name="Shape 127"/>
          <p:cNvCxnSpPr/>
          <p:nvPr/>
        </p:nvCxnSpPr>
        <p:spPr>
          <a:xfrm>
            <a:off x="3781150" y="319697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8" name="Shape 128"/>
          <p:cNvCxnSpPr/>
          <p:nvPr/>
        </p:nvCxnSpPr>
        <p:spPr>
          <a:xfrm>
            <a:off x="3781150" y="4532400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/>
          <p:nvPr/>
        </p:nvCxnSpPr>
        <p:spPr>
          <a:xfrm>
            <a:off x="3781150" y="5160400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3781150" y="576427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31"/>
          <p:cNvCxnSpPr>
            <a:stCxn id="101" idx="6"/>
            <a:endCxn id="107" idx="2"/>
          </p:cNvCxnSpPr>
          <p:nvPr/>
        </p:nvCxnSpPr>
        <p:spPr>
          <a:xfrm>
            <a:off x="3932049" y="3560575"/>
            <a:ext cx="1843500" cy="7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132"/>
          <p:cNvCxnSpPr>
            <a:stCxn id="102" idx="6"/>
            <a:endCxn id="107" idx="2"/>
          </p:cNvCxnSpPr>
          <p:nvPr/>
        </p:nvCxnSpPr>
        <p:spPr>
          <a:xfrm>
            <a:off x="3932049" y="4229050"/>
            <a:ext cx="18435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3" name="Shape 133"/>
          <p:cNvCxnSpPr>
            <a:stCxn id="103" idx="6"/>
            <a:endCxn id="107" idx="2"/>
          </p:cNvCxnSpPr>
          <p:nvPr/>
        </p:nvCxnSpPr>
        <p:spPr>
          <a:xfrm rot="10800000" flipH="1">
            <a:off x="3932049" y="4261225"/>
            <a:ext cx="1843500" cy="6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" name="Shape 134"/>
          <p:cNvCxnSpPr>
            <a:stCxn id="104" idx="6"/>
            <a:endCxn id="107" idx="2"/>
          </p:cNvCxnSpPr>
          <p:nvPr/>
        </p:nvCxnSpPr>
        <p:spPr>
          <a:xfrm rot="10800000" flipH="1">
            <a:off x="3932049" y="4261350"/>
            <a:ext cx="1843500" cy="124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>
            <a:stCxn id="105" idx="6"/>
            <a:endCxn id="107" idx="2"/>
          </p:cNvCxnSpPr>
          <p:nvPr/>
        </p:nvCxnSpPr>
        <p:spPr>
          <a:xfrm rot="10800000" flipH="1">
            <a:off x="3932049" y="4261375"/>
            <a:ext cx="1843500" cy="18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6" name="Shape 136"/>
          <p:cNvCxnSpPr>
            <a:stCxn id="101" idx="6"/>
            <a:endCxn id="108" idx="2"/>
          </p:cNvCxnSpPr>
          <p:nvPr/>
        </p:nvCxnSpPr>
        <p:spPr>
          <a:xfrm>
            <a:off x="3932049" y="3560575"/>
            <a:ext cx="1843500" cy="19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7" name="Shape 137"/>
          <p:cNvCxnSpPr>
            <a:stCxn id="105" idx="6"/>
            <a:endCxn id="108" idx="2"/>
          </p:cNvCxnSpPr>
          <p:nvPr/>
        </p:nvCxnSpPr>
        <p:spPr>
          <a:xfrm rot="10800000" flipH="1">
            <a:off x="3932049" y="5533675"/>
            <a:ext cx="18435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8" name="Shape 138"/>
          <p:cNvCxnSpPr>
            <a:stCxn id="105" idx="6"/>
            <a:endCxn id="109" idx="2"/>
          </p:cNvCxnSpPr>
          <p:nvPr/>
        </p:nvCxnSpPr>
        <p:spPr>
          <a:xfrm rot="10800000" flipH="1">
            <a:off x="3932049" y="4867375"/>
            <a:ext cx="1843500" cy="12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9" name="Shape 139"/>
          <p:cNvCxnSpPr>
            <a:stCxn id="101" idx="6"/>
            <a:endCxn id="109" idx="2"/>
          </p:cNvCxnSpPr>
          <p:nvPr/>
        </p:nvCxnSpPr>
        <p:spPr>
          <a:xfrm>
            <a:off x="3932049" y="3560575"/>
            <a:ext cx="1843500" cy="13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0" name="Shape 140"/>
          <p:cNvCxnSpPr>
            <a:stCxn id="107" idx="6"/>
          </p:cNvCxnSpPr>
          <p:nvPr/>
        </p:nvCxnSpPr>
        <p:spPr>
          <a:xfrm rot="10800000" flipH="1">
            <a:off x="6077399" y="4257162"/>
            <a:ext cx="780599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/>
          <p:nvPr/>
        </p:nvCxnSpPr>
        <p:spPr>
          <a:xfrm rot="10800000" flipH="1">
            <a:off x="6077450" y="4880537"/>
            <a:ext cx="780599" cy="4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6077450" y="5533662"/>
            <a:ext cx="780599" cy="4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7051100" y="3999175"/>
            <a:ext cx="382799" cy="52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0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051100" y="4622550"/>
            <a:ext cx="382799" cy="52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1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051100" y="5275675"/>
            <a:ext cx="382799" cy="52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2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1003054" y="2378237"/>
            <a:ext cx="611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stCxn id="93" idx="3"/>
            <a:endCxn id="94" idx="1"/>
          </p:cNvCxnSpPr>
          <p:nvPr/>
        </p:nvCxnSpPr>
        <p:spPr>
          <a:xfrm flipV="1">
            <a:off x="2856249" y="2378225"/>
            <a:ext cx="609050" cy="1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/>
          <p:nvPr/>
        </p:nvCxnSpPr>
        <p:spPr>
          <a:xfrm rot="10800000" flipH="1">
            <a:off x="4603975" y="2403298"/>
            <a:ext cx="4899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5836275" y="2424450"/>
            <a:ext cx="4874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/>
          <p:nvPr/>
        </p:nvCxnSpPr>
        <p:spPr>
          <a:xfrm>
            <a:off x="6323775" y="2424450"/>
            <a:ext cx="0" cy="5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/>
          <p:nvPr/>
        </p:nvCxnSpPr>
        <p:spPr>
          <a:xfrm flipH="1">
            <a:off x="1230700" y="2950650"/>
            <a:ext cx="5100899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/>
          <p:nvPr/>
        </p:nvCxnSpPr>
        <p:spPr>
          <a:xfrm>
            <a:off x="1230700" y="2950650"/>
            <a:ext cx="0" cy="18188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/>
          <p:nvPr/>
        </p:nvCxnSpPr>
        <p:spPr>
          <a:xfrm>
            <a:off x="1230700" y="4769550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1625475" y="6649000"/>
            <a:ext cx="44972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2624500" y="6299575"/>
            <a:ext cx="4458599" cy="52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Fully connected layer</a:t>
            </a:r>
          </a:p>
        </p:txBody>
      </p:sp>
      <p:cxnSp>
        <p:nvCxnSpPr>
          <p:cNvPr id="156" name="Shape 156"/>
          <p:cNvCxnSpPr/>
          <p:nvPr/>
        </p:nvCxnSpPr>
        <p:spPr>
          <a:xfrm rot="10800000">
            <a:off x="3088425" y="1664049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5093875" y="1705924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58" name="Shape 158"/>
          <p:cNvSpPr txBox="1"/>
          <p:nvPr/>
        </p:nvSpPr>
        <p:spPr>
          <a:xfrm>
            <a:off x="2136350" y="1339100"/>
            <a:ext cx="4458599" cy="52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layer 1 feature maps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93750" y="1367525"/>
            <a:ext cx="4458599" cy="52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layer 1 feature maps</a:t>
            </a:r>
          </a:p>
        </p:txBody>
      </p:sp>
    </p:spTree>
    <p:extLst>
      <p:ext uri="{BB962C8B-B14F-4D97-AF65-F5344CB8AC3E}">
        <p14:creationId xmlns:p14="http://schemas.microsoft.com/office/powerpoint/2010/main" val="388811447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8720"/>
          </a:xfrm>
        </p:spPr>
        <p:txBody>
          <a:bodyPr/>
          <a:lstStyle/>
          <a:p>
            <a:r>
              <a:rPr lang="en-US" sz="4000" dirty="0" smtClean="0"/>
              <a:t>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4896544" cy="5472608"/>
          </a:xfrm>
        </p:spPr>
        <p:txBody>
          <a:bodyPr>
            <a:normAutofit/>
          </a:bodyPr>
          <a:lstStyle/>
          <a:p>
            <a:pPr algn="l"/>
            <a:r>
              <a:rPr lang="en-US" sz="2700" dirty="0" smtClean="0">
                <a:solidFill>
                  <a:schemeClr val="tx1"/>
                </a:solidFill>
              </a:rPr>
              <a:t>Hardware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TMS320C6678 – Keystone 1 DSP board</a:t>
            </a:r>
          </a:p>
          <a:p>
            <a:pPr algn="l"/>
            <a:endParaRPr lang="en-US" sz="2700" dirty="0" smtClean="0">
              <a:solidFill>
                <a:schemeClr val="tx1"/>
              </a:solidFill>
            </a:endParaRPr>
          </a:p>
          <a:p>
            <a:pPr algn="l"/>
            <a:r>
              <a:rPr lang="en-US" sz="2700" dirty="0" smtClean="0">
                <a:solidFill>
                  <a:schemeClr val="tx1"/>
                </a:solidFill>
              </a:rPr>
              <a:t>Software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Libraries – </a:t>
            </a:r>
            <a:r>
              <a:rPr lang="en-US" sz="2700" dirty="0" err="1" smtClean="0">
                <a:solidFill>
                  <a:schemeClr val="tx1"/>
                </a:solidFill>
              </a:rPr>
              <a:t>Imglib</a:t>
            </a:r>
            <a:r>
              <a:rPr lang="en-US" sz="2700" dirty="0" smtClean="0">
                <a:solidFill>
                  <a:schemeClr val="tx1"/>
                </a:solidFill>
              </a:rPr>
              <a:t>, </a:t>
            </a:r>
            <a:r>
              <a:rPr lang="en-US" sz="2700" dirty="0" err="1" smtClean="0">
                <a:solidFill>
                  <a:schemeClr val="tx1"/>
                </a:solidFill>
              </a:rPr>
              <a:t>Dsplib</a:t>
            </a:r>
            <a:endParaRPr lang="en-US" sz="27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OS – </a:t>
            </a:r>
            <a:r>
              <a:rPr lang="en-US" sz="2700" dirty="0" err="1" smtClean="0">
                <a:solidFill>
                  <a:schemeClr val="tx1"/>
                </a:solidFill>
              </a:rPr>
              <a:t>sysbios</a:t>
            </a:r>
            <a:endParaRPr lang="en-US" sz="27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Language C</a:t>
            </a:r>
          </a:p>
          <a:p>
            <a:pPr lvl="1" algn="l"/>
            <a:endParaRPr lang="en-US" sz="2700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rgbClr val="0033CC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5870" y="1508309"/>
            <a:ext cx="39986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Image Size – 28x28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L1 Maps – 50 with 7x7 kernel (6-7 maps per 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L2 Maps – 128 with 5x5 kernel (16 maps per 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L1-L2 connections - 10</a:t>
            </a:r>
            <a:endParaRPr lang="en-IN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967694" y="4509120"/>
            <a:ext cx="4176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Image, Temp. Images, Kernel -&gt; On chip memory (L2)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L1 &amp; L2 Maps -&gt; MSMC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Data pointer -&gt; DDR</a:t>
            </a:r>
            <a:endParaRPr lang="en-IN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049146" y="104344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Input Parameters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09886" y="411967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Location</a:t>
            </a:r>
            <a:endParaRPr lang="en-IN" sz="2400" b="1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System Description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3" y="1124744"/>
            <a:ext cx="8329325" cy="5112568"/>
          </a:xfrm>
          <a:prstGeom prst="rect">
            <a:avLst/>
          </a:prstGeom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945316" y="3599090"/>
            <a:ext cx="1008112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55776" y="3599090"/>
            <a:ext cx="1008112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11960" y="3599090"/>
            <a:ext cx="1008112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20272" y="3599090"/>
            <a:ext cx="1008112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ReLU</a:t>
            </a:r>
            <a:endParaRPr lang="en-IN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369</Words>
  <Application>Microsoft Office PowerPoint</Application>
  <PresentationFormat>On-screen Show (4:3)</PresentationFormat>
  <Paragraphs>76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Optimal Deep Learning Algorithm for DSP</vt:lpstr>
      <vt:lpstr>Objective</vt:lpstr>
      <vt:lpstr>Introduction</vt:lpstr>
      <vt:lpstr>Example Architecture</vt:lpstr>
      <vt:lpstr>Computation</vt:lpstr>
      <vt:lpstr>Embedded System ?</vt:lpstr>
      <vt:lpstr>Example: Handwritten Digit Recognition</vt:lpstr>
      <vt:lpstr>Methodology</vt:lpstr>
      <vt:lpstr>System Description</vt:lpstr>
      <vt:lpstr>DSP Performance</vt:lpstr>
      <vt:lpstr>PowerPoint Presentation</vt:lpstr>
      <vt:lpstr>Power vs Frequency vs Performance</vt:lpstr>
      <vt:lpstr>PowerPoint Presentation</vt:lpstr>
      <vt:lpstr>Power vs No. of cores vs Performance</vt:lpstr>
      <vt:lpstr>Conclusion</vt:lpstr>
      <vt:lpstr>Future scope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Demo</dc:title>
  <dc:creator>Pramod Kumar Meher</dc:creator>
  <cp:lastModifiedBy>test</cp:lastModifiedBy>
  <cp:revision>91</cp:revision>
  <dcterms:created xsi:type="dcterms:W3CDTF">2015-10-14T07:15:10Z</dcterms:created>
  <dcterms:modified xsi:type="dcterms:W3CDTF">2015-12-09T09:19:30Z</dcterms:modified>
</cp:coreProperties>
</file>