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8" r:id="rId2"/>
    <p:sldId id="256" r:id="rId3"/>
    <p:sldId id="257" r:id="rId4"/>
    <p:sldId id="258" r:id="rId5"/>
    <p:sldId id="269" r:id="rId6"/>
    <p:sldId id="259" r:id="rId7"/>
    <p:sldId id="272" r:id="rId8"/>
    <p:sldId id="270" r:id="rId9"/>
    <p:sldId id="271" r:id="rId10"/>
    <p:sldId id="273" r:id="rId11"/>
    <p:sldId id="274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6C86-5E34-4D9A-B6B5-3259D7ED7B6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4AEA5-EA3C-403B-B498-1A4C381CB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17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4AEA5-EA3C-403B-B498-1A4C381CB29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41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4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7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26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5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2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1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689BF-6F22-454B-AB68-CF907474658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E048C-C99B-45A4-B60C-E221443FF9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C42A-183C-2288-E966-20418C76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ACDC-BF00-3B60-36BD-49452391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010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Airbnb Data Analysis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2000" dirty="0">
                <a:latin typeface="+mn-lt"/>
              </a:rPr>
              <a:t>By</a:t>
            </a:r>
            <a:br>
              <a:rPr lang="en-IN" sz="2000" dirty="0">
                <a:latin typeface="+mn-lt"/>
              </a:rPr>
            </a:br>
            <a:r>
              <a:rPr lang="en-IN" sz="2000" dirty="0">
                <a:latin typeface="+mn-lt"/>
              </a:rPr>
              <a:t>Gouri Phadtare</a:t>
            </a:r>
            <a:br>
              <a:rPr lang="en-IN" sz="2000">
                <a:latin typeface="+mn-lt"/>
              </a:rPr>
            </a:b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322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3ED0B-CC44-B324-CB1C-E2DED11A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E7CB-C6DF-4EE8-2A94-9FBE240EA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5. </a:t>
            </a:r>
            <a:r>
              <a:rPr lang="en-US" sz="3200" dirty="0">
                <a:solidFill>
                  <a:srgbClr val="333333"/>
                </a:solidFill>
                <a:effectLst/>
                <a:latin typeface="+mn-lt"/>
              </a:rPr>
              <a:t>Top 10 Neighborhoods by Reviews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43F7C-D60D-BB41-42F3-2526312B4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Bedford-Stuyvesant, Williamsburg, Bushwick, Harlem and Crown heights </a:t>
            </a:r>
            <a:r>
              <a:rPr lang="en-US" sz="2000" dirty="0">
                <a:solidFill>
                  <a:srgbClr val="242424"/>
                </a:solidFill>
              </a:rPr>
              <a:t>are </a:t>
            </a:r>
            <a:r>
              <a:rPr lang="en-US" sz="2000" b="1" dirty="0">
                <a:solidFill>
                  <a:srgbClr val="242424"/>
                </a:solidFill>
              </a:rPr>
              <a:t>5 topmost neighborhoods</a:t>
            </a:r>
            <a:r>
              <a:rPr lang="en-US" sz="2000" dirty="0">
                <a:solidFill>
                  <a:srgbClr val="242424"/>
                </a:solidFill>
              </a:rPr>
              <a:t> by </a:t>
            </a:r>
            <a:r>
              <a:rPr lang="en-US" sz="2000" b="1" dirty="0">
                <a:solidFill>
                  <a:srgbClr val="242424"/>
                </a:solidFill>
              </a:rPr>
              <a:t>reviews</a:t>
            </a:r>
            <a:r>
              <a:rPr lang="en-US" sz="2000" dirty="0">
                <a:solidFill>
                  <a:srgbClr val="242424"/>
                </a:solidFill>
              </a:rPr>
              <a:t>.</a:t>
            </a:r>
            <a:endParaRPr lang="en-US" sz="200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Top 10 </a:t>
            </a:r>
            <a:r>
              <a:rPr lang="en-US" sz="2000" dirty="0">
                <a:solidFill>
                  <a:srgbClr val="242424"/>
                </a:solidFill>
              </a:rPr>
              <a:t>neighborhoods belongs to </a:t>
            </a:r>
            <a:r>
              <a:rPr lang="en-US" sz="2000" b="1" dirty="0">
                <a:solidFill>
                  <a:srgbClr val="242424"/>
                </a:solidFill>
              </a:rPr>
              <a:t>Manhattan</a:t>
            </a:r>
            <a:r>
              <a:rPr lang="en-US" sz="2000" dirty="0">
                <a:solidFill>
                  <a:srgbClr val="242424"/>
                </a:solidFill>
              </a:rPr>
              <a:t> and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Brooklyn</a:t>
            </a:r>
            <a:r>
              <a:rPr lang="en-US" sz="2000" dirty="0">
                <a:solidFill>
                  <a:srgbClr val="242424"/>
                </a:solidFill>
              </a:rPr>
              <a:t>.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Average price </a:t>
            </a:r>
            <a:r>
              <a:rPr lang="en-US" sz="2000" dirty="0">
                <a:solidFill>
                  <a:srgbClr val="242424"/>
                </a:solidFill>
              </a:rPr>
              <a:t>offered ranges </a:t>
            </a:r>
            <a:r>
              <a:rPr lang="en-US" sz="2000" b="1" dirty="0">
                <a:solidFill>
                  <a:srgbClr val="242424"/>
                </a:solidFill>
              </a:rPr>
              <a:t>110 -210 $ </a:t>
            </a:r>
            <a:r>
              <a:rPr lang="en-US" sz="2000" dirty="0">
                <a:solidFill>
                  <a:srgbClr val="242424"/>
                </a:solidFill>
              </a:rPr>
              <a:t>with </a:t>
            </a:r>
            <a:r>
              <a:rPr lang="en-US" sz="2000" b="1" dirty="0">
                <a:solidFill>
                  <a:srgbClr val="242424"/>
                </a:solidFill>
              </a:rPr>
              <a:t>5-10 days</a:t>
            </a:r>
            <a:r>
              <a:rPr lang="en-US" sz="2000" dirty="0">
                <a:solidFill>
                  <a:srgbClr val="242424"/>
                </a:solidFill>
              </a:rPr>
              <a:t> of </a:t>
            </a:r>
            <a:r>
              <a:rPr lang="en-US" sz="2000" b="1" dirty="0">
                <a:solidFill>
                  <a:srgbClr val="242424"/>
                </a:solidFill>
              </a:rPr>
              <a:t>average min nights stay </a:t>
            </a:r>
            <a:endParaRPr lang="en-US" sz="2000" b="1" i="0" dirty="0">
              <a:solidFill>
                <a:srgbClr val="242424"/>
              </a:solidFill>
              <a:effectLst/>
            </a:endParaRPr>
          </a:p>
          <a:p>
            <a:pPr algn="just"/>
            <a:endParaRPr lang="en-US" sz="36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8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4A5739-3B07-9BC1-DDDA-EF7AABC9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81260A-D8DC-0B11-F7DB-839042EE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03" y="1425677"/>
            <a:ext cx="6361471" cy="52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76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11C18-DF30-9604-24FF-162A8F3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2AEC-22E4-D713-991D-687AEB010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6. </a:t>
            </a:r>
            <a:r>
              <a:rPr lang="en-US" sz="3200" dirty="0">
                <a:solidFill>
                  <a:srgbClr val="333333"/>
                </a:solidFill>
                <a:effectLst/>
                <a:latin typeface="+mn-lt"/>
              </a:rPr>
              <a:t>Top 10 Properties by Reviews</a:t>
            </a:r>
            <a:endParaRPr lang="en-IN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206DD-B6B7-802B-1C89-968A2ED48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Rooms near JFK Queen Bed, Cozy Room family home LGA, Steps away from LaGuardia airport, Cozy Rooms, Private brownstone studio </a:t>
            </a:r>
            <a:r>
              <a:rPr lang="en-US" sz="2000" dirty="0">
                <a:solidFill>
                  <a:srgbClr val="242424"/>
                </a:solidFill>
              </a:rPr>
              <a:t>are</a:t>
            </a:r>
            <a:r>
              <a:rPr lang="en-US" sz="2000" b="1" dirty="0">
                <a:solidFill>
                  <a:srgbClr val="242424"/>
                </a:solidFill>
              </a:rPr>
              <a:t> </a:t>
            </a:r>
            <a:r>
              <a:rPr lang="en-US" sz="2000" dirty="0">
                <a:solidFill>
                  <a:srgbClr val="242424"/>
                </a:solidFill>
              </a:rPr>
              <a:t>top 5 properties by reviews.</a:t>
            </a:r>
            <a:endParaRPr lang="en-US" sz="200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Top 10 </a:t>
            </a:r>
            <a:r>
              <a:rPr lang="en-US" sz="2000" dirty="0">
                <a:solidFill>
                  <a:srgbClr val="242424"/>
                </a:solidFill>
              </a:rPr>
              <a:t>properties belongs to </a:t>
            </a:r>
            <a:r>
              <a:rPr lang="en-US" sz="2000" b="1" dirty="0">
                <a:solidFill>
                  <a:srgbClr val="242424"/>
                </a:solidFill>
              </a:rPr>
              <a:t>Queens </a:t>
            </a:r>
            <a:r>
              <a:rPr lang="en-US" sz="2000" dirty="0">
                <a:solidFill>
                  <a:srgbClr val="242424"/>
                </a:solidFill>
              </a:rPr>
              <a:t>and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Brooklyn</a:t>
            </a:r>
            <a:r>
              <a:rPr lang="en-US" sz="2000" dirty="0">
                <a:solidFill>
                  <a:srgbClr val="242424"/>
                </a:solidFill>
              </a:rPr>
              <a:t>.</a:t>
            </a: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Low Average price </a:t>
            </a:r>
            <a:r>
              <a:rPr lang="en-US" sz="2000" dirty="0">
                <a:solidFill>
                  <a:srgbClr val="242424"/>
                </a:solidFill>
              </a:rPr>
              <a:t>offered by </a:t>
            </a:r>
            <a:r>
              <a:rPr lang="en-US" sz="2000" b="1" dirty="0">
                <a:solidFill>
                  <a:srgbClr val="242424"/>
                </a:solidFill>
              </a:rPr>
              <a:t>Queens</a:t>
            </a:r>
            <a:r>
              <a:rPr lang="en-US" sz="2000" dirty="0">
                <a:solidFill>
                  <a:srgbClr val="242424"/>
                </a:solidFill>
              </a:rPr>
              <a:t> properties with availability </a:t>
            </a:r>
            <a:r>
              <a:rPr lang="en-US" sz="2000" b="1" dirty="0">
                <a:solidFill>
                  <a:srgbClr val="242424"/>
                </a:solidFill>
              </a:rPr>
              <a:t>300+ </a:t>
            </a:r>
            <a:r>
              <a:rPr lang="en-US" sz="2000" dirty="0">
                <a:solidFill>
                  <a:srgbClr val="242424"/>
                </a:solidFill>
              </a:rPr>
              <a:t>days. </a:t>
            </a:r>
            <a:endParaRPr lang="en-US" sz="2000" b="1" i="0" dirty="0">
              <a:solidFill>
                <a:srgbClr val="242424"/>
              </a:solidFill>
              <a:effectLst/>
            </a:endParaRPr>
          </a:p>
          <a:p>
            <a:pPr algn="just"/>
            <a:endParaRPr lang="en-US" sz="36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8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5E419B-0F21-62B4-85F9-596A8EECA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D2689-C710-ACB2-BDA0-D109381A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48" y="1891151"/>
            <a:ext cx="6294120" cy="43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0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3F7E-05A1-3057-2245-9AD2BC5B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E1F4E-AE8F-F780-1AF5-D80D7F1D5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Appendix-data methodology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6B20B-5FEC-255B-7C03-B605CB43C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algn="l"/>
            <a:r>
              <a:rPr lang="en-IN" sz="2000" dirty="0"/>
              <a:t>We conducted thorough analysis of Airbnb data. The process includes: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Data cleaning for missing values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Using EDA finding customer preferences based on</a:t>
            </a:r>
          </a:p>
          <a:p>
            <a:pPr algn="l"/>
            <a:r>
              <a:rPr lang="en-IN" sz="2000" dirty="0"/>
              <a:t>       -  Area</a:t>
            </a:r>
          </a:p>
          <a:p>
            <a:pPr algn="l"/>
            <a:r>
              <a:rPr lang="en-IN" sz="2000" dirty="0"/>
              <a:t>       -  Price</a:t>
            </a:r>
          </a:p>
          <a:p>
            <a:pPr algn="l"/>
            <a:r>
              <a:rPr lang="en-IN" sz="2000" dirty="0"/>
              <a:t>       -  Types of Properties </a:t>
            </a:r>
          </a:p>
          <a:p>
            <a:pPr algn="l"/>
            <a:r>
              <a:rPr lang="en-IN" sz="2000" dirty="0"/>
              <a:t>       -  Number of listing</a:t>
            </a:r>
          </a:p>
          <a:p>
            <a:pPr algn="l"/>
            <a:r>
              <a:rPr lang="en-IN" sz="2000" dirty="0"/>
              <a:t>       -  Minimum number of nights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72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83CF4-71ED-897F-DAF3-85847FED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B4BDC-4EAA-A9A0-771F-BC558BCA0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Appendix-data assumptions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0A56A-6BA4-1BF9-E98D-48F98B1B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algn="l"/>
            <a:r>
              <a:rPr lang="en-IN" sz="2000" dirty="0"/>
              <a:t>We assume that: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Data prior to COVID -19 period was achieving desired revenue.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Company does not want to expand to new territories.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637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5414-2F61-923C-3AF9-82D6BDFF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6010"/>
          </a:xfrm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4644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436E-0F0D-036C-FDC6-49FCC9BD7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B6F0E-76CF-236B-2044-9BDC342D1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Objective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Background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Key Findings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Appendix:</a:t>
            </a:r>
          </a:p>
          <a:p>
            <a:pPr algn="l"/>
            <a:r>
              <a:rPr lang="en-IN" sz="2000" dirty="0"/>
              <a:t>            - Data Methodology</a:t>
            </a:r>
          </a:p>
          <a:p>
            <a:pPr algn="l"/>
            <a:r>
              <a:rPr lang="en-IN" sz="2000" dirty="0"/>
              <a:t>            - Data Assumptions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70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39C8C-8567-4706-E6EA-0E26FA3F8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76BD-5F95-3B93-20B7-29F5FBFA7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8D164-81AD-DC1C-0A0B-4D6269BA2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2"/>
            <a:ext cx="10668000" cy="3136492"/>
          </a:xfrm>
        </p:spPr>
        <p:txBody>
          <a:bodyPr wrap="square" rIns="0" numCol="2" anchor="t" anchorCtr="0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Improve strategies to review the business in the post covid period.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Understand customer preferences and user experience trends for Airbnb NYC business.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Provide early recommendations for new acquisitions and improving customer experience</a:t>
            </a:r>
            <a:r>
              <a:rPr lang="en-IN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80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CA8F-F394-1BC0-4E82-A22D77D8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0D34-BDB0-A7C7-4C7F-0BBFFF195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+mn-lt"/>
              </a:rPr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E8211-107E-3575-74E2-324EA4025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29031"/>
            <a:ext cx="9144000" cy="4975123"/>
          </a:xfrm>
        </p:spPr>
        <p:txBody>
          <a:bodyPr numCol="2">
            <a:norm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The COVID-19 pandemic affected Airbnb business due to travel restrictions.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The revenue took the largest hit in NYC in the Q2 of 2020.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IN" sz="2000" dirty="0"/>
              <a:t>Now that the travel restrictions are lifted, the business should be operated to recover the loss. </a:t>
            </a:r>
          </a:p>
        </p:txBody>
      </p:sp>
    </p:spTree>
    <p:extLst>
      <p:ext uri="{BB962C8B-B14F-4D97-AF65-F5344CB8AC3E}">
        <p14:creationId xmlns:p14="http://schemas.microsoft.com/office/powerpoint/2010/main" val="349808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0DC-F721-5A26-216F-2141EED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228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Key findings </a:t>
            </a:r>
          </a:p>
        </p:txBody>
      </p:sp>
    </p:spTree>
    <p:extLst>
      <p:ext uri="{BB962C8B-B14F-4D97-AF65-F5344CB8AC3E}">
        <p14:creationId xmlns:p14="http://schemas.microsoft.com/office/powerpoint/2010/main" val="355348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FF6A-34B4-6B5F-BA7F-01AA25574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D40-D3F4-7C97-5096-6A435A423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1.Customer Preferences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64F4-1F8E-6A52-7CC5-7ACCCA29B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b="1" dirty="0"/>
              <a:t>Low to medium prices </a:t>
            </a:r>
            <a:r>
              <a:rPr lang="en-IN" sz="2000" dirty="0"/>
              <a:t>ranging from </a:t>
            </a:r>
            <a:r>
              <a:rPr lang="en-IN" sz="2000" b="1" dirty="0"/>
              <a:t>60$-150$ </a:t>
            </a:r>
            <a:r>
              <a:rPr lang="en-IN" sz="2000" dirty="0"/>
              <a:t>preferred by customers.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b="1" dirty="0"/>
              <a:t>Entire home/Apt. </a:t>
            </a:r>
            <a:r>
              <a:rPr lang="en-IN" sz="2000" dirty="0"/>
              <a:t>highly preferred by customers on basis of </a:t>
            </a:r>
            <a:r>
              <a:rPr lang="en-IN" sz="2000" b="1" dirty="0"/>
              <a:t>price, number of  reviews </a:t>
            </a:r>
            <a:r>
              <a:rPr lang="en-IN" sz="2000" dirty="0"/>
              <a:t>and </a:t>
            </a:r>
            <a:r>
              <a:rPr lang="en-IN" sz="2000" b="1" dirty="0"/>
              <a:t>listings</a:t>
            </a:r>
            <a:r>
              <a:rPr lang="en-IN" sz="2000" dirty="0"/>
              <a:t>. Followed by </a:t>
            </a:r>
            <a:r>
              <a:rPr lang="en-IN" sz="2000" b="1" dirty="0"/>
              <a:t>Pvt rooms.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b="1" dirty="0"/>
              <a:t>Manhattan </a:t>
            </a:r>
            <a:r>
              <a:rPr lang="en-IN" sz="2000" dirty="0"/>
              <a:t>being most popular borough followed by </a:t>
            </a:r>
            <a:r>
              <a:rPr lang="en-IN" sz="2000" b="1" dirty="0"/>
              <a:t>Brooklyn for highest bookings </a:t>
            </a:r>
            <a:r>
              <a:rPr lang="en-IN" sz="2000" dirty="0"/>
              <a:t>and</a:t>
            </a:r>
            <a:r>
              <a:rPr lang="en-IN" sz="2000" b="1" dirty="0"/>
              <a:t> number of reviews.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6D00F8-F6FD-3CE0-278E-F0238D44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4C186E-FDF2-176C-1D62-B7EFD5EE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194" y="1465006"/>
            <a:ext cx="6272980" cy="53192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EDCE97-2096-D93A-CA4A-366A1A172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" y="4709652"/>
            <a:ext cx="5781368" cy="20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5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42561-4E82-C2C8-FDE7-065264453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20D2E-4218-501E-93F9-5368911A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2. Entire homes with highest minimum nights to stay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F31C4-810D-A4B3-75C9-CB83808E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242424"/>
                </a:solidFill>
                <a:effectLst/>
              </a:rPr>
              <a:t>Entire home/apt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types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 are preferred more by the customers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 followed by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Private rooms </a:t>
            </a:r>
            <a:r>
              <a:rPr lang="en-US" sz="2000" dirty="0">
                <a:solidFill>
                  <a:srgbClr val="242424"/>
                </a:solidFill>
              </a:rPr>
              <a:t>as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they available for a higher number of minimum night’s stay.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242424"/>
                </a:solidFill>
              </a:rPr>
              <a:t>Manhattan</a:t>
            </a:r>
            <a:r>
              <a:rPr lang="en-US" sz="2000" dirty="0">
                <a:solidFill>
                  <a:srgbClr val="242424"/>
                </a:solidFill>
              </a:rPr>
              <a:t> consist of maximum </a:t>
            </a:r>
            <a:r>
              <a:rPr lang="en-US" sz="2000" b="1" dirty="0">
                <a:solidFill>
                  <a:srgbClr val="242424"/>
                </a:solidFill>
              </a:rPr>
              <a:t>Entire homes </a:t>
            </a:r>
            <a:r>
              <a:rPr lang="en-US" sz="2000" dirty="0">
                <a:solidFill>
                  <a:srgbClr val="242424"/>
                </a:solidFill>
              </a:rPr>
              <a:t>and</a:t>
            </a:r>
            <a:r>
              <a:rPr lang="en-US" sz="2000" b="1" dirty="0">
                <a:solidFill>
                  <a:srgbClr val="242424"/>
                </a:solidFill>
              </a:rPr>
              <a:t> private rooms </a:t>
            </a:r>
            <a:r>
              <a:rPr lang="en-US" sz="2000" dirty="0">
                <a:solidFill>
                  <a:srgbClr val="242424"/>
                </a:solidFill>
              </a:rPr>
              <a:t>with highest min nights to stay.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242424"/>
                </a:solidFill>
                <a:effectLst/>
              </a:rPr>
              <a:t>Brooklyn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 has second most </a:t>
            </a:r>
            <a:r>
              <a:rPr lang="en-US" sz="2000" b="1" dirty="0">
                <a:solidFill>
                  <a:srgbClr val="242424"/>
                </a:solidFill>
              </a:rPr>
              <a:t>Entire homes </a:t>
            </a:r>
            <a:r>
              <a:rPr lang="en-US" sz="2000" dirty="0">
                <a:solidFill>
                  <a:srgbClr val="242424"/>
                </a:solidFill>
              </a:rPr>
              <a:t>and</a:t>
            </a:r>
            <a:r>
              <a:rPr lang="en-US" sz="2000" b="1" dirty="0">
                <a:solidFill>
                  <a:srgbClr val="242424"/>
                </a:solidFill>
              </a:rPr>
              <a:t> private rooms </a:t>
            </a:r>
            <a:r>
              <a:rPr lang="en-US" sz="2000" dirty="0">
                <a:solidFill>
                  <a:srgbClr val="242424"/>
                </a:solidFill>
              </a:rPr>
              <a:t>with largest min nights to stay.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US" sz="36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8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3473C5-6E00-F9BB-BB63-39ABC5AF4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28A415-5A07-B216-2753-B0402105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71" y="1543665"/>
            <a:ext cx="623365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3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6FB4-E170-4A5F-8BC1-98E8621F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6CBD-0B08-E4A5-CEDE-A014E150A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3.Entire Home available for average 100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A4849-1BEA-C428-C3C9-C709B9EF5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424"/>
                </a:solidFill>
                <a:effectLst/>
              </a:rPr>
              <a:t>Having a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high price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range with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average price 211$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,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Entire home/apt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types of rooms are available for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112 days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42424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Private rooms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available for average of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111 days </a:t>
            </a:r>
            <a:r>
              <a:rPr lang="en-US" sz="2000" dirty="0">
                <a:solidFill>
                  <a:srgbClr val="242424"/>
                </a:solidFill>
              </a:rPr>
              <a:t>with </a:t>
            </a:r>
            <a:r>
              <a:rPr lang="en-US" sz="2000" b="1" dirty="0">
                <a:solidFill>
                  <a:srgbClr val="242424"/>
                </a:solidFill>
              </a:rPr>
              <a:t>low average price 90$</a:t>
            </a:r>
            <a:endParaRPr lang="en-US" sz="2000" b="1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242424"/>
                </a:solidFill>
                <a:effectLst/>
              </a:rPr>
              <a:t>Shared rooms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around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162 days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on average being available with the lowest in </a:t>
            </a:r>
            <a:r>
              <a:rPr lang="en-US" sz="2000" b="1" i="0" dirty="0">
                <a:solidFill>
                  <a:srgbClr val="242424"/>
                </a:solidFill>
                <a:effectLst/>
              </a:rPr>
              <a:t>average price 70$ 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.</a:t>
            </a:r>
            <a:endParaRPr lang="en-IN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BD4379-016C-F816-2042-AF641DF18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F7827-9497-84F5-93D1-09B97EEF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2876"/>
            <a:ext cx="5958348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9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8B8B-575F-E0A4-DD07-96D22B84B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D05D-6D88-88DC-62A5-3FDBDA1D0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540774"/>
            <a:ext cx="9144000" cy="6096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4.Top 5 Hosts based on Price, Reviews, &amp;Listings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836C-B191-94E4-2F88-5F54B6DBE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26" y="1229031"/>
            <a:ext cx="11090787" cy="4975123"/>
          </a:xfrm>
        </p:spPr>
        <p:txBody>
          <a:bodyPr numCol="2">
            <a:norm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242424"/>
                </a:solidFill>
                <a:effectLst/>
              </a:rPr>
              <a:t>Michael</a:t>
            </a:r>
            <a:r>
              <a:rPr lang="en-US" sz="2000" b="0" i="0" dirty="0">
                <a:solidFill>
                  <a:srgbClr val="242424"/>
                </a:solidFill>
                <a:effectLst/>
              </a:rPr>
              <a:t> is the topmost hosts receives highest reviews for his listed sites with high price range.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David, Alex, John,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Daniel </a:t>
            </a: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are the next 4 topmost hosts followed by Michael.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IN" sz="2000" b="0" i="0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can have one on conversation with hosts to </a:t>
            </a:r>
            <a:r>
              <a:rPr lang="en-US" sz="1600" b="0" i="0" dirty="0">
                <a:solidFill>
                  <a:srgbClr val="091E42"/>
                </a:solidFill>
                <a:effectLst/>
                <a:latin typeface="freight-text-pro"/>
              </a:rPr>
              <a:t> </a:t>
            </a:r>
            <a:r>
              <a:rPr lang="en-US" sz="2000" b="0" i="0" dirty="0">
                <a:solidFill>
                  <a:srgbClr val="091E42"/>
                </a:solidFill>
                <a:effectLst/>
                <a:latin typeface="freight-text-pro"/>
              </a:rPr>
              <a:t>get unpopular properties more traction.</a:t>
            </a:r>
            <a:endParaRPr lang="en-US" sz="2800" b="0" i="0" dirty="0">
              <a:solidFill>
                <a:srgbClr val="242424"/>
              </a:solidFill>
              <a:effectLst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800" b="1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60941-569A-73CB-57BC-8A8E80CBD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35230"/>
            <a:ext cx="76944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786589-5189-5DB4-7D3E-3491067AA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41" y="1681316"/>
            <a:ext cx="6410633" cy="517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874</TotalTime>
  <Words>560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freight-text-pro</vt:lpstr>
      <vt:lpstr>Office Theme</vt:lpstr>
      <vt:lpstr>Airbnb Data Analysis   By Gouri Phadtare </vt:lpstr>
      <vt:lpstr>Agenda</vt:lpstr>
      <vt:lpstr>Objective</vt:lpstr>
      <vt:lpstr>Background</vt:lpstr>
      <vt:lpstr>Key findings </vt:lpstr>
      <vt:lpstr>1.Customer Preferences</vt:lpstr>
      <vt:lpstr>2. Entire homes with highest minimum nights to stay</vt:lpstr>
      <vt:lpstr>3.Entire Home available for average 100 days</vt:lpstr>
      <vt:lpstr>4.Top 5 Hosts based on Price, Reviews, &amp;Listings</vt:lpstr>
      <vt:lpstr>5. Top 10 Neighborhoods by Reviews</vt:lpstr>
      <vt:lpstr>6. Top 10 Properties by Reviews</vt:lpstr>
      <vt:lpstr>Appendix-data methodology </vt:lpstr>
      <vt:lpstr>Appendix-data assumptions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Gouri Phadtare</dc:creator>
  <cp:lastModifiedBy>Gouri Phadtare</cp:lastModifiedBy>
  <cp:revision>26</cp:revision>
  <dcterms:created xsi:type="dcterms:W3CDTF">2025-02-03T13:00:18Z</dcterms:created>
  <dcterms:modified xsi:type="dcterms:W3CDTF">2025-02-05T13:47:12Z</dcterms:modified>
</cp:coreProperties>
</file>