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69" r:id="rId6"/>
    <p:sldId id="259" r:id="rId7"/>
    <p:sldId id="260" r:id="rId8"/>
    <p:sldId id="262" r:id="rId9"/>
    <p:sldId id="261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4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5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C42A-183C-2288-E966-20418C76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ACDC-BF00-3B60-36BD-49452391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010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Airbnb Data Analysis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>
                <a:latin typeface="+mn-lt"/>
              </a:rPr>
              <a:t>By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Gouri Phadtare</a:t>
            </a:r>
            <a:br>
              <a:rPr lang="en-IN" sz="2000">
                <a:latin typeface="+mn-lt"/>
              </a:rPr>
            </a:b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32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08152-D4D0-A878-F779-5A1D19F0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39B9-5CE0-F4D3-D122-AD04BABDA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5.Optimise order of property Listing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BE8ED-218E-B706-8B66-5E9D89BD9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97" y="1229031"/>
            <a:ext cx="10333703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b="1" dirty="0"/>
              <a:t>Hillside hotel</a:t>
            </a:r>
            <a:r>
              <a:rPr lang="en-IN" sz="2000" dirty="0"/>
              <a:t>  listed most of times from </a:t>
            </a:r>
            <a:r>
              <a:rPr lang="en-IN" sz="2000" b="1" dirty="0"/>
              <a:t>Queens</a:t>
            </a:r>
            <a:r>
              <a:rPr lang="en-IN" sz="2000" dirty="0"/>
              <a:t> neighbourhood group.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b="1" dirty="0"/>
              <a:t>Private rooms in Williamsburg has </a:t>
            </a:r>
            <a:r>
              <a:rPr lang="en-IN" sz="2000" dirty="0"/>
              <a:t>maximum listing from </a:t>
            </a:r>
            <a:r>
              <a:rPr lang="en-IN" sz="2000" b="1" dirty="0"/>
              <a:t>Brooklyn</a:t>
            </a:r>
            <a:r>
              <a:rPr lang="en-IN" sz="2000" dirty="0"/>
              <a:t>.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b="1" dirty="0"/>
              <a:t>Harlem Gem </a:t>
            </a:r>
            <a:r>
              <a:rPr lang="en-IN" sz="2000" dirty="0"/>
              <a:t>followed by </a:t>
            </a:r>
            <a:r>
              <a:rPr lang="en-IN" sz="2000" b="1" dirty="0"/>
              <a:t>Cozy east village apt </a:t>
            </a:r>
            <a:r>
              <a:rPr lang="en-IN" sz="2000" dirty="0"/>
              <a:t>has maximum bookings from </a:t>
            </a:r>
            <a:r>
              <a:rPr lang="en-IN" sz="2000" b="1" dirty="0"/>
              <a:t>Manhattan</a:t>
            </a:r>
            <a:r>
              <a:rPr lang="en-IN" sz="2000" dirty="0"/>
              <a:t>.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42B94-F250-01BA-7254-476737C0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910" y="1150374"/>
            <a:ext cx="6862916" cy="5707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E9C38-9A17-037E-52E3-D8A299F36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84" y="4295283"/>
            <a:ext cx="154326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0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D3F7E-05A1-3057-2245-9AD2BC5B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1F4E-AE8F-F780-1AF5-D80D7F1D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/>
              <a:t>Appendix-data methodology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B20B-5FEC-255B-7C03-B605CB43C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algn="l"/>
            <a:r>
              <a:rPr lang="en-IN" sz="2000" dirty="0"/>
              <a:t>We conducted thorough analysis of Airbnb data. The process includes: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Data cleaning for missing values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Using EDA finding customer preferences based on</a:t>
            </a:r>
          </a:p>
          <a:p>
            <a:pPr algn="l"/>
            <a:r>
              <a:rPr lang="en-IN" sz="2000" dirty="0"/>
              <a:t>       -  Area</a:t>
            </a:r>
          </a:p>
          <a:p>
            <a:pPr algn="l"/>
            <a:r>
              <a:rPr lang="en-IN" sz="2000" dirty="0"/>
              <a:t>       -  Price</a:t>
            </a:r>
          </a:p>
          <a:p>
            <a:pPr algn="l"/>
            <a:r>
              <a:rPr lang="en-IN" sz="2000" dirty="0"/>
              <a:t>       -  Types of Properties </a:t>
            </a:r>
          </a:p>
          <a:p>
            <a:pPr algn="l"/>
            <a:r>
              <a:rPr lang="en-IN" sz="2000" dirty="0"/>
              <a:t>       -  Number of listing</a:t>
            </a:r>
          </a:p>
          <a:p>
            <a:pPr algn="l"/>
            <a:r>
              <a:rPr lang="en-IN" sz="2000" dirty="0"/>
              <a:t>       -  Minimum number of nights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72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83CF4-71ED-897F-DAF3-85847FED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4BDC-4EAA-A9A0-771F-BC558BCA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/>
              <a:t>Appendix-data assumptions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A56A-6BA4-1BF9-E98D-48F98B1B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algn="l"/>
            <a:r>
              <a:rPr lang="en-IN" sz="2000" dirty="0"/>
              <a:t>We assume that: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Data prior to COVID -19 period was achieving desired revenue.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Company does not want to expand to new territories.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414-2F61-923C-3AF9-82D6BDFF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010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464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36E-0F0D-036C-FDC6-49FCC9BD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6F0E-76CF-236B-2044-9BDC342D1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Objective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Background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Key Findings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Appendix:</a:t>
            </a:r>
          </a:p>
          <a:p>
            <a:pPr algn="l"/>
            <a:r>
              <a:rPr lang="en-IN" sz="2000" dirty="0"/>
              <a:t>            - Data Methodology</a:t>
            </a:r>
          </a:p>
          <a:p>
            <a:pPr algn="l"/>
            <a:r>
              <a:rPr lang="en-IN" sz="2000" dirty="0"/>
              <a:t>            - Assumptions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70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9C8C-8567-4706-E6EA-0E26FA3F8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76BD-5F95-3B93-20B7-29F5FBFA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8D164-81AD-DC1C-0A0B-4D6269BA2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2"/>
            <a:ext cx="10668000" cy="3136492"/>
          </a:xfrm>
        </p:spPr>
        <p:txBody>
          <a:bodyPr wrap="square" rIns="0" numCol="2" anchor="t" anchorCtr="0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Improve strategies to review the business in the post covid period.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Understand customer preferences and user experience trends for Airbnb NYC business.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Provide early recommendations for new acquisitions and improving customer experience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8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CA8F-F394-1BC0-4E82-A22D77D8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D34-BDB0-A7C7-4C7F-0BBFFF19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8211-107E-3575-74E2-324EA402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The COVID-19 pandemic affected Airbnb business due to travel restrictions.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The revenue took the largest hit in NYC in the Q2 of 2020.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Now that the travel restrictions are lifted, the business should be operated to recover the loss. </a:t>
            </a:r>
          </a:p>
        </p:txBody>
      </p:sp>
    </p:spTree>
    <p:extLst>
      <p:ext uri="{BB962C8B-B14F-4D97-AF65-F5344CB8AC3E}">
        <p14:creationId xmlns:p14="http://schemas.microsoft.com/office/powerpoint/2010/main" val="34980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0DC-F721-5A26-216F-2141EED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228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Key findings </a:t>
            </a:r>
          </a:p>
        </p:txBody>
      </p:sp>
    </p:spTree>
    <p:extLst>
      <p:ext uri="{BB962C8B-B14F-4D97-AF65-F5344CB8AC3E}">
        <p14:creationId xmlns:p14="http://schemas.microsoft.com/office/powerpoint/2010/main" val="35534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FF6A-34B4-6B5F-BA7F-01AA25574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CD40-D3F4-7C97-5096-6A435A42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1.Customer Preferences for Entire Apt / Pvt. Room should remain high post covid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64F4-1F8E-6A52-7CC5-7ACCCA29B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61" y="1229031"/>
            <a:ext cx="10500852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dirty="0"/>
              <a:t>Customer prefers </a:t>
            </a:r>
            <a:r>
              <a:rPr lang="en-IN" sz="2000" dirty="0">
                <a:solidFill>
                  <a:srgbClr val="FF0000"/>
                </a:solidFill>
              </a:rPr>
              <a:t>Entire home </a:t>
            </a:r>
            <a:r>
              <a:rPr lang="en-IN" sz="2000" dirty="0"/>
              <a:t>or </a:t>
            </a:r>
            <a:r>
              <a:rPr lang="en-IN" sz="2000" dirty="0">
                <a:solidFill>
                  <a:srgbClr val="FF0000"/>
                </a:solidFill>
              </a:rPr>
              <a:t>private rooms </a:t>
            </a:r>
            <a:r>
              <a:rPr lang="en-IN" sz="2000" dirty="0"/>
              <a:t>most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FF0000"/>
                </a:solidFill>
              </a:rPr>
              <a:t>Entire home/apt </a:t>
            </a:r>
            <a:r>
              <a:rPr lang="en-IN" sz="2000" dirty="0"/>
              <a:t>contributes </a:t>
            </a:r>
            <a:r>
              <a:rPr lang="en-IN" sz="2000" dirty="0">
                <a:solidFill>
                  <a:srgbClr val="FF0000"/>
                </a:solidFill>
              </a:rPr>
              <a:t>51.9%</a:t>
            </a:r>
            <a:r>
              <a:rPr lang="en-IN" sz="2000" dirty="0"/>
              <a:t> followed by </a:t>
            </a:r>
            <a:r>
              <a:rPr lang="en-IN" sz="2000" dirty="0">
                <a:solidFill>
                  <a:srgbClr val="FF0000"/>
                </a:solidFill>
              </a:rPr>
              <a:t>Private room </a:t>
            </a:r>
            <a:r>
              <a:rPr lang="en-IN" sz="2000" dirty="0"/>
              <a:t>with </a:t>
            </a:r>
            <a:r>
              <a:rPr lang="en-IN" sz="2000" dirty="0">
                <a:solidFill>
                  <a:srgbClr val="FF0000"/>
                </a:solidFill>
              </a:rPr>
              <a:t>45.66%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dirty="0"/>
              <a:t>Shared room accounts only 2.37%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6D00F8-F6FD-3CE0-278E-F0238D44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8969C-2900-AB27-3B94-5D6E820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86" y="1451131"/>
            <a:ext cx="5417575" cy="44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715B8-13FE-03FA-57CF-A4272DE7B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BE4E-AA8B-BCD4-DC86-1BC943D02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776748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+mn-lt"/>
              </a:rPr>
              <a:t>2.Properties in Bay Terrace </a:t>
            </a:r>
            <a:r>
              <a:rPr lang="en-IN" sz="3200" b="0" i="0" dirty="0">
                <a:solidFill>
                  <a:srgbClr val="474747"/>
                </a:solidFill>
                <a:effectLst/>
                <a:latin typeface="+mn-lt"/>
              </a:rPr>
              <a:t>neighbourhood </a:t>
            </a:r>
            <a:r>
              <a:rPr lang="en-IN" sz="3200" dirty="0">
                <a:latin typeface="+mn-lt"/>
              </a:rPr>
              <a:t>from Staten Island group should make more customer oriented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FF8ED-39D8-296A-0600-7699E2611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69" y="1317522"/>
            <a:ext cx="10068232" cy="4886632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FF000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FF000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i="1" dirty="0">
                <a:solidFill>
                  <a:srgbClr val="FF0000"/>
                </a:solidFill>
              </a:rPr>
              <a:t>Staten Island </a:t>
            </a:r>
            <a:r>
              <a:rPr lang="en-IN" sz="2000" dirty="0"/>
              <a:t>properties receives less reviews </a:t>
            </a:r>
            <a:r>
              <a:rPr lang="en-IN" sz="2000" dirty="0">
                <a:solidFill>
                  <a:srgbClr val="FF0000"/>
                </a:solidFill>
              </a:rPr>
              <a:t>11,544</a:t>
            </a:r>
            <a:r>
              <a:rPr lang="en-IN" sz="2000" dirty="0"/>
              <a:t>. Followed by </a:t>
            </a:r>
            <a:r>
              <a:rPr lang="en-IN" sz="2000" i="1" dirty="0">
                <a:solidFill>
                  <a:srgbClr val="FF0000"/>
                </a:solidFill>
              </a:rPr>
              <a:t>Bronxs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Queens</a:t>
            </a:r>
            <a:r>
              <a:rPr lang="en-IN" sz="2000" dirty="0"/>
              <a:t> with reviews </a:t>
            </a:r>
            <a:r>
              <a:rPr lang="en-IN" sz="2000" dirty="0">
                <a:solidFill>
                  <a:srgbClr val="FF0000"/>
                </a:solidFill>
              </a:rPr>
              <a:t>28,871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1,56,950</a:t>
            </a:r>
            <a:r>
              <a:rPr lang="en-IN" sz="2000" dirty="0"/>
              <a:t> respectively.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Properties from </a:t>
            </a:r>
            <a:r>
              <a:rPr lang="en-IN" sz="2000" i="1" dirty="0">
                <a:solidFill>
                  <a:srgbClr val="FF0000"/>
                </a:solidFill>
              </a:rPr>
              <a:t>Bay terrace, Oakwood, Willowbrook </a:t>
            </a:r>
            <a:r>
              <a:rPr lang="en-IN" sz="2000" dirty="0"/>
              <a:t>in Staten Island should make more customer oriented.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i="1" dirty="0">
                <a:solidFill>
                  <a:srgbClr val="FF0000"/>
                </a:solidFill>
              </a:rPr>
              <a:t>West Farms </a:t>
            </a:r>
            <a:r>
              <a:rPr lang="en-IN" sz="2000" dirty="0">
                <a:solidFill>
                  <a:srgbClr val="FF0000"/>
                </a:solidFill>
              </a:rPr>
              <a:t>from Bronxs </a:t>
            </a:r>
            <a:r>
              <a:rPr lang="en-IN" sz="2000" dirty="0"/>
              <a:t>and </a:t>
            </a:r>
            <a:r>
              <a:rPr lang="en-IN" sz="2000" i="1" dirty="0">
                <a:solidFill>
                  <a:srgbClr val="FF0000"/>
                </a:solidFill>
              </a:rPr>
              <a:t>Little Neck, Breezy point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and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i="1" dirty="0">
                <a:solidFill>
                  <a:srgbClr val="FF0000"/>
                </a:solidFill>
              </a:rPr>
              <a:t>Holiswood</a:t>
            </a:r>
            <a:r>
              <a:rPr lang="en-IN" sz="2000" dirty="0">
                <a:solidFill>
                  <a:srgbClr val="FF0000"/>
                </a:solidFill>
              </a:rPr>
              <a:t> from Queens</a:t>
            </a:r>
            <a:r>
              <a:rPr lang="en-IN" sz="2000" dirty="0"/>
              <a:t> properties should be followed next.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A6E57-9C06-DB67-2F0A-E0D816C3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23" y="1317522"/>
            <a:ext cx="6302477" cy="55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5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C21F-63C2-0CF9-178C-F1913620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6BE-A7CA-6C42-BC94-EF3E615E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3.Acquiring Premium Properties in Bronxs and Non-Premium Properties in Manhattan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77577-5111-38F8-F9EE-A38598FA4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55" y="1229031"/>
            <a:ext cx="9950245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FF000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dirty="0">
              <a:solidFill>
                <a:srgbClr val="FF0000"/>
              </a:solidFill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FF0000"/>
                </a:solidFill>
              </a:rPr>
              <a:t>Premium properties in Bronxs </a:t>
            </a:r>
            <a:r>
              <a:rPr lang="en-IN" sz="2000" dirty="0"/>
              <a:t>should be targeted as cost is already low. </a:t>
            </a:r>
            <a:r>
              <a:rPr lang="en-IN" sz="2000" dirty="0">
                <a:solidFill>
                  <a:srgbClr val="FF0000"/>
                </a:solidFill>
              </a:rPr>
              <a:t>Non Premium properties in Manhattan </a:t>
            </a:r>
            <a:r>
              <a:rPr lang="en-IN" sz="2000" dirty="0"/>
              <a:t>should be targeted as rates are high.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Can be switch to </a:t>
            </a:r>
            <a:r>
              <a:rPr lang="en-IN" sz="2000" dirty="0">
                <a:solidFill>
                  <a:srgbClr val="FF0000"/>
                </a:solidFill>
              </a:rPr>
              <a:t>60-200 Pricing bucket </a:t>
            </a:r>
            <a:r>
              <a:rPr lang="en-IN" sz="2000" dirty="0"/>
              <a:t>as they are mostly preferred by customers.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Properties in Manhattan are most expensive with maximum pricing offered while Bronxs are least expensive.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2E688-3E31-4D41-4457-829E753F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20" y="1229030"/>
            <a:ext cx="6577780" cy="55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545F-2597-95B2-E99D-2C8964FA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C053-BDEF-5941-560E-2CC850FC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4.Top 15 hosts offers least nights to stay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03E2F-FAF7-E390-D33E-9D275A70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1229031"/>
            <a:ext cx="10087897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For minimum nights to stay from </a:t>
            </a:r>
            <a:r>
              <a:rPr lang="en-IN" sz="2000" dirty="0">
                <a:solidFill>
                  <a:srgbClr val="FF0000"/>
                </a:solidFill>
              </a:rPr>
              <a:t>0-5 nights, </a:t>
            </a:r>
            <a:r>
              <a:rPr lang="en-IN" sz="2000" dirty="0"/>
              <a:t>has maximum listing </a:t>
            </a:r>
            <a:r>
              <a:rPr lang="en-IN" sz="2000" dirty="0">
                <a:solidFill>
                  <a:srgbClr val="FF0000"/>
                </a:solidFill>
              </a:rPr>
              <a:t>beyond 35K </a:t>
            </a:r>
            <a:r>
              <a:rPr lang="en-IN" sz="2000" dirty="0"/>
              <a:t>in past.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FF0000"/>
                </a:solidFill>
              </a:rPr>
              <a:t>Michael </a:t>
            </a:r>
            <a:r>
              <a:rPr lang="en-IN" sz="2000" dirty="0"/>
              <a:t>is topmost listed host followed by </a:t>
            </a:r>
            <a:r>
              <a:rPr lang="en-IN" sz="2000" dirty="0">
                <a:solidFill>
                  <a:srgbClr val="FF0000"/>
                </a:solidFill>
              </a:rPr>
              <a:t>David</a:t>
            </a:r>
            <a:r>
              <a:rPr lang="en-IN" sz="2000" dirty="0"/>
              <a:t> with we can have one on one conversation to grow.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FF0000"/>
                </a:solidFill>
              </a:rPr>
              <a:t>Sonder(NYC) </a:t>
            </a:r>
            <a:r>
              <a:rPr lang="en-IN" sz="2000" dirty="0"/>
              <a:t>and </a:t>
            </a:r>
            <a:r>
              <a:rPr lang="en-IN" sz="2000" dirty="0">
                <a:solidFill>
                  <a:srgbClr val="FF0000"/>
                </a:solidFill>
              </a:rPr>
              <a:t>Blue ground </a:t>
            </a:r>
            <a:r>
              <a:rPr lang="en-IN" sz="2000" dirty="0"/>
              <a:t>hosts are also offers </a:t>
            </a:r>
            <a:r>
              <a:rPr lang="en-IN" sz="2000" dirty="0">
                <a:solidFill>
                  <a:srgbClr val="FF0000"/>
                </a:solidFill>
              </a:rPr>
              <a:t>20-25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FF0000"/>
                </a:solidFill>
              </a:rPr>
              <a:t>25-30</a:t>
            </a:r>
            <a:r>
              <a:rPr lang="en-IN" sz="2000" dirty="0"/>
              <a:t> days stay</a:t>
            </a:r>
            <a:r>
              <a:rPr lang="en-IN" dirty="0"/>
              <a:t>.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5643B-4CF5-C424-4D00-26994A99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7688"/>
            <a:ext cx="5781367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3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479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Airbnb Data Analysis   By Gouri Phadtare </vt:lpstr>
      <vt:lpstr>Agenda</vt:lpstr>
      <vt:lpstr>Objective</vt:lpstr>
      <vt:lpstr>Background</vt:lpstr>
      <vt:lpstr>Key findings </vt:lpstr>
      <vt:lpstr>1.Customer Preferences for Entire Apt / Pvt. Room should remain high post covid</vt:lpstr>
      <vt:lpstr>2.Properties in Bay Terrace neighbourhood from Staten Island group should make more customer oriented</vt:lpstr>
      <vt:lpstr>3.Acquiring Premium Properties in Bronxs and Non-Premium Properties in Manhattan </vt:lpstr>
      <vt:lpstr>4.Top 15 hosts offers least nights to stay</vt:lpstr>
      <vt:lpstr>5.Optimise order of property Listing</vt:lpstr>
      <vt:lpstr>Appendix-data methodology </vt:lpstr>
      <vt:lpstr>Appendix-data assumptions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Gouri Phadtare</dc:creator>
  <cp:lastModifiedBy>Gouri Phadtare</cp:lastModifiedBy>
  <cp:revision>20</cp:revision>
  <dcterms:created xsi:type="dcterms:W3CDTF">2025-02-03T13:00:18Z</dcterms:created>
  <dcterms:modified xsi:type="dcterms:W3CDTF">2025-02-05T13:47:20Z</dcterms:modified>
</cp:coreProperties>
</file>