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9144000" cy="5143500" type="screen16x9"/>
  <p:notesSz cx="6858000" cy="9144000"/>
  <p:embeddedFontLst>
    <p:embeddedFont>
      <p:font typeface="Lato" panose="020F0502020204030203" pitchFamily="34" charset="0"/>
      <p:regular r:id="rId33"/>
      <p:bold r:id="rId34"/>
      <p:italic r:id="rId35"/>
      <p:boldItalic r:id="rId36"/>
    </p:embeddedFont>
    <p:embeddedFont>
      <p:font typeface="Raleway" pitchFamily="2" charset="77"/>
      <p:regular r:id="rId37"/>
      <p:bold r:id="rId38"/>
      <p:italic r:id="rId39"/>
      <p:boldItalic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41B71CE-E29A-4447-A68D-F784BD280984}">
  <a:tblStyle styleId="{341B71CE-E29A-4447-A68D-F784BD28098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703"/>
  </p:normalViewPr>
  <p:slideViewPr>
    <p:cSldViewPr snapToGrid="0">
      <p:cViewPr varScale="1">
        <p:scale>
          <a:sx n="170" d="100"/>
          <a:sy n="170" d="100"/>
        </p:scale>
        <p:origin x="200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7.fntdata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cec6844199_1_6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cec6844199_1_6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cec6844199_2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cec6844199_2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cec6844199_2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cec6844199_2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cec6844199_2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cec6844199_2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cec6844199_2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cec6844199_2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cec6844199_2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cec6844199_2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cf59ae5eff_5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cf59ae5eff_5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cf49a67c8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cf49a67c8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cf25e1bb5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cf25e1bb5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cf25e1bb58_1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cf25e1bb58_1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cf25e1bb58_1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cf25e1bb58_1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cf25e1bb58_1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cf25e1bb58_1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cf25e1bb58_1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cf25e1bb58_1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cf25e1bb58_1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cf25e1bb58_1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cf25e1bb58_1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cf25e1bb58_1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cf25e1bb58_1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cf25e1bb58_1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cf49a67c80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2cf49a67c80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cf49a67c80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2cf49a67c80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cf49a67c80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2cf49a67c80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cf49a67c80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2cf49a67c80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2cf49a67c80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2cf49a67c80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ce67c0227e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ce67c0227e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2cf25e1bb58_1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2cf25e1bb58_1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cf25e1bb58_1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cf25e1bb58_1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cec6844199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cec6844199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cec6844199_1_6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cec6844199_1_6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cec6844199_1_6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cec6844199_1_6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cec6844199_1_6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cec6844199_1_6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cec6844199_1_6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cec6844199_1_6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3" name="Google Shape;63;p11"/>
          <p:cNvSpPr txBox="1">
            <a:spLocks noGrp="1"/>
          </p:cNvSpPr>
          <p:nvPr>
            <p:ph type="title" hasCustomPrompt="1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ubTitle" idx="1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8" name="Google Shape;58;p10"/>
          <p:cNvSpPr txBox="1">
            <a:spLocks noGrp="1"/>
          </p:cNvSpPr>
          <p:nvPr>
            <p:ph type="body" idx="1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nantonio/a-hotels-customers-dataset/data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www.sciencedirect.com/science/article/pii/S2352340920314645?via%3Dihub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920"/>
              <a:t>Customer segmentation with Spark MLlib</a:t>
            </a:r>
            <a:endParaRPr sz="3920"/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1"/>
          </p:nvPr>
        </p:nvSpPr>
        <p:spPr>
          <a:xfrm>
            <a:off x="2371717" y="3153425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61111"/>
              <a:buFont typeface="Arial"/>
              <a:buNone/>
            </a:pPr>
            <a:r>
              <a:rPr lang="en" b="1" u="sng" dirty="0"/>
              <a:t>By:</a:t>
            </a:r>
            <a:endParaRPr b="1" u="sng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61111"/>
              <a:buFont typeface="Arial"/>
              <a:buNone/>
            </a:pPr>
            <a:r>
              <a:rPr lang="en" dirty="0" err="1"/>
              <a:t>Gouri</a:t>
            </a:r>
            <a:r>
              <a:rPr lang="en" dirty="0"/>
              <a:t> </a:t>
            </a:r>
            <a:r>
              <a:rPr lang="en" dirty="0" err="1"/>
              <a:t>Dumale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PersonNights vs RoomNights</a:t>
            </a:r>
            <a:endParaRPr/>
          </a:p>
        </p:txBody>
      </p:sp>
      <p:pic>
        <p:nvPicPr>
          <p:cNvPr id="130" name="Google Shape;13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03575"/>
            <a:ext cx="8839202" cy="37220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Correlation Plot</a:t>
            </a:r>
            <a:endParaRPr/>
          </a:p>
        </p:txBody>
      </p:sp>
      <p:pic>
        <p:nvPicPr>
          <p:cNvPr id="136" name="Google Shape;13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150" y="1051175"/>
            <a:ext cx="4343704" cy="3787526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3"/>
          <p:cNvSpPr txBox="1"/>
          <p:nvPr/>
        </p:nvSpPr>
        <p:spPr>
          <a:xfrm>
            <a:off x="4987500" y="855000"/>
            <a:ext cx="3742500" cy="35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AutoNum type="arabicPeriod"/>
            </a:pPr>
            <a:r>
              <a:rPr lang="en" sz="1100">
                <a:solidFill>
                  <a:schemeClr val="dk2"/>
                </a:solidFill>
              </a:rPr>
              <a:t>There is a strong positive correlation between  </a:t>
            </a:r>
            <a:r>
              <a:rPr lang="en" sz="1100" b="1">
                <a:solidFill>
                  <a:schemeClr val="dk2"/>
                </a:solidFill>
              </a:rPr>
              <a:t>Days Since Last Stay</a:t>
            </a:r>
            <a:r>
              <a:rPr lang="en" sz="1100">
                <a:solidFill>
                  <a:schemeClr val="dk2"/>
                </a:solidFill>
              </a:rPr>
              <a:t> and </a:t>
            </a:r>
            <a:r>
              <a:rPr lang="en" sz="1100" b="1">
                <a:solidFill>
                  <a:schemeClr val="dk2"/>
                </a:solidFill>
              </a:rPr>
              <a:t>Days Since First Stay.</a:t>
            </a:r>
            <a:endParaRPr sz="1100" b="1">
              <a:solidFill>
                <a:schemeClr val="dk2"/>
              </a:solidFill>
            </a:endParaRPr>
          </a:p>
          <a:p>
            <a:pPr marL="457200" lvl="0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AutoNum type="arabicPeriod"/>
            </a:pPr>
            <a:r>
              <a:rPr lang="en" sz="1100">
                <a:solidFill>
                  <a:schemeClr val="dk2"/>
                </a:solidFill>
              </a:rPr>
              <a:t>There is a strong positive correlation between </a:t>
            </a:r>
            <a:r>
              <a:rPr lang="en" sz="1100" b="1">
                <a:solidFill>
                  <a:schemeClr val="dk2"/>
                </a:solidFill>
              </a:rPr>
              <a:t>RoomNights</a:t>
            </a:r>
            <a:r>
              <a:rPr lang="en" sz="1100">
                <a:solidFill>
                  <a:schemeClr val="dk2"/>
                </a:solidFill>
              </a:rPr>
              <a:t> and </a:t>
            </a:r>
            <a:r>
              <a:rPr lang="en" sz="1100" b="1">
                <a:solidFill>
                  <a:schemeClr val="dk2"/>
                </a:solidFill>
              </a:rPr>
              <a:t>PersonsNights</a:t>
            </a:r>
            <a:r>
              <a:rPr lang="en" sz="1100">
                <a:solidFill>
                  <a:schemeClr val="dk2"/>
                </a:solidFill>
              </a:rPr>
              <a:t>.</a:t>
            </a:r>
            <a:endParaRPr sz="1100">
              <a:solidFill>
                <a:schemeClr val="dk2"/>
              </a:solidFill>
            </a:endParaRPr>
          </a:p>
          <a:p>
            <a:pPr marL="457200" lvl="0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AutoNum type="arabicPeriod"/>
            </a:pPr>
            <a:r>
              <a:rPr lang="en" sz="1100">
                <a:solidFill>
                  <a:schemeClr val="dk2"/>
                </a:solidFill>
              </a:rPr>
              <a:t>There is a strong positive correlation between </a:t>
            </a:r>
            <a:r>
              <a:rPr lang="en" sz="1100" b="1">
                <a:solidFill>
                  <a:schemeClr val="dk2"/>
                </a:solidFill>
              </a:rPr>
              <a:t>BookingsCheckedin</a:t>
            </a:r>
            <a:r>
              <a:rPr lang="en" sz="1100">
                <a:solidFill>
                  <a:schemeClr val="dk2"/>
                </a:solidFill>
              </a:rPr>
              <a:t> and </a:t>
            </a:r>
            <a:r>
              <a:rPr lang="en" sz="1100" b="1">
                <a:solidFill>
                  <a:schemeClr val="dk2"/>
                </a:solidFill>
              </a:rPr>
              <a:t>BookingsNoShowed</a:t>
            </a:r>
            <a:r>
              <a:rPr lang="en" sz="1100">
                <a:solidFill>
                  <a:schemeClr val="dk2"/>
                </a:solidFill>
              </a:rPr>
              <a:t>.</a:t>
            </a:r>
            <a:endParaRPr sz="1100">
              <a:solidFill>
                <a:schemeClr val="dk2"/>
              </a:solidFill>
            </a:endParaRPr>
          </a:p>
          <a:p>
            <a:pPr marL="457200" lvl="0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AutoNum type="arabicPeriod"/>
            </a:pPr>
            <a:r>
              <a:rPr lang="en" sz="1100">
                <a:solidFill>
                  <a:schemeClr val="dk2"/>
                </a:solidFill>
              </a:rPr>
              <a:t>There is a weak positive correlation between </a:t>
            </a:r>
            <a:r>
              <a:rPr lang="en" sz="1100" b="1">
                <a:solidFill>
                  <a:schemeClr val="dk2"/>
                </a:solidFill>
              </a:rPr>
              <a:t>Age</a:t>
            </a:r>
            <a:r>
              <a:rPr lang="en" sz="1100">
                <a:solidFill>
                  <a:schemeClr val="dk2"/>
                </a:solidFill>
              </a:rPr>
              <a:t> and </a:t>
            </a:r>
            <a:r>
              <a:rPr lang="en" sz="1100" b="1">
                <a:solidFill>
                  <a:schemeClr val="dk2"/>
                </a:solidFill>
              </a:rPr>
              <a:t>DaysSinceCreation</a:t>
            </a:r>
            <a:r>
              <a:rPr lang="en" sz="1100">
                <a:solidFill>
                  <a:schemeClr val="dk2"/>
                </a:solidFill>
              </a:rPr>
              <a:t>.</a:t>
            </a:r>
            <a:endParaRPr sz="1100">
              <a:solidFill>
                <a:schemeClr val="dk2"/>
              </a:solidFill>
            </a:endParaRPr>
          </a:p>
          <a:p>
            <a:pPr marL="457200" lvl="0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AutoNum type="arabicPeriod"/>
            </a:pPr>
            <a:r>
              <a:rPr lang="en" sz="1100">
                <a:solidFill>
                  <a:schemeClr val="dk2"/>
                </a:solidFill>
              </a:rPr>
              <a:t>There is a positive correlation between </a:t>
            </a:r>
            <a:r>
              <a:rPr lang="en" sz="1100" b="1">
                <a:solidFill>
                  <a:schemeClr val="dk2"/>
                </a:solidFill>
              </a:rPr>
              <a:t>Lodging Revenue</a:t>
            </a:r>
            <a:r>
              <a:rPr lang="en" sz="1100">
                <a:solidFill>
                  <a:schemeClr val="dk2"/>
                </a:solidFill>
              </a:rPr>
              <a:t> and most other revenue related variables such as </a:t>
            </a:r>
            <a:r>
              <a:rPr lang="en" sz="1100" b="1">
                <a:solidFill>
                  <a:schemeClr val="dk2"/>
                </a:solidFill>
              </a:rPr>
              <a:t>Other Revenue</a:t>
            </a:r>
            <a:r>
              <a:rPr lang="en" sz="1100">
                <a:solidFill>
                  <a:schemeClr val="dk2"/>
                </a:solidFill>
              </a:rPr>
              <a:t> and </a:t>
            </a:r>
            <a:r>
              <a:rPr lang="en" sz="1100" b="1">
                <a:solidFill>
                  <a:schemeClr val="dk2"/>
                </a:solidFill>
              </a:rPr>
              <a:t>PersonsNights.</a:t>
            </a:r>
            <a:endParaRPr sz="11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Boolean variables</a:t>
            </a:r>
            <a:endParaRPr/>
          </a:p>
        </p:txBody>
      </p:sp>
      <p:pic>
        <p:nvPicPr>
          <p:cNvPr id="143" name="Google Shape;14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03575"/>
            <a:ext cx="8839201" cy="34876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5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Categorical variables</a:t>
            </a:r>
            <a:endParaRPr/>
          </a:p>
        </p:txBody>
      </p:sp>
      <p:pic>
        <p:nvPicPr>
          <p:cNvPr id="149" name="Google Shape;14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03575"/>
            <a:ext cx="8839199" cy="30803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6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Nationality</a:t>
            </a:r>
            <a:endParaRPr/>
          </a:p>
        </p:txBody>
      </p:sp>
      <p:pic>
        <p:nvPicPr>
          <p:cNvPr id="155" name="Google Shape;155;p26"/>
          <p:cNvPicPr preferRelativeResize="0"/>
          <p:nvPr/>
        </p:nvPicPr>
        <p:blipFill rotWithShape="1">
          <a:blip r:embed="rId3">
            <a:alphaModFix/>
          </a:blip>
          <a:srcRect t="14951"/>
          <a:stretch/>
        </p:blipFill>
        <p:spPr>
          <a:xfrm>
            <a:off x="2582050" y="864425"/>
            <a:ext cx="5926026" cy="341465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6"/>
          <p:cNvSpPr txBox="1"/>
          <p:nvPr/>
        </p:nvSpPr>
        <p:spPr>
          <a:xfrm>
            <a:off x="398300" y="1297900"/>
            <a:ext cx="2025900" cy="31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Top 5:</a:t>
            </a:r>
            <a:endParaRPr sz="1800" b="1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aleway"/>
              <a:buChar char="●"/>
            </a:pPr>
            <a:r>
              <a:rPr lang="en" sz="1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France (12k)</a:t>
            </a:r>
            <a:endParaRPr sz="16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aleway"/>
              <a:buChar char="●"/>
            </a:pPr>
            <a:r>
              <a:rPr lang="en" sz="1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Portugal (11k)</a:t>
            </a:r>
            <a:endParaRPr sz="16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aleway"/>
              <a:buChar char="●"/>
            </a:pPr>
            <a:r>
              <a:rPr lang="en" sz="1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Germany (10k)</a:t>
            </a:r>
            <a:endParaRPr sz="16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aleway"/>
              <a:buChar char="●"/>
            </a:pPr>
            <a:r>
              <a:rPr lang="en" sz="1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UK (8k)</a:t>
            </a:r>
            <a:endParaRPr sz="16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aleway"/>
              <a:buChar char="●"/>
            </a:pPr>
            <a:r>
              <a:rPr lang="en" sz="1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Spain (5k)</a:t>
            </a:r>
            <a:endParaRPr sz="16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7"/>
          <p:cNvSpPr txBox="1">
            <a:spLocks noGrp="1"/>
          </p:cNvSpPr>
          <p:nvPr>
            <p:ph type="title"/>
          </p:nvPr>
        </p:nvSpPr>
        <p:spPr>
          <a:xfrm>
            <a:off x="749825" y="226150"/>
            <a:ext cx="29037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00"/>
              <a:t>Market Segment</a:t>
            </a:r>
            <a:endParaRPr sz="2400"/>
          </a:p>
        </p:txBody>
      </p:sp>
      <p:pic>
        <p:nvPicPr>
          <p:cNvPr id="162" name="Google Shape;16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325" y="826425"/>
            <a:ext cx="3874576" cy="3795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36025" y="920200"/>
            <a:ext cx="4400650" cy="3467925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7"/>
          <p:cNvSpPr txBox="1">
            <a:spLocks noGrp="1"/>
          </p:cNvSpPr>
          <p:nvPr>
            <p:ph type="title"/>
          </p:nvPr>
        </p:nvSpPr>
        <p:spPr>
          <a:xfrm>
            <a:off x="4740200" y="226150"/>
            <a:ext cx="35697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00"/>
              <a:t>Distribution Channel</a:t>
            </a:r>
            <a:endParaRPr sz="2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8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Further analysis:</a:t>
            </a:r>
            <a:endParaRPr/>
          </a:p>
        </p:txBody>
      </p:sp>
      <p:sp>
        <p:nvSpPr>
          <p:cNvPr id="170" name="Google Shape;170;p28"/>
          <p:cNvSpPr txBox="1"/>
          <p:nvPr/>
        </p:nvSpPr>
        <p:spPr>
          <a:xfrm>
            <a:off x="432625" y="995750"/>
            <a:ext cx="8096400" cy="37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"/>
              <a:buChar char="●"/>
            </a:pPr>
            <a:r>
              <a:rPr lang="en" sz="1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Highest revenue from “Others”</a:t>
            </a:r>
            <a:endParaRPr sz="18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"/>
              <a:buChar char="●"/>
            </a:pPr>
            <a:r>
              <a:rPr lang="en" sz="1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Highest cancellations and no shows from “Corporate”</a:t>
            </a:r>
            <a:endParaRPr sz="18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"/>
              <a:buChar char="●"/>
            </a:pPr>
            <a:r>
              <a:rPr lang="en" sz="1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Most Medium Floors requested by “Corporate”</a:t>
            </a:r>
            <a:endParaRPr sz="18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"/>
              <a:buChar char="●"/>
            </a:pPr>
            <a:r>
              <a:rPr lang="en" sz="1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Next to “Others” since they are huge in numbers, facilities like shower, crib are requested by “Direct”</a:t>
            </a:r>
            <a:endParaRPr sz="18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endParaRPr sz="18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9"/>
          <p:cNvSpPr txBox="1">
            <a:spLocks noGrp="1"/>
          </p:cNvSpPr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Clustering Analysis</a:t>
            </a:r>
            <a:endParaRPr sz="2000" b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9"/>
          <p:cNvSpPr txBox="1">
            <a:spLocks noGrp="1"/>
          </p:cNvSpPr>
          <p:nvPr>
            <p:ph type="subTitle" idx="1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customer segmentation</a:t>
            </a:r>
            <a:endParaRPr/>
          </a:p>
        </p:txBody>
      </p:sp>
      <p:sp>
        <p:nvSpPr>
          <p:cNvPr id="177" name="Google Shape;177;p2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K-Means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Gaussian Mixture Model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0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600"/>
              <a:t>K-Means Clustering Model</a:t>
            </a:r>
            <a:endParaRPr sz="2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90"/>
              <a:buFont typeface="Arial"/>
              <a:buNone/>
            </a:pPr>
            <a:endParaRPr sz="2600"/>
          </a:p>
        </p:txBody>
      </p:sp>
      <p:pic>
        <p:nvPicPr>
          <p:cNvPr id="183" name="Google Shape;18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03575"/>
            <a:ext cx="8267208" cy="378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03575"/>
            <a:ext cx="8377013" cy="3787526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31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600"/>
              <a:t>K-Means Clustering Model</a:t>
            </a:r>
            <a:endParaRPr sz="2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2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>
            <a:spLocks noGrp="1"/>
          </p:cNvSpPr>
          <p:nvPr>
            <p:ph type="title"/>
          </p:nvPr>
        </p:nvSpPr>
        <p:spPr>
          <a:xfrm>
            <a:off x="497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9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79" name="Google Shape;79;p14"/>
          <p:cNvSpPr txBox="1"/>
          <p:nvPr/>
        </p:nvSpPr>
        <p:spPr>
          <a:xfrm>
            <a:off x="497300" y="1051175"/>
            <a:ext cx="8404200" cy="25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b="1">
                <a:solidFill>
                  <a:srgbClr val="3B3838"/>
                </a:solidFill>
                <a:latin typeface="Raleway"/>
                <a:ea typeface="Raleway"/>
                <a:cs typeface="Raleway"/>
                <a:sym typeface="Raleway"/>
              </a:rPr>
              <a:t>Goal</a:t>
            </a:r>
            <a:endParaRPr sz="2300" b="1">
              <a:solidFill>
                <a:srgbClr val="3B3838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12700" lvl="0" indent="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Use clustering techniques in Spark MLlib to analyze customer data to identify distinct segments based on purchasing behavior, demographics, and preferences.</a:t>
            </a:r>
            <a:endParaRPr sz="17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lnSpc>
                <a:spcPct val="106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2300" b="1">
                <a:solidFill>
                  <a:srgbClr val="3B3838"/>
                </a:solidFill>
                <a:latin typeface="Raleway"/>
                <a:ea typeface="Raleway"/>
                <a:cs typeface="Raleway"/>
                <a:sym typeface="Raleway"/>
              </a:rPr>
              <a:t>Expected Outcomes</a:t>
            </a:r>
            <a:endParaRPr sz="2300" b="1">
              <a:solidFill>
                <a:srgbClr val="3B3838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12700" lvl="0" indent="0" algn="l" rtl="0">
              <a:lnSpc>
                <a:spcPct val="106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•Proficiency in using Spark for customer segmentation and clustering tasks.</a:t>
            </a:r>
            <a:endParaRPr sz="17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12700" lvl="0" indent="0" algn="l" rtl="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sz="17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•Insights into retail customer behavior and segmentation strategies</a:t>
            </a:r>
            <a:r>
              <a:rPr lang="en" sz="1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.</a:t>
            </a:r>
            <a:endParaRPr sz="18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2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600"/>
              <a:t>K-Means Clustering Model</a:t>
            </a:r>
            <a:endParaRPr sz="2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2600"/>
          </a:p>
        </p:txBody>
      </p:sp>
      <p:pic>
        <p:nvPicPr>
          <p:cNvPr id="195" name="Google Shape;19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03575"/>
            <a:ext cx="8839202" cy="3563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3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600"/>
              <a:t>K-Means Clustering Model</a:t>
            </a:r>
            <a:endParaRPr sz="2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2600"/>
          </a:p>
        </p:txBody>
      </p:sp>
      <p:pic>
        <p:nvPicPr>
          <p:cNvPr id="201" name="Google Shape;20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03575"/>
            <a:ext cx="8839198" cy="34017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4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600"/>
              <a:t>K-Means Clustering Model</a:t>
            </a:r>
            <a:endParaRPr sz="2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2600"/>
          </a:p>
        </p:txBody>
      </p:sp>
      <p:pic>
        <p:nvPicPr>
          <p:cNvPr id="207" name="Google Shape;20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03575"/>
            <a:ext cx="8839201" cy="3598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5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600"/>
              <a:t>K-Means Clustering Model</a:t>
            </a:r>
            <a:endParaRPr sz="2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2600"/>
          </a:p>
        </p:txBody>
      </p:sp>
      <p:pic>
        <p:nvPicPr>
          <p:cNvPr id="213" name="Google Shape;21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03575"/>
            <a:ext cx="8839202" cy="37718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6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600"/>
              <a:t>K-Means Clustering Model</a:t>
            </a:r>
            <a:endParaRPr sz="2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2600"/>
          </a:p>
        </p:txBody>
      </p:sp>
      <p:pic>
        <p:nvPicPr>
          <p:cNvPr id="219" name="Google Shape;21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03575"/>
            <a:ext cx="8300222" cy="378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7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600"/>
              <a:t>GMM Clustering Model</a:t>
            </a:r>
            <a:endParaRPr sz="2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2600"/>
          </a:p>
        </p:txBody>
      </p:sp>
      <p:sp>
        <p:nvSpPr>
          <p:cNvPr id="225" name="Google Shape;225;p37"/>
          <p:cNvSpPr txBox="1"/>
          <p:nvPr/>
        </p:nvSpPr>
        <p:spPr>
          <a:xfrm>
            <a:off x="409150" y="1285875"/>
            <a:ext cx="5280000" cy="4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Analysis of Cluster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26" name="Google Shape;22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50" y="2155175"/>
            <a:ext cx="2966160" cy="228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20500" y="2147263"/>
            <a:ext cx="3013675" cy="23011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34175" y="2155176"/>
            <a:ext cx="3013675" cy="22853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8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600"/>
              <a:t>GMM Clustering Model</a:t>
            </a:r>
            <a:endParaRPr sz="2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2600"/>
          </a:p>
        </p:txBody>
      </p:sp>
      <p:sp>
        <p:nvSpPr>
          <p:cNvPr id="234" name="Google Shape;234;p38"/>
          <p:cNvSpPr txBox="1"/>
          <p:nvPr/>
        </p:nvSpPr>
        <p:spPr>
          <a:xfrm>
            <a:off x="409150" y="1285875"/>
            <a:ext cx="5280000" cy="4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Analysis of Cluster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35" name="Google Shape;23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24" y="2155175"/>
            <a:ext cx="3027851" cy="221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0325" y="2155175"/>
            <a:ext cx="2941056" cy="221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96513" y="2155175"/>
            <a:ext cx="2895088" cy="22108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9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600"/>
              <a:t>GMM Clustering Model</a:t>
            </a:r>
            <a:endParaRPr sz="2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2600"/>
          </a:p>
        </p:txBody>
      </p:sp>
      <p:sp>
        <p:nvSpPr>
          <p:cNvPr id="243" name="Google Shape;243;p39"/>
          <p:cNvSpPr txBox="1"/>
          <p:nvPr/>
        </p:nvSpPr>
        <p:spPr>
          <a:xfrm>
            <a:off x="409150" y="1285875"/>
            <a:ext cx="5280000" cy="4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Analysis of Cluster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44" name="Google Shape;244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175" y="2155175"/>
            <a:ext cx="2895075" cy="22627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03070" y="2155174"/>
            <a:ext cx="2941056" cy="221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44125" y="2155175"/>
            <a:ext cx="3010075" cy="226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0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600"/>
              <a:t>GMM Clustering Model</a:t>
            </a:r>
            <a:endParaRPr sz="2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2600"/>
          </a:p>
        </p:txBody>
      </p:sp>
      <p:sp>
        <p:nvSpPr>
          <p:cNvPr id="252" name="Google Shape;252;p40"/>
          <p:cNvSpPr txBox="1"/>
          <p:nvPr/>
        </p:nvSpPr>
        <p:spPr>
          <a:xfrm>
            <a:off x="409150" y="1285875"/>
            <a:ext cx="5280000" cy="4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Analysis of Cluster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53" name="Google Shape;253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389" y="2155175"/>
            <a:ext cx="2968136" cy="220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55475" y="2155175"/>
            <a:ext cx="2927442" cy="220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09873" y="2155175"/>
            <a:ext cx="2881726" cy="22006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1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600"/>
              <a:t>Comparison of Predictions – GMM vs K Means</a:t>
            </a:r>
            <a:endParaRPr sz="2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2600"/>
          </a:p>
        </p:txBody>
      </p:sp>
      <p:pic>
        <p:nvPicPr>
          <p:cNvPr id="261" name="Google Shape;261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675" y="1768438"/>
            <a:ext cx="2874700" cy="170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64375" y="1174375"/>
            <a:ext cx="5748000" cy="3589200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41"/>
          <p:cNvSpPr txBox="1"/>
          <p:nvPr/>
        </p:nvSpPr>
        <p:spPr>
          <a:xfrm rot="-5400000">
            <a:off x="-456775" y="2402400"/>
            <a:ext cx="1354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K Means predictions</a:t>
            </a:r>
            <a:endParaRPr sz="1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4" name="Google Shape;264;p41"/>
          <p:cNvSpPr txBox="1"/>
          <p:nvPr/>
        </p:nvSpPr>
        <p:spPr>
          <a:xfrm>
            <a:off x="1149925" y="1429750"/>
            <a:ext cx="1354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GMM predictions</a:t>
            </a:r>
            <a:endParaRPr sz="1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>
            <a:spLocks noGrp="1"/>
          </p:cNvSpPr>
          <p:nvPr>
            <p:ph type="title"/>
          </p:nvPr>
        </p:nvSpPr>
        <p:spPr>
          <a:xfrm>
            <a:off x="1005725" y="370400"/>
            <a:ext cx="79107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Dataset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11" b="0"/>
              <a:t>Lisbon, Portugal Hotel customer (2015 - 2018) </a:t>
            </a:r>
            <a:endParaRPr sz="2011" b="0"/>
          </a:p>
        </p:txBody>
      </p:sp>
      <p:sp>
        <p:nvSpPr>
          <p:cNvPr id="85" name="Google Shape;85;p15"/>
          <p:cNvSpPr txBox="1">
            <a:spLocks noGrp="1"/>
          </p:cNvSpPr>
          <p:nvPr>
            <p:ph type="body" idx="4294967295"/>
          </p:nvPr>
        </p:nvSpPr>
        <p:spPr>
          <a:xfrm>
            <a:off x="1005737" y="1386451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latin typeface="Raleway"/>
                <a:ea typeface="Raleway"/>
                <a:cs typeface="Raleway"/>
                <a:sym typeface="Raleway"/>
              </a:rPr>
              <a:t>Source:</a:t>
            </a:r>
            <a:r>
              <a:rPr lang="en" sz="150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" sz="1500" u="sng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r:id="rId3"/>
              </a:rPr>
              <a:t>Kaggle</a:t>
            </a:r>
            <a:endParaRPr sz="150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 b="1">
                <a:latin typeface="Raleway"/>
                <a:ea typeface="Raleway"/>
                <a:cs typeface="Raleway"/>
                <a:sym typeface="Raleway"/>
              </a:rPr>
              <a:t>Description:</a:t>
            </a:r>
            <a:r>
              <a:rPr lang="en" sz="150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" sz="1500" u="sng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r:id="rId4"/>
              </a:rPr>
              <a:t>ScienceDirect</a:t>
            </a:r>
            <a:endParaRPr sz="150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 b="1">
                <a:latin typeface="Raleway"/>
                <a:ea typeface="Raleway"/>
                <a:cs typeface="Raleway"/>
                <a:sym typeface="Raleway"/>
              </a:rPr>
              <a:t>Data:</a:t>
            </a:r>
            <a:r>
              <a:rPr lang="en" sz="1500">
                <a:latin typeface="Raleway"/>
                <a:ea typeface="Raleway"/>
                <a:cs typeface="Raleway"/>
                <a:sym typeface="Raleway"/>
              </a:rPr>
              <a:t> Each row is a record of individual customers (over 80k rows)</a:t>
            </a:r>
            <a:endParaRPr sz="150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500"/>
          </a:p>
        </p:txBody>
      </p:sp>
      <p:graphicFrame>
        <p:nvGraphicFramePr>
          <p:cNvPr id="86" name="Google Shape;86;p15"/>
          <p:cNvGraphicFramePr/>
          <p:nvPr/>
        </p:nvGraphicFramePr>
        <p:xfrm>
          <a:off x="1005725" y="2925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{341B71CE-E29A-4447-A68D-F784BD280984}</a:tableStyleId>
              </a:tblPr>
              <a:tblGrid>
                <a:gridCol w="1964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7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51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Numerical</a:t>
                      </a:r>
                      <a:endParaRPr b="1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n" b="1">
                          <a:solidFill>
                            <a:schemeClr val="dk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Boolean</a:t>
                      </a:r>
                      <a:endParaRPr b="1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Categorical</a:t>
                      </a:r>
                      <a:endParaRPr b="1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457200" lvl="0" indent="-304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Font typeface="Raleway"/>
                        <a:buChar char="●"/>
                      </a:pPr>
                      <a:r>
                        <a:rPr lang="en" sz="12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Age</a:t>
                      </a:r>
                      <a:endParaRPr sz="12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  <a:p>
                      <a:pPr marL="457200" lvl="0" indent="-304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Font typeface="Raleway"/>
                        <a:buChar char="●"/>
                      </a:pPr>
                      <a:r>
                        <a:rPr lang="en" sz="12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AverageLeadTime</a:t>
                      </a:r>
                      <a:endParaRPr sz="12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  <a:p>
                      <a:pPr marL="457200" lvl="0" indent="-304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Font typeface="Raleway"/>
                        <a:buChar char="●"/>
                      </a:pPr>
                      <a:r>
                        <a:rPr lang="en" sz="12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Revenue</a:t>
                      </a:r>
                      <a:endParaRPr sz="12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  <a:p>
                      <a:pPr marL="457200" lvl="0" indent="-304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Font typeface="Raleway"/>
                        <a:buChar char="●"/>
                      </a:pPr>
                      <a:r>
                        <a:rPr lang="en" sz="12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Bookings</a:t>
                      </a:r>
                      <a:endParaRPr sz="12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  <a:p>
                      <a:pPr marL="457200" lvl="0" indent="-304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Font typeface="Raleway"/>
                        <a:buChar char="●"/>
                      </a:pPr>
                      <a:r>
                        <a:rPr lang="en" sz="12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Nights</a:t>
                      </a:r>
                      <a:endParaRPr sz="12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304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Font typeface="Raleway"/>
                        <a:buChar char="●"/>
                      </a:pPr>
                      <a:r>
                        <a:rPr lang="en" sz="12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Floors </a:t>
                      </a:r>
                      <a:r>
                        <a:rPr lang="en" sz="1200" i="1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(High, Medium, Low)</a:t>
                      </a:r>
                      <a:endParaRPr sz="1200" i="1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  <a:p>
                      <a:pPr marL="457200" lvl="0" indent="-304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Font typeface="Raleway"/>
                        <a:buChar char="●"/>
                      </a:pPr>
                      <a:r>
                        <a:rPr lang="en" sz="12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Facilities </a:t>
                      </a:r>
                      <a:r>
                        <a:rPr lang="en" sz="1200" i="1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(Bathtub, Crib)</a:t>
                      </a:r>
                      <a:endParaRPr sz="1200" i="1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  <a:p>
                      <a:pPr marL="457200" lvl="0" indent="-304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Font typeface="Raleway"/>
                        <a:buChar char="●"/>
                      </a:pPr>
                      <a:r>
                        <a:rPr lang="en" sz="12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Special rooms </a:t>
                      </a:r>
                      <a:r>
                        <a:rPr lang="en" sz="1200" i="1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(Quiet, Accessible)</a:t>
                      </a:r>
                      <a:endParaRPr sz="1200" i="1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304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Font typeface="Raleway"/>
                        <a:buChar char="●"/>
                      </a:pPr>
                      <a:r>
                        <a:rPr lang="en" sz="12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Nationality</a:t>
                      </a:r>
                      <a:endParaRPr sz="12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  <a:p>
                      <a:pPr marL="457200" lvl="0" indent="-304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Font typeface="Raleway"/>
                        <a:buChar char="●"/>
                      </a:pPr>
                      <a:r>
                        <a:rPr lang="en" sz="12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Distribution channel</a:t>
                      </a:r>
                      <a:endParaRPr sz="12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  <a:p>
                      <a:pPr marL="457200" lvl="0" indent="-304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Font typeface="Raleway"/>
                        <a:buChar char="●"/>
                      </a:pPr>
                      <a:r>
                        <a:rPr lang="en" sz="12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Market segment</a:t>
                      </a:r>
                      <a:endParaRPr sz="12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2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70" name="Google Shape;270;p42"/>
          <p:cNvSpPr txBox="1"/>
          <p:nvPr/>
        </p:nvSpPr>
        <p:spPr>
          <a:xfrm>
            <a:off x="438150" y="1309650"/>
            <a:ext cx="8122800" cy="19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K Means: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Since Cluster 5 and cluster 4 spend higher other expenses than other cluster,  hotels can consider these two clusters as their other service targets.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groups with different characteristics, hotels can provide different services, such as providing high-rise rooms, quiet rooms and rooms near elevators to older groups, while younger groups may market other hotel services.</a:t>
            </a:r>
            <a:endParaRPr/>
          </a:p>
        </p:txBody>
      </p:sp>
      <p:sp>
        <p:nvSpPr>
          <p:cNvPr id="271" name="Google Shape;271;p42"/>
          <p:cNvSpPr txBox="1"/>
          <p:nvPr/>
        </p:nvSpPr>
        <p:spPr>
          <a:xfrm>
            <a:off x="510600" y="3218250"/>
            <a:ext cx="81228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GMM: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Clusters 0 has all the extra requested customers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>
            <a:spLocks noGrp="1"/>
          </p:cNvSpPr>
          <p:nvPr>
            <p:ph type="title"/>
          </p:nvPr>
        </p:nvSpPr>
        <p:spPr>
          <a:xfrm>
            <a:off x="514350" y="349775"/>
            <a:ext cx="79107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85A12"/>
                </a:solidFill>
              </a:rPr>
              <a:t>Features</a:t>
            </a:r>
            <a:endParaRPr sz="2011" b="0">
              <a:solidFill>
                <a:srgbClr val="F85A12"/>
              </a:solidFill>
            </a:endParaRPr>
          </a:p>
        </p:txBody>
      </p:sp>
      <p:graphicFrame>
        <p:nvGraphicFramePr>
          <p:cNvPr id="92" name="Google Shape;92;p16"/>
          <p:cNvGraphicFramePr/>
          <p:nvPr/>
        </p:nvGraphicFramePr>
        <p:xfrm>
          <a:off x="514350" y="1051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{341B71CE-E29A-4447-A68D-F784BD280984}</a:tableStyleId>
              </a:tblPr>
              <a:tblGrid>
                <a:gridCol w="1866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4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Names</a:t>
                      </a:r>
                      <a:endParaRPr sz="1500" b="1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Description</a:t>
                      </a:r>
                      <a:endParaRPr sz="1500" b="1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86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AverageLeadTime</a:t>
                      </a:r>
                      <a:endParaRPr sz="13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The average number of days elapsed between the customer’s booking date and arrival date</a:t>
                      </a:r>
                      <a:endParaRPr sz="13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LodgingRevenue</a:t>
                      </a:r>
                      <a:endParaRPr sz="13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Total amount spent on lodging expenses by the customer</a:t>
                      </a:r>
                      <a:endParaRPr sz="13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OtherRevenues</a:t>
                      </a:r>
                      <a:endParaRPr sz="13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Total amount spent on other expenses by the customer</a:t>
                      </a:r>
                      <a:endParaRPr sz="13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0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PersonsNights</a:t>
                      </a:r>
                      <a:endParaRPr sz="13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The total number of persons/nights that the customer stayed at the hotel.</a:t>
                      </a:r>
                      <a:endParaRPr sz="13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0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RoomNights</a:t>
                      </a:r>
                      <a:endParaRPr sz="13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Total of room/nights the customer stayed at the hotel</a:t>
                      </a:r>
                      <a:endParaRPr sz="13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0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BookingsNoShowed</a:t>
                      </a:r>
                      <a:endParaRPr sz="13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Number of bookings the customer made but subsequently made a “no-show”</a:t>
                      </a:r>
                      <a:endParaRPr sz="13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0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BookingsCanceled</a:t>
                      </a:r>
                      <a:endParaRPr sz="13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Number of bookings the customer made but subsequently canceled</a:t>
                      </a:r>
                      <a:endParaRPr sz="13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0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BookingsCheckedIn</a:t>
                      </a:r>
                      <a:endParaRPr sz="13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Number of bookings the customer made, and which end up with a staying</a:t>
                      </a:r>
                      <a:endParaRPr sz="13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0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MarketSegment</a:t>
                      </a:r>
                      <a:endParaRPr sz="13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Current market segment of the customer</a:t>
                      </a:r>
                      <a:endParaRPr sz="13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71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HighFloor</a:t>
                      </a:r>
                      <a:endParaRPr sz="13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Indication if the customer usually asks for a room on a higher floor (0: No, 1: Yes)</a:t>
                      </a:r>
                      <a:endParaRPr sz="13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preprocessing</a:t>
            </a:r>
            <a:endParaRPr/>
          </a:p>
        </p:txBody>
      </p:sp>
      <p:pic>
        <p:nvPicPr>
          <p:cNvPr id="98" name="Google Shape;9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475" y="1203575"/>
            <a:ext cx="8372824" cy="1797872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8525" y="3082301"/>
            <a:ext cx="8372824" cy="182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 and AverageLeadTime</a:t>
            </a:r>
            <a:endParaRPr/>
          </a:p>
        </p:txBody>
      </p:sp>
      <p:pic>
        <p:nvPicPr>
          <p:cNvPr id="105" name="Google Shape;10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03575"/>
            <a:ext cx="8399490" cy="378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Revenue (Lodging, Other)</a:t>
            </a:r>
            <a:endParaRPr/>
          </a:p>
        </p:txBody>
      </p:sp>
      <p:pic>
        <p:nvPicPr>
          <p:cNvPr id="111" name="Google Shape;11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03575"/>
            <a:ext cx="8230900" cy="3787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Bookings (cancelled, no show, check in)</a:t>
            </a:r>
            <a:endParaRPr/>
          </a:p>
        </p:txBody>
      </p:sp>
      <p:pic>
        <p:nvPicPr>
          <p:cNvPr id="117" name="Google Shape;11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900" y="1218575"/>
            <a:ext cx="5431726" cy="2583924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0"/>
          <p:cNvSpPr txBox="1"/>
          <p:nvPr/>
        </p:nvSpPr>
        <p:spPr>
          <a:xfrm>
            <a:off x="6210000" y="1410000"/>
            <a:ext cx="2647500" cy="32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Lato"/>
              <a:buChar char="●"/>
            </a:pPr>
            <a:r>
              <a:rPr lang="e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Check-in bookings are the most frequent, followed by no-shows and then cancelled bookings. There are around 83,546 checked-in bookings, 80,000 cancellations and 83,472 no-shows.</a:t>
            </a:r>
            <a:endParaRPr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Lato"/>
              <a:buChar char="●"/>
            </a:pPr>
            <a:r>
              <a:rPr lang="e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The distribution of bookings is fairly similar for cancelled and no-showed bookings.</a:t>
            </a:r>
            <a:endParaRPr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Nights (Persons, Rooms)</a:t>
            </a:r>
            <a:endParaRPr/>
          </a:p>
        </p:txBody>
      </p:sp>
      <p:pic>
        <p:nvPicPr>
          <p:cNvPr id="124" name="Google Shape;12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03575"/>
            <a:ext cx="8839200" cy="29738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630</Words>
  <Application>Microsoft Macintosh PowerPoint</Application>
  <PresentationFormat>On-screen Show (16:9)</PresentationFormat>
  <Paragraphs>117</Paragraphs>
  <Slides>30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Lato</vt:lpstr>
      <vt:lpstr>Raleway</vt:lpstr>
      <vt:lpstr>Arial</vt:lpstr>
      <vt:lpstr>Swiss</vt:lpstr>
      <vt:lpstr>Customer segmentation with Spark MLlib</vt:lpstr>
      <vt:lpstr>Introduction</vt:lpstr>
      <vt:lpstr>Dataset Lisbon, Portugal Hotel customer (2015 - 2018) </vt:lpstr>
      <vt:lpstr>Features</vt:lpstr>
      <vt:lpstr>Data preprocessing</vt:lpstr>
      <vt:lpstr>Age and AverageLeadTime</vt:lpstr>
      <vt:lpstr>Revenue (Lodging, Other)</vt:lpstr>
      <vt:lpstr>Bookings (cancelled, no show, check in)</vt:lpstr>
      <vt:lpstr>Nights (Persons, Rooms)</vt:lpstr>
      <vt:lpstr>PersonNights vs RoomNights</vt:lpstr>
      <vt:lpstr>Correlation Plot</vt:lpstr>
      <vt:lpstr>Boolean variables</vt:lpstr>
      <vt:lpstr>Categorical variables</vt:lpstr>
      <vt:lpstr>Nationality</vt:lpstr>
      <vt:lpstr>Market Segment</vt:lpstr>
      <vt:lpstr>Further analysis:</vt:lpstr>
      <vt:lpstr>Clustering Analysis </vt:lpstr>
      <vt:lpstr>K-Means Clustering Model </vt:lpstr>
      <vt:lpstr>K-Means Clustering Model </vt:lpstr>
      <vt:lpstr>K-Means Clustering Model </vt:lpstr>
      <vt:lpstr>K-Means Clustering Model </vt:lpstr>
      <vt:lpstr>K-Means Clustering Model </vt:lpstr>
      <vt:lpstr>K-Means Clustering Model </vt:lpstr>
      <vt:lpstr>K-Means Clustering Model </vt:lpstr>
      <vt:lpstr>GMM Clustering Model </vt:lpstr>
      <vt:lpstr>GMM Clustering Model </vt:lpstr>
      <vt:lpstr>GMM Clustering Model </vt:lpstr>
      <vt:lpstr>GMM Clustering Model </vt:lpstr>
      <vt:lpstr>Comparison of Predictions – GMM vs K Means 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segmentation with Spark MLlib</dc:title>
  <cp:lastModifiedBy>Dumale, Gouri M</cp:lastModifiedBy>
  <cp:revision>1</cp:revision>
  <dcterms:modified xsi:type="dcterms:W3CDTF">2025-01-08T16:50:37Z</dcterms:modified>
</cp:coreProperties>
</file>