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1097" r:id="rId2"/>
    <p:sldId id="1448" r:id="rId3"/>
    <p:sldId id="1450" r:id="rId4"/>
    <p:sldId id="1455" r:id="rId5"/>
    <p:sldId id="1454" r:id="rId6"/>
    <p:sldId id="1459" r:id="rId7"/>
    <p:sldId id="1456" r:id="rId8"/>
    <p:sldId id="1453" r:id="rId9"/>
    <p:sldId id="1457" r:id="rId10"/>
    <p:sldId id="1458" r:id="rId11"/>
    <p:sldId id="1464" r:id="rId12"/>
    <p:sldId id="1465" r:id="rId13"/>
    <p:sldId id="1476" r:id="rId14"/>
    <p:sldId id="1467" r:id="rId15"/>
    <p:sldId id="1469" r:id="rId16"/>
    <p:sldId id="1470" r:id="rId17"/>
    <p:sldId id="1475" r:id="rId18"/>
    <p:sldId id="1460" r:id="rId19"/>
    <p:sldId id="1449" r:id="rId20"/>
    <p:sldId id="1477" r:id="rId21"/>
    <p:sldId id="1471" r:id="rId22"/>
    <p:sldId id="1461" r:id="rId23"/>
    <p:sldId id="1452" r:id="rId24"/>
    <p:sldId id="1472" r:id="rId25"/>
    <p:sldId id="1474" r:id="rId26"/>
    <p:sldId id="1462" r:id="rId27"/>
    <p:sldId id="1473" r:id="rId28"/>
    <p:sldId id="14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cJanne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D53"/>
    <a:srgbClr val="2F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5" autoAdjust="0"/>
    <p:restoredTop sz="95722" autoAdjust="0"/>
  </p:normalViewPr>
  <p:slideViewPr>
    <p:cSldViewPr snapToGrid="0" snapToObjects="1">
      <p:cViewPr varScale="1">
        <p:scale>
          <a:sx n="90" d="100"/>
          <a:sy n="90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12E4-16E2-3546-BEE8-BF686527E0AB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ED54-26F3-BA45-8332-245FA7EE4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AD08-77AB-C840-8F52-1CD9AC3D73F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8096-F329-7647-8BCC-856D6F856E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8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817942"/>
            <a:ext cx="8431088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18" y="6311551"/>
            <a:ext cx="3390723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3440073"/>
            <a:ext cx="3951111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04" y="356318"/>
            <a:ext cx="1289640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8229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73283" y="6398745"/>
            <a:ext cx="3459377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3911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1103260"/>
            <a:ext cx="3911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73283" y="6398745"/>
            <a:ext cx="3459377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373283" y="6398745"/>
            <a:ext cx="3459377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73283" y="6398745"/>
            <a:ext cx="3459377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8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817942"/>
            <a:ext cx="8431088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18" y="6311551"/>
            <a:ext cx="3390723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3440073"/>
            <a:ext cx="3951111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04" y="356318"/>
            <a:ext cx="1289640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8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817942"/>
            <a:ext cx="8431088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18" y="6311551"/>
            <a:ext cx="3390723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3440073"/>
            <a:ext cx="3951111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04" y="356318"/>
            <a:ext cx="1289640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713732"/>
            <a:ext cx="8259884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4026909"/>
            <a:ext cx="8259884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665" y="6090522"/>
            <a:ext cx="977391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4"/>
            <a:ext cx="9144000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9144000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949335"/>
            <a:ext cx="8259884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2522589"/>
            <a:ext cx="8259884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665" y="6090522"/>
            <a:ext cx="977391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"/>
            <a:ext cx="9144000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713729"/>
            <a:ext cx="8259884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4056299"/>
            <a:ext cx="8259884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8229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8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817942"/>
            <a:ext cx="8431088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18" y="6311551"/>
            <a:ext cx="3390723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3440073"/>
            <a:ext cx="3951111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04" y="356318"/>
            <a:ext cx="1289640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3911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1103260"/>
            <a:ext cx="3911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8229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73283" y="6398745"/>
            <a:ext cx="3459377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2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3911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1103260"/>
            <a:ext cx="3911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73283" y="6398745"/>
            <a:ext cx="3459377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7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373283" y="6398745"/>
            <a:ext cx="3459377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9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73283" y="6398745"/>
            <a:ext cx="3459377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1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06435"/>
            <a:ext cx="8229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776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223838" indent="-223838">
              <a:spcBef>
                <a:spcPts val="776"/>
              </a:spcBef>
              <a:buClr>
                <a:schemeClr val="accent1"/>
              </a:buClr>
              <a:buFont typeface="Wingdings" charset="2"/>
              <a:buChar char="§"/>
              <a:tabLst/>
              <a:defRPr sz="2000">
                <a:solidFill>
                  <a:srgbClr val="818A8F"/>
                </a:solidFill>
              </a:defRPr>
            </a:lvl2pPr>
            <a:lvl3pPr marL="631825" indent="-166688">
              <a:spcBef>
                <a:spcPts val="776"/>
              </a:spcBef>
              <a:spcAft>
                <a:spcPts val="0"/>
              </a:spcAft>
              <a:buFont typeface="Lucida Grande"/>
              <a:buChar char="–"/>
              <a:tabLst/>
              <a:defRPr sz="1800">
                <a:solidFill>
                  <a:srgbClr val="818A8F"/>
                </a:solidFill>
              </a:defRPr>
            </a:lvl3pPr>
            <a:lvl4pPr marL="914400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818A8F"/>
                </a:solidFill>
              </a:defRPr>
            </a:lvl4pPr>
            <a:lvl5pPr marL="1144588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3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289512"/>
            <a:ext cx="8741880" cy="8996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1931" y="1189177"/>
            <a:ext cx="8741880" cy="201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09" indent="0">
              <a:buNone/>
              <a:defRPr sz="2000"/>
            </a:lvl2pPr>
            <a:lvl3pPr marL="219406" indent="0">
              <a:buNone/>
              <a:defRPr sz="2000"/>
            </a:lvl3pPr>
            <a:lvl4pPr marL="466820" indent="0">
              <a:buNone/>
              <a:defRPr sz="1800"/>
            </a:lvl4pPr>
            <a:lvl5pPr marL="725127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4" y="313436"/>
            <a:ext cx="8460105" cy="573024"/>
          </a:xfrm>
          <a:prstGeom prst="rect">
            <a:avLst/>
          </a:prstGeom>
        </p:spPr>
        <p:txBody>
          <a:bodyPr lIns="121680" tIns="60840" rIns="121680" bIns="60840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98" y="1585395"/>
            <a:ext cx="2523744" cy="4296832"/>
          </a:xfrm>
          <a:prstGeom prst="rect">
            <a:avLst/>
          </a:prstGeom>
        </p:spPr>
        <p:txBody>
          <a:bodyPr lIns="121680" tIns="60840" rIns="121680" bIns="60840"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97" y="1585391"/>
            <a:ext cx="2523744" cy="4296833"/>
          </a:xfrm>
          <a:prstGeom prst="rect">
            <a:avLst/>
          </a:prstGeom>
        </p:spPr>
        <p:txBody>
          <a:bodyPr lIns="121680" tIns="60840" rIns="121680" bIns="60840"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9" y="1585395"/>
            <a:ext cx="2527300" cy="4296832"/>
          </a:xfrm>
          <a:prstGeom prst="rect">
            <a:avLst/>
          </a:prstGeom>
        </p:spPr>
        <p:txBody>
          <a:bodyPr lIns="121680" tIns="60840" rIns="121680" bIns="60840"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1001856"/>
            <a:ext cx="8460105" cy="369332"/>
          </a:xfrm>
          <a:prstGeom prst="rect">
            <a:avLst/>
          </a:prstGeom>
        </p:spPr>
        <p:txBody>
          <a:bodyPr wrap="square" lIns="121680" tIns="60840" rIns="121680" bIns="6084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8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6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2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0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7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65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74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713732"/>
            <a:ext cx="8259884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4026909"/>
            <a:ext cx="8259884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665" y="6090522"/>
            <a:ext cx="977391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7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4"/>
            <a:ext cx="9144000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9144000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949335"/>
            <a:ext cx="8259884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2522589"/>
            <a:ext cx="8259884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665" y="6090522"/>
            <a:ext cx="977391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"/>
            <a:ext cx="9144000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713729"/>
            <a:ext cx="8259884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4056299"/>
            <a:ext cx="8259884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8229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010627" y="6547945"/>
            <a:ext cx="685979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3911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1103260"/>
            <a:ext cx="3911600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1106435"/>
            <a:ext cx="2635386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jpeg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2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5760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790" y="6098077"/>
            <a:ext cx="974090" cy="488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875" y="6476473"/>
            <a:ext cx="72146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1336" y="6476473"/>
            <a:ext cx="2407691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2015. All Rights Reserved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9" r:id="rId3"/>
    <p:sldLayoutId id="2147483675" r:id="rId4"/>
    <p:sldLayoutId id="2147483676" r:id="rId5"/>
    <p:sldLayoutId id="2147483671" r:id="rId6"/>
    <p:sldLayoutId id="2147483672" r:id="rId7"/>
    <p:sldLayoutId id="2147483673" r:id="rId8"/>
    <p:sldLayoutId id="2147483667" r:id="rId9"/>
    <p:sldLayoutId id="2147483677" r:id="rId10"/>
    <p:sldLayoutId id="2147483678" r:id="rId11"/>
    <p:sldLayoutId id="2147483679" r:id="rId12"/>
    <p:sldLayoutId id="2147483680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13" r:id="rId28"/>
    <p:sldLayoutId id="2147483714" r:id="rId29"/>
    <p:sldLayoutId id="2147483717" r:id="rId3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6916" y="1817942"/>
            <a:ext cx="8431088" cy="1455836"/>
          </a:xfrm>
        </p:spPr>
        <p:txBody>
          <a:bodyPr/>
          <a:lstStyle/>
          <a:p>
            <a:r>
              <a:rPr lang="en-US" sz="3600" dirty="0" smtClean="0"/>
              <a:t>More Data, More Problems</a:t>
            </a:r>
            <a:br>
              <a:rPr lang="en-US" sz="3600" dirty="0" smtClean="0"/>
            </a:br>
            <a:r>
              <a:rPr lang="en-US" sz="3600" dirty="0" smtClean="0"/>
              <a:t>A Practical Guide to Testing on </a:t>
            </a:r>
            <a:r>
              <a:rPr lang="en-US" sz="3600" dirty="0" err="1" smtClean="0"/>
              <a:t>Hadoop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Miklavcic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dirty="0"/>
              <a:t>Benefits</a:t>
            </a:r>
          </a:p>
          <a:p>
            <a:pPr lvl="1"/>
            <a:r>
              <a:rPr lang="en-US" sz="2000" b="0" dirty="0"/>
              <a:t>Fast, lightweight</a:t>
            </a:r>
          </a:p>
          <a:p>
            <a:pPr lvl="1"/>
            <a:r>
              <a:rPr lang="en-US" sz="2000" b="0" dirty="0"/>
              <a:t>Catch basic errors much more quickly</a:t>
            </a:r>
          </a:p>
          <a:p>
            <a:pPr lvl="1"/>
            <a:r>
              <a:rPr lang="en-US" sz="2000" b="0" dirty="0"/>
              <a:t>Easy to get up and running quickly, even without a cluster</a:t>
            </a:r>
          </a:p>
          <a:p>
            <a:r>
              <a:rPr lang="en-US" sz="2200" dirty="0" smtClean="0"/>
              <a:t>Pain Points</a:t>
            </a:r>
            <a:endParaRPr lang="en-US" sz="2200" dirty="0"/>
          </a:p>
          <a:p>
            <a:pPr lvl="1"/>
            <a:r>
              <a:rPr lang="en-US" sz="2000" b="0" dirty="0" smtClean="0"/>
              <a:t>Wo</a:t>
            </a:r>
            <a:r>
              <a:rPr lang="en-US" sz="2000" dirty="0" smtClean="0"/>
              <a:t>n’t</a:t>
            </a:r>
            <a:r>
              <a:rPr lang="en-US" sz="2000" b="0" dirty="0" smtClean="0"/>
              <a:t> </a:t>
            </a:r>
            <a:r>
              <a:rPr lang="en-US" sz="2000" b="0" dirty="0"/>
              <a:t>catch performance problems</a:t>
            </a:r>
          </a:p>
          <a:p>
            <a:pPr lvl="1"/>
            <a:r>
              <a:rPr lang="en-US" sz="2000" b="0" dirty="0" smtClean="0"/>
              <a:t>Access to test </a:t>
            </a:r>
            <a:r>
              <a:rPr lang="en-US" sz="2000" b="0" dirty="0"/>
              <a:t>data? PHI?</a:t>
            </a:r>
          </a:p>
          <a:p>
            <a:pPr lvl="1"/>
            <a:r>
              <a:rPr lang="en-US" sz="2000" b="0" dirty="0"/>
              <a:t>Need to </a:t>
            </a:r>
            <a:r>
              <a:rPr lang="en-US" sz="2000" b="0" dirty="0" smtClean="0"/>
              <a:t>create your </a:t>
            </a:r>
            <a:r>
              <a:rPr lang="en-US" sz="2000" b="0" dirty="0"/>
              <a:t>schema for </a:t>
            </a:r>
            <a:r>
              <a:rPr lang="en-US" sz="2000" b="0" dirty="0" err="1" smtClean="0"/>
              <a:t>HCatalog</a:t>
            </a:r>
            <a:r>
              <a:rPr lang="en-US" sz="2000" b="0" dirty="0" smtClean="0"/>
              <a:t> testing – tries to talk to </a:t>
            </a:r>
            <a:r>
              <a:rPr lang="en-US" sz="2000" b="0" dirty="0" err="1" smtClean="0"/>
              <a:t>HCatalog</a:t>
            </a:r>
            <a:r>
              <a:rPr lang="en-US" sz="2000" b="0" dirty="0" smtClean="0"/>
              <a:t>, but this is not preferable for testing</a:t>
            </a:r>
            <a:endParaRPr lang="en-US" sz="2000" b="0" dirty="0"/>
          </a:p>
          <a:p>
            <a:pPr lvl="1"/>
            <a:r>
              <a:rPr lang="en-US" sz="2000" b="0" dirty="0"/>
              <a:t>MS Windows will give you drama..</a:t>
            </a:r>
            <a:r>
              <a:rPr lang="en-US" sz="2000" b="0" dirty="0" smtClean="0"/>
              <a:t>.</a:t>
            </a:r>
          </a:p>
          <a:p>
            <a:pPr lvl="2"/>
            <a:r>
              <a:rPr lang="en-US" sz="1800" dirty="0"/>
              <a:t>http://</a:t>
            </a:r>
            <a:r>
              <a:rPr lang="en-US" sz="1800" dirty="0" err="1"/>
              <a:t>blog.michaelmiklavcic.com</a:t>
            </a:r>
            <a:r>
              <a:rPr lang="en-US" sz="1800" dirty="0"/>
              <a:t>/</a:t>
            </a:r>
            <a:r>
              <a:rPr lang="en-US" sz="1800" dirty="0" err="1"/>
              <a:t>hadoop</a:t>
            </a:r>
            <a:r>
              <a:rPr lang="en-US" sz="1800" dirty="0"/>
              <a:t>/pig/</a:t>
            </a:r>
            <a:r>
              <a:rPr lang="en-US" sz="1800" dirty="0" err="1"/>
              <a:t>pigunit</a:t>
            </a:r>
            <a:r>
              <a:rPr lang="en-US" sz="1800" dirty="0"/>
              <a:t>/testing/2014/04/06/pigunit-on-hadoop2.html</a:t>
            </a:r>
            <a:endParaRPr lang="en-US" sz="1800" b="0" dirty="0"/>
          </a:p>
          <a:p>
            <a:endParaRPr lang="en-US" sz="2200" b="0" dirty="0" smtClean="0"/>
          </a:p>
          <a:p>
            <a:pPr lvl="1"/>
            <a:endParaRPr lang="en-US" dirty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52534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MRUnit</a:t>
            </a:r>
            <a:r>
              <a:rPr lang="en-US" dirty="0" smtClean="0"/>
              <a:t> Test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b="0" dirty="0" smtClean="0"/>
              <a:t>Use </a:t>
            </a:r>
            <a:r>
              <a:rPr lang="en-US" sz="2200" b="0" dirty="0"/>
              <a:t>Maven </a:t>
            </a:r>
            <a:r>
              <a:rPr lang="en-US" sz="2200" b="0" dirty="0" smtClean="0"/>
              <a:t>for test dependencies</a:t>
            </a:r>
            <a:endParaRPr lang="en-US" sz="2200" b="0" dirty="0"/>
          </a:p>
          <a:p>
            <a:r>
              <a:rPr lang="en-US" sz="2200" dirty="0" smtClean="0"/>
              <a:t>Mappers</a:t>
            </a:r>
            <a:endParaRPr lang="en-US" sz="2200" dirty="0"/>
          </a:p>
          <a:p>
            <a:pPr lvl="1"/>
            <a:r>
              <a:rPr lang="en-US" sz="2000" b="0" dirty="0"/>
              <a:t>Create a </a:t>
            </a:r>
            <a:r>
              <a:rPr lang="en-US" sz="2000" b="0" dirty="0" err="1"/>
              <a:t>MapDriver</a:t>
            </a:r>
            <a:endParaRPr lang="en-US" sz="2000" b="0" dirty="0"/>
          </a:p>
          <a:p>
            <a:pPr lvl="1"/>
            <a:r>
              <a:rPr lang="en-US" sz="2000" b="0" dirty="0"/>
              <a:t>Create input records</a:t>
            </a:r>
          </a:p>
          <a:p>
            <a:pPr lvl="1"/>
            <a:r>
              <a:rPr lang="en-US" sz="2000" b="0" dirty="0"/>
              <a:t>Create expected output records</a:t>
            </a:r>
          </a:p>
          <a:p>
            <a:pPr lvl="1"/>
            <a:r>
              <a:rPr lang="en-US" sz="2000" b="0" dirty="0"/>
              <a:t>Run test!</a:t>
            </a:r>
          </a:p>
          <a:p>
            <a:r>
              <a:rPr lang="en-US" sz="2200" dirty="0" smtClean="0"/>
              <a:t>Reducers</a:t>
            </a:r>
            <a:endParaRPr lang="en-US" sz="2200" dirty="0"/>
          </a:p>
          <a:p>
            <a:pPr lvl="1"/>
            <a:r>
              <a:rPr lang="en-US" sz="2000" b="0" dirty="0"/>
              <a:t>Create a </a:t>
            </a:r>
            <a:r>
              <a:rPr lang="en-US" sz="2000" b="0" dirty="0" err="1"/>
              <a:t>ReduceDriver</a:t>
            </a:r>
            <a:endParaRPr lang="en-US" sz="2000" b="0" dirty="0"/>
          </a:p>
          <a:p>
            <a:pPr lvl="1"/>
            <a:r>
              <a:rPr lang="en-US" sz="2000" b="0" dirty="0"/>
              <a:t>Create input records</a:t>
            </a:r>
          </a:p>
          <a:p>
            <a:pPr lvl="1"/>
            <a:r>
              <a:rPr lang="en-US" sz="2000" b="0" dirty="0"/>
              <a:t>Create expected output records</a:t>
            </a:r>
          </a:p>
          <a:p>
            <a:pPr lvl="1"/>
            <a:r>
              <a:rPr lang="en-US" sz="2000" b="0" dirty="0"/>
              <a:t>Run test!</a:t>
            </a:r>
          </a:p>
          <a:p>
            <a:endParaRPr lang="en-US" sz="2000" b="0" dirty="0" smtClean="0"/>
          </a:p>
          <a:p>
            <a:endParaRPr lang="en-US" sz="2200" b="0" dirty="0" smtClean="0"/>
          </a:p>
          <a:p>
            <a:pPr lvl="1"/>
            <a:endParaRPr lang="en-US" dirty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7401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MRUnit</a:t>
            </a:r>
            <a:r>
              <a:rPr lang="en-US" dirty="0" smtClean="0"/>
              <a:t> Test Setup - </a:t>
            </a:r>
            <a:r>
              <a:rPr lang="en-US" dirty="0" err="1" smtClean="0"/>
              <a:t>HCatalog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Don’t </a:t>
            </a:r>
            <a:r>
              <a:rPr lang="en-US" sz="2000" b="0" dirty="0"/>
              <a:t>want to setup a testing </a:t>
            </a:r>
            <a:r>
              <a:rPr lang="en-US" sz="2000" b="0" dirty="0" err="1"/>
              <a:t>metastore</a:t>
            </a:r>
            <a:endParaRPr lang="en-US" sz="2000" b="0" dirty="0"/>
          </a:p>
          <a:p>
            <a:pPr lvl="1"/>
            <a:r>
              <a:rPr lang="en-US" b="0" dirty="0" smtClean="0"/>
              <a:t>More complicated build process</a:t>
            </a:r>
            <a:endParaRPr lang="en-US" b="0" dirty="0"/>
          </a:p>
          <a:p>
            <a:pPr lvl="1"/>
            <a:r>
              <a:rPr lang="en-US" b="0" dirty="0"/>
              <a:t>External dependencies</a:t>
            </a:r>
          </a:p>
          <a:p>
            <a:pPr lvl="1"/>
            <a:r>
              <a:rPr lang="en-US" b="0" dirty="0" smtClean="0"/>
              <a:t>This is more like an Acceptance/System test – we handle this testing scope in a different way</a:t>
            </a:r>
            <a:endParaRPr lang="en-US" b="0" dirty="0"/>
          </a:p>
          <a:p>
            <a:r>
              <a:rPr lang="en-US" sz="2000" b="0" dirty="0" smtClean="0"/>
              <a:t>How to get around the Hive </a:t>
            </a:r>
            <a:r>
              <a:rPr lang="en-US" sz="2000" b="0" dirty="0" err="1" smtClean="0"/>
              <a:t>metastore</a:t>
            </a:r>
            <a:r>
              <a:rPr lang="en-US" sz="2000" b="0" dirty="0" smtClean="0"/>
              <a:t> dependency?</a:t>
            </a:r>
          </a:p>
          <a:p>
            <a:pPr lvl="1"/>
            <a:r>
              <a:rPr lang="en-US" b="0" dirty="0" smtClean="0"/>
              <a:t>Dependency Injection!</a:t>
            </a:r>
          </a:p>
          <a:p>
            <a:pPr lvl="1"/>
            <a:r>
              <a:rPr lang="en-US" dirty="0" smtClean="0"/>
              <a:t>Set default </a:t>
            </a:r>
            <a:r>
              <a:rPr lang="en-US" dirty="0"/>
              <a:t>to </a:t>
            </a:r>
            <a:r>
              <a:rPr lang="en-US" dirty="0" err="1"/>
              <a:t>HCatalog</a:t>
            </a:r>
            <a:r>
              <a:rPr lang="en-US" dirty="0"/>
              <a:t> provider</a:t>
            </a:r>
            <a:endParaRPr lang="en-US" b="0" dirty="0" smtClean="0"/>
          </a:p>
          <a:p>
            <a:pPr lvl="1"/>
            <a:r>
              <a:rPr lang="en-US" b="0" dirty="0" smtClean="0"/>
              <a:t>Inject </a:t>
            </a:r>
            <a:r>
              <a:rPr lang="en-US" b="0" dirty="0"/>
              <a:t>a schema provider in your </a:t>
            </a:r>
            <a:r>
              <a:rPr lang="en-US" b="0" dirty="0" smtClean="0"/>
              <a:t>mapper when you need one for testing</a:t>
            </a:r>
          </a:p>
          <a:p>
            <a:pPr marL="398463" lvl="1" indent="0">
              <a:buNone/>
            </a:pPr>
            <a:endParaRPr lang="en-US" b="0" dirty="0" smtClean="0"/>
          </a:p>
          <a:p>
            <a:pPr marL="398463" lvl="1" indent="0">
              <a:buNone/>
            </a:pPr>
            <a:endParaRPr lang="en-US" b="0" dirty="0"/>
          </a:p>
          <a:p>
            <a:r>
              <a:rPr lang="en-US" sz="2000" b="0" dirty="0" smtClean="0"/>
              <a:t>Can </a:t>
            </a:r>
            <a:r>
              <a:rPr lang="en-US" sz="2000" b="0" dirty="0"/>
              <a:t>use ordinal or column name as means to get values via </a:t>
            </a:r>
            <a:r>
              <a:rPr lang="en-US" sz="2000" b="0" dirty="0" err="1" smtClean="0"/>
              <a:t>HCatalog</a:t>
            </a:r>
            <a:r>
              <a:rPr lang="en-US" sz="2000" b="0" dirty="0" smtClean="0"/>
              <a:t>.</a:t>
            </a:r>
          </a:p>
          <a:p>
            <a:endParaRPr lang="en-US" sz="2200" b="0" dirty="0" smtClean="0"/>
          </a:p>
          <a:p>
            <a:pPr lvl="1"/>
            <a:endParaRPr lang="en-US" dirty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12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97" y="3946840"/>
            <a:ext cx="3743770" cy="571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97" y="5213199"/>
            <a:ext cx="2680376" cy="2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MRUnit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dirty="0"/>
              <a:t>Eclipse example</a:t>
            </a:r>
          </a:p>
        </p:txBody>
      </p:sp>
    </p:spTree>
    <p:extLst>
      <p:ext uri="{BB962C8B-B14F-4D97-AF65-F5344CB8AC3E}">
        <p14:creationId xmlns:p14="http://schemas.microsoft.com/office/powerpoint/2010/main" val="273099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dirty="0" smtClean="0"/>
              <a:t>Benefits</a:t>
            </a:r>
          </a:p>
          <a:p>
            <a:pPr lvl="1"/>
            <a:r>
              <a:rPr lang="en-US" sz="2000" dirty="0" smtClean="0"/>
              <a:t>Fast, lightweight</a:t>
            </a:r>
          </a:p>
          <a:p>
            <a:pPr lvl="1"/>
            <a:r>
              <a:rPr lang="en-US" sz="2000" dirty="0" smtClean="0"/>
              <a:t>Catch basic logic errors quickly</a:t>
            </a:r>
          </a:p>
          <a:p>
            <a:pPr lvl="1"/>
            <a:r>
              <a:rPr lang="en-US" sz="2000" dirty="0" smtClean="0"/>
              <a:t>Easy to get up and running quickly, even without a cluster</a:t>
            </a:r>
          </a:p>
          <a:p>
            <a:r>
              <a:rPr lang="en-US" sz="2200" dirty="0" smtClean="0"/>
              <a:t>Pain Points</a:t>
            </a:r>
          </a:p>
          <a:p>
            <a:pPr lvl="1"/>
            <a:r>
              <a:rPr lang="en-US" sz="2000" dirty="0" smtClean="0"/>
              <a:t>Still need system level tests to catch performance problems</a:t>
            </a:r>
          </a:p>
          <a:p>
            <a:pPr lvl="1"/>
            <a:r>
              <a:rPr lang="en-US" sz="2000" dirty="0"/>
              <a:t>Need to gin up a schema for </a:t>
            </a:r>
            <a:r>
              <a:rPr lang="en-US" sz="2000" dirty="0" err="1"/>
              <a:t>Hcatalog</a:t>
            </a:r>
            <a:endParaRPr lang="en-US" sz="2000" dirty="0"/>
          </a:p>
          <a:p>
            <a:pPr lvl="1"/>
            <a:r>
              <a:rPr lang="en-US" sz="2000" dirty="0" smtClean="0"/>
              <a:t>Documentation is mostly through referencing </a:t>
            </a:r>
            <a:r>
              <a:rPr lang="en-US" sz="2000" dirty="0" err="1" smtClean="0"/>
              <a:t>PigUnit’s</a:t>
            </a:r>
            <a:r>
              <a:rPr lang="en-US" sz="2000" dirty="0" smtClean="0"/>
              <a:t> tests</a:t>
            </a:r>
          </a:p>
          <a:p>
            <a:pPr lvl="2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svn.apache.org</a:t>
            </a:r>
            <a:r>
              <a:rPr lang="en-US" sz="1800" dirty="0"/>
              <a:t>/</a:t>
            </a:r>
            <a:r>
              <a:rPr lang="en-US" sz="1800" dirty="0" err="1"/>
              <a:t>viewvc</a:t>
            </a:r>
            <a:r>
              <a:rPr lang="en-US" sz="1800" dirty="0"/>
              <a:t>/pig/trunk/test/org/apache/pig/test/</a:t>
            </a:r>
            <a:r>
              <a:rPr lang="en-US" sz="1800" dirty="0" err="1"/>
              <a:t>pigunit</a:t>
            </a:r>
            <a:r>
              <a:rPr lang="en-US" sz="1800" dirty="0"/>
              <a:t>/</a:t>
            </a:r>
            <a:r>
              <a:rPr lang="en-US" sz="1800" dirty="0" err="1"/>
              <a:t>TestPigTest.java</a:t>
            </a:r>
            <a:endParaRPr lang="en-US" sz="1800" dirty="0" smtClean="0"/>
          </a:p>
          <a:p>
            <a:pPr lvl="1"/>
            <a:r>
              <a:rPr lang="en-US" sz="2000" dirty="0"/>
              <a:t>MS Windows will give you drama..</a:t>
            </a:r>
            <a:r>
              <a:rPr lang="en-US" sz="2000" dirty="0" smtClean="0"/>
              <a:t>.</a:t>
            </a:r>
          </a:p>
          <a:p>
            <a:pPr lvl="2"/>
            <a:r>
              <a:rPr lang="en-US" sz="1800" dirty="0"/>
              <a:t>http://</a:t>
            </a:r>
            <a:r>
              <a:rPr lang="en-US" sz="1800" dirty="0" err="1"/>
              <a:t>blog.michaelmiklavcic.com</a:t>
            </a:r>
            <a:r>
              <a:rPr lang="en-US" sz="1800" dirty="0"/>
              <a:t>/</a:t>
            </a:r>
            <a:r>
              <a:rPr lang="en-US" sz="1800" dirty="0" err="1"/>
              <a:t>hadoop</a:t>
            </a:r>
            <a:r>
              <a:rPr lang="en-US" sz="1800" dirty="0"/>
              <a:t>/pig/</a:t>
            </a:r>
            <a:r>
              <a:rPr lang="en-US" sz="1800" dirty="0" err="1"/>
              <a:t>pigunit</a:t>
            </a:r>
            <a:r>
              <a:rPr lang="en-US" sz="1800" dirty="0"/>
              <a:t>/testing/2014/04/06/pigunit-on-hadoop2.html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116"/>
          </a:xfrm>
        </p:spPr>
        <p:txBody>
          <a:bodyPr/>
          <a:lstStyle/>
          <a:p>
            <a:r>
              <a:rPr lang="en-US" dirty="0" err="1" smtClean="0"/>
              <a:t>PigUnit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b="0" dirty="0" smtClean="0"/>
              <a:t>Use </a:t>
            </a:r>
            <a:r>
              <a:rPr lang="en-US" sz="2200" b="0" dirty="0"/>
              <a:t>Maven for </a:t>
            </a:r>
            <a:r>
              <a:rPr lang="en-US" sz="2200" b="0" dirty="0" err="1" smtClean="0"/>
              <a:t>deps</a:t>
            </a:r>
            <a:endParaRPr lang="en-US" sz="2200" b="0" dirty="0" smtClean="0"/>
          </a:p>
          <a:p>
            <a:r>
              <a:rPr lang="en-US" sz="2200" dirty="0" smtClean="0"/>
              <a:t>Custom loaders</a:t>
            </a:r>
          </a:p>
          <a:p>
            <a:pPr lvl="1"/>
            <a:r>
              <a:rPr lang="en-US" sz="2000" dirty="0" smtClean="0"/>
              <a:t>Write unit tests in Java with </a:t>
            </a:r>
            <a:r>
              <a:rPr lang="en-US" sz="2000" dirty="0" err="1" smtClean="0"/>
              <a:t>JUnit</a:t>
            </a:r>
            <a:r>
              <a:rPr lang="en-US" sz="2000" dirty="0" smtClean="0"/>
              <a:t> (no </a:t>
            </a:r>
            <a:r>
              <a:rPr lang="en-US" sz="2000" dirty="0" err="1" smtClean="0"/>
              <a:t>pigunit</a:t>
            </a:r>
            <a:r>
              <a:rPr lang="en-US" sz="2000" dirty="0" smtClean="0"/>
              <a:t> except integration tests)</a:t>
            </a:r>
          </a:p>
          <a:p>
            <a:r>
              <a:rPr lang="en-US" sz="2200" dirty="0" smtClean="0"/>
              <a:t>UDFs</a:t>
            </a:r>
          </a:p>
          <a:p>
            <a:pPr lvl="1"/>
            <a:r>
              <a:rPr lang="en-US" sz="2000" dirty="0" smtClean="0"/>
              <a:t>Also can write normal unit tests </a:t>
            </a:r>
            <a:r>
              <a:rPr lang="en-US" sz="2000" dirty="0"/>
              <a:t>(no </a:t>
            </a:r>
            <a:r>
              <a:rPr lang="en-US" sz="2000" dirty="0" smtClean="0"/>
              <a:t>need for </a:t>
            </a:r>
            <a:r>
              <a:rPr lang="en-US" sz="2000" dirty="0" err="1" smtClean="0"/>
              <a:t>pigunit</a:t>
            </a:r>
            <a:r>
              <a:rPr lang="en-US" sz="2000" dirty="0" smtClean="0"/>
              <a:t> </a:t>
            </a:r>
            <a:r>
              <a:rPr lang="en-US" sz="2000" dirty="0"/>
              <a:t>except integration tests</a:t>
            </a:r>
            <a:r>
              <a:rPr lang="en-US" sz="2000" dirty="0" smtClean="0"/>
              <a:t>)</a:t>
            </a:r>
          </a:p>
          <a:p>
            <a:r>
              <a:rPr lang="en-US" sz="2200" dirty="0" smtClean="0"/>
              <a:t>Scripts</a:t>
            </a:r>
          </a:p>
          <a:p>
            <a:pPr lvl="1"/>
            <a:r>
              <a:rPr lang="en-US" sz="2000" dirty="0" smtClean="0"/>
              <a:t>Setup inputs</a:t>
            </a:r>
          </a:p>
          <a:p>
            <a:pPr lvl="1"/>
            <a:r>
              <a:rPr lang="en-US" sz="2000" dirty="0" smtClean="0"/>
              <a:t>Reference script to run</a:t>
            </a:r>
          </a:p>
          <a:p>
            <a:pPr lvl="1"/>
            <a:r>
              <a:rPr lang="en-US" sz="2000" dirty="0" smtClean="0"/>
              <a:t>Setup expected outputs</a:t>
            </a:r>
          </a:p>
          <a:p>
            <a:pPr lvl="1"/>
            <a:r>
              <a:rPr lang="en-US" sz="2000" dirty="0" smtClean="0"/>
              <a:t>Assert</a:t>
            </a:r>
          </a:p>
          <a:p>
            <a:pPr lvl="2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9404"/>
          </a:xfrm>
        </p:spPr>
        <p:txBody>
          <a:bodyPr/>
          <a:lstStyle/>
          <a:p>
            <a:r>
              <a:rPr lang="en-US" dirty="0" err="1" smtClean="0"/>
              <a:t>PigUnit</a:t>
            </a:r>
            <a:r>
              <a:rPr lang="en-US" dirty="0" smtClean="0"/>
              <a:t> Test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dirty="0" err="1" smtClean="0"/>
              <a:t>Hcatalog</a:t>
            </a:r>
            <a:r>
              <a:rPr lang="en-US" sz="2200" dirty="0" smtClean="0"/>
              <a:t> again...</a:t>
            </a:r>
            <a:endParaRPr lang="en-US" sz="2200" dirty="0"/>
          </a:p>
          <a:p>
            <a:pPr lvl="1"/>
            <a:r>
              <a:rPr lang="en-US" sz="2000" dirty="0" smtClean="0"/>
              <a:t>Same issues as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and </a:t>
            </a:r>
            <a:r>
              <a:rPr lang="en-US" sz="2000" dirty="0" err="1" smtClean="0"/>
              <a:t>MRUnit</a:t>
            </a:r>
            <a:endParaRPr lang="en-US" sz="2000" dirty="0" smtClean="0"/>
          </a:p>
          <a:p>
            <a:pPr lvl="1"/>
            <a:r>
              <a:rPr lang="en-US" sz="2000" dirty="0" smtClean="0"/>
              <a:t>Manually setup a schema</a:t>
            </a:r>
          </a:p>
          <a:p>
            <a:pPr lvl="1"/>
            <a:r>
              <a:rPr lang="en-US" sz="2000" dirty="0" smtClean="0"/>
              <a:t>Use “override” to override the default behavior of loaders like </a:t>
            </a:r>
            <a:r>
              <a:rPr lang="en-US" sz="2000" dirty="0" err="1" smtClean="0"/>
              <a:t>HCatLoader</a:t>
            </a:r>
            <a:r>
              <a:rPr lang="en-US" sz="2000" dirty="0" smtClean="0"/>
              <a:t>();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9404"/>
          </a:xfrm>
        </p:spPr>
        <p:txBody>
          <a:bodyPr/>
          <a:lstStyle/>
          <a:p>
            <a:r>
              <a:rPr lang="en-US" dirty="0" err="1"/>
              <a:t>PigUnit</a:t>
            </a:r>
            <a:r>
              <a:rPr lang="en-US" dirty="0"/>
              <a:t> Test Setup</a:t>
            </a:r>
          </a:p>
        </p:txBody>
      </p:sp>
    </p:spTree>
    <p:extLst>
      <p:ext uri="{BB962C8B-B14F-4D97-AF65-F5344CB8AC3E}">
        <p14:creationId xmlns:p14="http://schemas.microsoft.com/office/powerpoint/2010/main" val="26209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Eclipse example – </a:t>
            </a:r>
            <a:r>
              <a:rPr lang="en-US" dirty="0" err="1" smtClean="0"/>
              <a:t>DatestampLoaderTest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9404"/>
          </a:xfrm>
        </p:spPr>
        <p:txBody>
          <a:bodyPr/>
          <a:lstStyle/>
          <a:p>
            <a:r>
              <a:rPr lang="en-US" dirty="0" err="1"/>
              <a:t>PigUnit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- Pig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0" dirty="0" smtClean="0"/>
              <a:t>You’ve unit-tested your core functionality</a:t>
            </a:r>
          </a:p>
          <a:p>
            <a:r>
              <a:rPr lang="en-US" sz="2400" b="0" dirty="0" smtClean="0"/>
              <a:t>Now bring </a:t>
            </a:r>
            <a:r>
              <a:rPr lang="en-US" sz="2400" b="0" dirty="0" err="1" smtClean="0"/>
              <a:t>PigUnit</a:t>
            </a:r>
            <a:r>
              <a:rPr lang="en-US" sz="2400" b="0" dirty="0" smtClean="0"/>
              <a:t> into the mix</a:t>
            </a:r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12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09" y="2187798"/>
            <a:ext cx="7426958" cy="356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3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0" dirty="0" smtClean="0"/>
              <a:t>Michael Miklavcic - Systems </a:t>
            </a:r>
            <a:r>
              <a:rPr lang="en-US" sz="2400" b="0" dirty="0"/>
              <a:t>Architect at Hortonworks</a:t>
            </a:r>
          </a:p>
          <a:p>
            <a:r>
              <a:rPr lang="en-US" sz="2400" b="0" dirty="0"/>
              <a:t>Coach teams through their journey to using </a:t>
            </a:r>
            <a:r>
              <a:rPr lang="en-US" sz="2400" b="0" dirty="0" err="1"/>
              <a:t>Hadoop</a:t>
            </a:r>
            <a:endParaRPr lang="en-US" sz="2400" b="0" dirty="0"/>
          </a:p>
          <a:p>
            <a:pPr lvl="1"/>
            <a:r>
              <a:rPr lang="en-US" sz="2200" b="0" dirty="0" smtClean="0"/>
              <a:t>ETL</a:t>
            </a:r>
          </a:p>
          <a:p>
            <a:pPr lvl="1"/>
            <a:r>
              <a:rPr lang="en-US" sz="2200" dirty="0" smtClean="0"/>
              <a:t>Workflow automation</a:t>
            </a:r>
          </a:p>
          <a:p>
            <a:pPr lvl="1"/>
            <a:r>
              <a:rPr lang="en-US" sz="2200" dirty="0" smtClean="0"/>
              <a:t>Optimization training</a:t>
            </a:r>
          </a:p>
          <a:p>
            <a:pPr lvl="1"/>
            <a:r>
              <a:rPr lang="en-US" sz="2200" b="0" dirty="0" smtClean="0"/>
              <a:t>SDLC with </a:t>
            </a:r>
            <a:r>
              <a:rPr lang="en-US" sz="2200" b="0" dirty="0" err="1" smtClean="0"/>
              <a:t>Hadoop</a:t>
            </a:r>
            <a:endParaRPr lang="en-US" sz="2200" b="0" dirty="0"/>
          </a:p>
          <a:p>
            <a:pPr lvl="1"/>
            <a:r>
              <a:rPr lang="en-US" sz="2200" b="0" dirty="0"/>
              <a:t>Custom processing of structured/unstructured data</a:t>
            </a:r>
          </a:p>
          <a:p>
            <a:pPr lvl="1"/>
            <a:r>
              <a:rPr lang="en-US" sz="2200" b="0" dirty="0"/>
              <a:t>Everything between</a:t>
            </a:r>
          </a:p>
          <a:p>
            <a:r>
              <a:rPr lang="en-US" sz="2400" b="0" dirty="0" smtClean="0"/>
              <a:t>In </a:t>
            </a:r>
            <a:r>
              <a:rPr lang="en-US" sz="2400" b="0" dirty="0"/>
              <a:t>short, I help people make sense of </a:t>
            </a:r>
            <a:r>
              <a:rPr lang="en-US" sz="2400" b="0" dirty="0" err="1"/>
              <a:t>Hadoop</a:t>
            </a:r>
            <a:endParaRPr lang="en-US" sz="2400" b="0" dirty="0"/>
          </a:p>
          <a:p>
            <a:endParaRPr lang="en-US" sz="2400" b="0" dirty="0" smtClean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3790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</a:t>
            </a:r>
            <a:r>
              <a:rPr lang="en-US" dirty="0" smtClean="0"/>
              <a:t>– Pig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Eclipse </a:t>
            </a:r>
            <a:r>
              <a:rPr lang="en-US" sz="2400" dirty="0" smtClean="0"/>
              <a:t>example - </a:t>
            </a:r>
            <a:r>
              <a:rPr lang="en-US" sz="2400" dirty="0" err="1" smtClean="0"/>
              <a:t>LoaderTest</a:t>
            </a:r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85497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- Pig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0" dirty="0" smtClean="0"/>
              <a:t>Using the Java multi-line string library can improve readability</a:t>
            </a:r>
          </a:p>
          <a:p>
            <a:pPr lvl="1"/>
            <a:r>
              <a:rPr lang="en-US" sz="2200" b="0" dirty="0"/>
              <a:t>http://</a:t>
            </a:r>
            <a:r>
              <a:rPr lang="en-US" sz="2200" b="0" dirty="0" err="1"/>
              <a:t>www.adrianwalker.org</a:t>
            </a:r>
            <a:r>
              <a:rPr lang="en-US" sz="2200" b="0" dirty="0"/>
              <a:t>/2011/12/java-multiline-</a:t>
            </a:r>
            <a:r>
              <a:rPr lang="en-US" sz="2200" b="0" dirty="0" err="1"/>
              <a:t>string.html</a:t>
            </a:r>
            <a:endParaRPr lang="en-US" sz="22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9" y="2804208"/>
            <a:ext cx="4953822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on a Cluster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0" dirty="0" smtClean="0"/>
              <a:t>What does your environment look like?</a:t>
            </a:r>
          </a:p>
          <a:p>
            <a:pPr lvl="1"/>
            <a:r>
              <a:rPr lang="en-US" sz="2200" dirty="0" smtClean="0"/>
              <a:t>Single cluster</a:t>
            </a:r>
          </a:p>
          <a:p>
            <a:pPr lvl="1"/>
            <a:r>
              <a:rPr lang="en-US" sz="2200" b="0" dirty="0" smtClean="0"/>
              <a:t>Multiple clusters</a:t>
            </a:r>
          </a:p>
          <a:p>
            <a:pPr lvl="1"/>
            <a:r>
              <a:rPr lang="en-US" sz="2200" dirty="0" smtClean="0"/>
              <a:t>Tight production SLAs?</a:t>
            </a:r>
          </a:p>
          <a:p>
            <a:r>
              <a:rPr lang="en-US" sz="2400" b="0" dirty="0" smtClean="0"/>
              <a:t>Easiest approach is with single massive cluster</a:t>
            </a:r>
          </a:p>
          <a:p>
            <a:pPr lvl="1"/>
            <a:r>
              <a:rPr lang="en-US" sz="2200" dirty="0" smtClean="0"/>
              <a:t>Isolate </a:t>
            </a:r>
            <a:r>
              <a:rPr lang="en-US" sz="2200" dirty="0" err="1" smtClean="0"/>
              <a:t>dev</a:t>
            </a:r>
            <a:r>
              <a:rPr lang="en-US" sz="2200" dirty="0" smtClean="0"/>
              <a:t>, test, and prod via HDFS permissions</a:t>
            </a:r>
          </a:p>
          <a:p>
            <a:pPr lvl="1"/>
            <a:r>
              <a:rPr lang="en-US" sz="2200" b="0" dirty="0" smtClean="0"/>
              <a:t>Isolate workloads via Queues</a:t>
            </a:r>
          </a:p>
          <a:p>
            <a:pPr lvl="1"/>
            <a:r>
              <a:rPr lang="en-US" sz="2200" dirty="0" smtClean="0"/>
              <a:t>Single cluster gives access to more resources</a:t>
            </a:r>
          </a:p>
          <a:p>
            <a:pPr lvl="1"/>
            <a:r>
              <a:rPr lang="en-US" sz="2200" b="0" dirty="0" smtClean="0"/>
              <a:t>Less work to run tests against a real dataset with a full workload</a:t>
            </a:r>
          </a:p>
          <a:p>
            <a:pPr lvl="1"/>
            <a:r>
              <a:rPr lang="en-US" sz="2200" dirty="0" smtClean="0"/>
              <a:t>Data scientists tend to like having access to all the data</a:t>
            </a:r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202176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a Cluster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0" dirty="0" smtClean="0"/>
              <a:t>Alternatively, use a separate smaller cluster for </a:t>
            </a:r>
            <a:r>
              <a:rPr lang="en-US" sz="2400" b="0" dirty="0" err="1" smtClean="0"/>
              <a:t>dev</a:t>
            </a:r>
            <a:r>
              <a:rPr lang="en-US" sz="2400" b="0" dirty="0" smtClean="0"/>
              <a:t>/test</a:t>
            </a:r>
          </a:p>
          <a:p>
            <a:pPr lvl="1"/>
            <a:r>
              <a:rPr lang="en-US" sz="2200" dirty="0" smtClean="0"/>
              <a:t>No need to isolate </a:t>
            </a:r>
            <a:r>
              <a:rPr lang="en-US" sz="2200" dirty="0" err="1" smtClean="0"/>
              <a:t>dev</a:t>
            </a:r>
            <a:r>
              <a:rPr lang="en-US" sz="2200" dirty="0" smtClean="0"/>
              <a:t>, test, and prod via HDFS permissions</a:t>
            </a:r>
          </a:p>
          <a:p>
            <a:pPr lvl="1"/>
            <a:r>
              <a:rPr lang="en-US" sz="2200" b="0" dirty="0" smtClean="0"/>
              <a:t>Less need to isolate workloads via Queues</a:t>
            </a:r>
          </a:p>
          <a:p>
            <a:pPr lvl="1"/>
            <a:r>
              <a:rPr lang="en-US" sz="2200" dirty="0" smtClean="0"/>
              <a:t>Need to consider getting data into multiple clusters</a:t>
            </a:r>
          </a:p>
          <a:p>
            <a:pPr lvl="1"/>
            <a:r>
              <a:rPr lang="en-US" sz="2200" dirty="0" smtClean="0"/>
              <a:t>Harder to get a true sense of how workflow </a:t>
            </a:r>
            <a:r>
              <a:rPr lang="en-US" sz="2200" dirty="0" err="1" smtClean="0"/>
              <a:t>willl</a:t>
            </a:r>
            <a:r>
              <a:rPr lang="en-US" sz="2200" dirty="0" smtClean="0"/>
              <a:t> act in production</a:t>
            </a:r>
            <a:endParaRPr lang="en-US" sz="2200" b="0" dirty="0" smtClean="0"/>
          </a:p>
          <a:p>
            <a:pPr lvl="1"/>
            <a:r>
              <a:rPr lang="en-US" sz="2200" dirty="0" smtClean="0"/>
              <a:t>Might not work for data scientists and analytics users</a:t>
            </a:r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221111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Workflow automation systems are a different beast</a:t>
            </a:r>
          </a:p>
          <a:p>
            <a:pPr lvl="1"/>
            <a:r>
              <a:rPr lang="en-US" sz="2000" b="0" dirty="0" smtClean="0"/>
              <a:t>Apache </a:t>
            </a:r>
            <a:r>
              <a:rPr lang="en-US" sz="2000" b="0" dirty="0" err="1" smtClean="0"/>
              <a:t>Oozie</a:t>
            </a:r>
            <a:r>
              <a:rPr lang="en-US" sz="2000" b="0" dirty="0" smtClean="0"/>
              <a:t> provides </a:t>
            </a:r>
            <a:r>
              <a:rPr lang="en-US" sz="2000" b="0" dirty="0" err="1" smtClean="0"/>
              <a:t>MiniOozie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Apache Falcon does not have a testing framework</a:t>
            </a:r>
          </a:p>
          <a:p>
            <a:r>
              <a:rPr lang="en-US" sz="2000" b="0" dirty="0" smtClean="0"/>
              <a:t>Goal here is to perform end-to-end testing of your pipeline</a:t>
            </a:r>
          </a:p>
          <a:p>
            <a:r>
              <a:rPr lang="en-US" sz="2000" b="0" dirty="0" smtClean="0"/>
              <a:t>Test the integration points, which is ultimately the flow of data from one application/process to the next in a data pipeline</a:t>
            </a:r>
          </a:p>
          <a:p>
            <a:r>
              <a:rPr lang="en-US" sz="2000" b="0" dirty="0" smtClean="0"/>
              <a:t>Two main options:</a:t>
            </a:r>
          </a:p>
          <a:p>
            <a:pPr lvl="1"/>
            <a:r>
              <a:rPr lang="en-US" sz="2000" b="0" dirty="0" smtClean="0"/>
              <a:t>Use a separate test cluster for deploying test pipelines</a:t>
            </a:r>
          </a:p>
          <a:p>
            <a:pPr lvl="1"/>
            <a:r>
              <a:rPr lang="en-US" sz="2000" dirty="0" smtClean="0"/>
              <a:t>Create separate pipelines for </a:t>
            </a:r>
            <a:r>
              <a:rPr lang="en-US" sz="2000" dirty="0" err="1" smtClean="0"/>
              <a:t>dev</a:t>
            </a:r>
            <a:r>
              <a:rPr lang="en-US" sz="2000" dirty="0" smtClean="0"/>
              <a:t>/test/prod on the same cluster. </a:t>
            </a:r>
          </a:p>
          <a:p>
            <a:pPr lvl="2"/>
            <a:r>
              <a:rPr lang="en-US" sz="1800" dirty="0" smtClean="0"/>
              <a:t>Change permissions/users and data directories for isolation.</a:t>
            </a:r>
          </a:p>
          <a:p>
            <a:pPr lvl="2"/>
            <a:r>
              <a:rPr lang="en-US" sz="1800" b="0" dirty="0" smtClean="0"/>
              <a:t>Use separate queues</a:t>
            </a:r>
          </a:p>
          <a:p>
            <a:r>
              <a:rPr lang="en-US" sz="2000" b="0" dirty="0" smtClean="0"/>
              <a:t>Segue my next talk on Apache Falcon @4PM today </a:t>
            </a:r>
            <a:r>
              <a:rPr lang="en-US" sz="2000" b="0" dirty="0" smtClean="0">
                <a:sym typeface="Wingdings"/>
              </a:rPr>
              <a:t>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59691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b="0" dirty="0" smtClean="0"/>
              <a:t>Where do I get my test data from?</a:t>
            </a:r>
          </a:p>
          <a:p>
            <a:r>
              <a:rPr lang="en-US" sz="2200" b="0" dirty="0" smtClean="0"/>
              <a:t>Might be PHI constraints – need to </a:t>
            </a:r>
            <a:r>
              <a:rPr lang="en-US" sz="2200" b="0" dirty="0" err="1" smtClean="0"/>
              <a:t>anonymize</a:t>
            </a:r>
            <a:endParaRPr lang="en-US" sz="2200" b="0" dirty="0" smtClean="0"/>
          </a:p>
          <a:p>
            <a:r>
              <a:rPr lang="en-US" sz="2200" b="0" dirty="0" smtClean="0"/>
              <a:t>Cleanup data – headers, delimiters, and more</a:t>
            </a:r>
          </a:p>
          <a:p>
            <a:pPr lvl="1"/>
            <a:r>
              <a:rPr lang="en-US" sz="2000" dirty="0" err="1" smtClean="0"/>
              <a:t>org.apache.pig.piggybank.storage.CSVExcelStorage</a:t>
            </a:r>
            <a:endParaRPr lang="en-US" sz="2000" dirty="0"/>
          </a:p>
          <a:p>
            <a:pPr lvl="1"/>
            <a:r>
              <a:rPr lang="en-US" sz="2000" dirty="0" smtClean="0"/>
              <a:t>(</a:t>
            </a:r>
            <a:r>
              <a:rPr lang="en-US" sz="2000" dirty="0"/>
              <a:t>',','NO_MULTILINE','NOCHANGE','SKIP_INPUT_HEADER'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Store as control-A delimited</a:t>
            </a:r>
          </a:p>
          <a:p>
            <a:r>
              <a:rPr lang="en-US" sz="2200" b="0" dirty="0" smtClean="0"/>
              <a:t>Sampling</a:t>
            </a:r>
          </a:p>
          <a:p>
            <a:pPr lvl="1"/>
            <a:r>
              <a:rPr lang="en-US" sz="2000" dirty="0" smtClean="0"/>
              <a:t>Grabbed a tiny data sample </a:t>
            </a:r>
            <a:r>
              <a:rPr lang="en-US" sz="2000" dirty="0"/>
              <a:t>using Pig </a:t>
            </a:r>
            <a:r>
              <a:rPr lang="en-US" sz="2000" dirty="0" smtClean="0"/>
              <a:t>– “SAMP = SAMPLE </a:t>
            </a:r>
            <a:r>
              <a:rPr lang="en-US" sz="2000" dirty="0"/>
              <a:t>DATA 0.000001</a:t>
            </a:r>
            <a:r>
              <a:rPr lang="en-US" sz="2000" dirty="0" smtClean="0"/>
              <a:t>;”</a:t>
            </a:r>
          </a:p>
          <a:p>
            <a:pPr lvl="1"/>
            <a:r>
              <a:rPr lang="en-US" sz="2000" dirty="0" smtClean="0"/>
              <a:t>Pull sample into project, reference in tests</a:t>
            </a:r>
          </a:p>
          <a:p>
            <a:pPr lvl="1"/>
            <a:endParaRPr lang="en-US" sz="2200" dirty="0" smtClean="0"/>
          </a:p>
          <a:p>
            <a:pPr lvl="2"/>
            <a:endParaRPr lang="en-US" sz="2200" dirty="0" smtClean="0"/>
          </a:p>
          <a:p>
            <a:pPr lvl="1"/>
            <a:endParaRPr lang="en-US" sz="2200" dirty="0" smtClean="0"/>
          </a:p>
          <a:p>
            <a:pPr lvl="2"/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766"/>
          </a:xfrm>
        </p:spPr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6916" y="4056299"/>
            <a:ext cx="8259884" cy="1616369"/>
          </a:xfrm>
        </p:spPr>
        <p:txBody>
          <a:bodyPr/>
          <a:lstStyle/>
          <a:p>
            <a:r>
              <a:rPr lang="en-US" dirty="0" smtClean="0"/>
              <a:t>Michael Miklavcic</a:t>
            </a:r>
          </a:p>
          <a:p>
            <a:r>
              <a:rPr lang="en-US" dirty="0" err="1" smtClean="0"/>
              <a:t>mmiklavcic@hortonworks.com</a:t>
            </a:r>
            <a:endParaRPr lang="en-US" dirty="0" smtClean="0"/>
          </a:p>
          <a:p>
            <a:r>
              <a:rPr lang="en-US" dirty="0" err="1" smtClean="0"/>
              <a:t>blog.michaelmiklavcic.com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Accomplish?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0" dirty="0" smtClean="0"/>
              <a:t>Code reliability</a:t>
            </a:r>
          </a:p>
          <a:p>
            <a:r>
              <a:rPr lang="en-US" sz="2400" b="0" dirty="0" smtClean="0"/>
              <a:t>Ability to deploy with shorter turnaround</a:t>
            </a:r>
          </a:p>
          <a:p>
            <a:r>
              <a:rPr lang="en-US" sz="2400" b="0" dirty="0" smtClean="0"/>
              <a:t>Reusable components, e.g. Pig UDFs, Hive </a:t>
            </a:r>
            <a:r>
              <a:rPr lang="en-US" sz="2400" b="0" dirty="0" err="1" smtClean="0"/>
              <a:t>SerDes</a:t>
            </a:r>
            <a:r>
              <a:rPr lang="en-US" sz="2400" b="0" dirty="0" smtClean="0"/>
              <a:t>, etc.</a:t>
            </a:r>
          </a:p>
          <a:p>
            <a:r>
              <a:rPr lang="en-US" sz="2400" b="0" dirty="0" smtClean="0"/>
              <a:t>Change tracking</a:t>
            </a:r>
          </a:p>
          <a:p>
            <a:r>
              <a:rPr lang="en-US" sz="2400" b="0" dirty="0" smtClean="0"/>
              <a:t>Ultimately, data we can trust</a:t>
            </a:r>
          </a:p>
          <a:p>
            <a:endParaRPr lang="en-US" sz="2400" b="0" dirty="0"/>
          </a:p>
          <a:p>
            <a:endParaRPr lang="en-US" sz="2400" b="0" dirty="0" smtClean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470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err="1" smtClean="0"/>
              <a:t>MapReduce</a:t>
            </a:r>
            <a:endParaRPr lang="en-US" sz="2400" dirty="0" smtClean="0"/>
          </a:p>
          <a:p>
            <a:pPr lvl="1"/>
            <a:r>
              <a:rPr lang="en-US" sz="2200" b="0" dirty="0" err="1" smtClean="0"/>
              <a:t>MRUnit</a:t>
            </a:r>
            <a:endParaRPr lang="en-US" sz="2200" b="0" dirty="0"/>
          </a:p>
          <a:p>
            <a:pPr lvl="1"/>
            <a:r>
              <a:rPr lang="en-US" sz="2200" b="0" dirty="0"/>
              <a:t>http://</a:t>
            </a:r>
            <a:r>
              <a:rPr lang="en-US" sz="2200" b="0" dirty="0" err="1"/>
              <a:t>mrunit.apache.org</a:t>
            </a:r>
            <a:r>
              <a:rPr lang="en-US" sz="2200" b="0" dirty="0"/>
              <a:t>/</a:t>
            </a:r>
          </a:p>
          <a:p>
            <a:pPr lvl="1"/>
            <a:r>
              <a:rPr lang="en-US" sz="2200" b="0" dirty="0"/>
              <a:t>Java-based</a:t>
            </a:r>
          </a:p>
          <a:p>
            <a:pPr lvl="1"/>
            <a:r>
              <a:rPr lang="en-US" sz="2200" b="0" dirty="0"/>
              <a:t>Use with </a:t>
            </a:r>
            <a:r>
              <a:rPr lang="en-US" sz="2200" b="0" dirty="0" err="1"/>
              <a:t>Junit</a:t>
            </a:r>
            <a:endParaRPr lang="en-US" sz="2200" b="0" dirty="0"/>
          </a:p>
          <a:p>
            <a:pPr lvl="1"/>
            <a:r>
              <a:rPr lang="en-US" sz="2200" b="0" dirty="0"/>
              <a:t>Runs </a:t>
            </a:r>
            <a:r>
              <a:rPr lang="en-US" sz="2200" b="0" dirty="0" err="1"/>
              <a:t>MapReduce</a:t>
            </a:r>
            <a:r>
              <a:rPr lang="en-US" sz="2200" b="0" dirty="0"/>
              <a:t> in local mode</a:t>
            </a:r>
          </a:p>
          <a:p>
            <a:r>
              <a:rPr lang="en-US" sz="2400" dirty="0" smtClean="0"/>
              <a:t>Apache Pig</a:t>
            </a:r>
          </a:p>
          <a:p>
            <a:pPr lvl="1"/>
            <a:r>
              <a:rPr lang="en-US" sz="2200" b="0" dirty="0" err="1" smtClean="0"/>
              <a:t>PigUnit</a:t>
            </a:r>
            <a:endParaRPr lang="en-US" sz="2200" b="0" dirty="0"/>
          </a:p>
          <a:p>
            <a:pPr lvl="1"/>
            <a:r>
              <a:rPr lang="en-US" sz="2200" b="0" dirty="0"/>
              <a:t>http://</a:t>
            </a:r>
            <a:r>
              <a:rPr lang="en-US" sz="2200" b="0" dirty="0" err="1"/>
              <a:t>pig.apache.org</a:t>
            </a:r>
            <a:r>
              <a:rPr lang="en-US" sz="2200" b="0" dirty="0"/>
              <a:t>/docs/r0.11.1/</a:t>
            </a:r>
            <a:r>
              <a:rPr lang="en-US" sz="2200" b="0" dirty="0" err="1"/>
              <a:t>test.html#pigunitJava-based</a:t>
            </a:r>
            <a:endParaRPr lang="en-US" sz="2200" b="0" dirty="0"/>
          </a:p>
          <a:p>
            <a:pPr lvl="1"/>
            <a:r>
              <a:rPr lang="en-US" sz="2200" b="0" dirty="0"/>
              <a:t>Use with </a:t>
            </a:r>
            <a:r>
              <a:rPr lang="en-US" sz="2200" b="0" dirty="0" err="1"/>
              <a:t>Junit</a:t>
            </a:r>
            <a:endParaRPr lang="en-US" sz="2200" b="0" dirty="0"/>
          </a:p>
          <a:p>
            <a:pPr lvl="1"/>
            <a:r>
              <a:rPr lang="en-US" sz="2200" b="0" dirty="0"/>
              <a:t>Runs in local mode</a:t>
            </a:r>
          </a:p>
          <a:p>
            <a:endParaRPr lang="en-US" sz="2400" b="0" dirty="0" smtClean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41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Apache Hive</a:t>
            </a:r>
          </a:p>
          <a:p>
            <a:pPr lvl="1"/>
            <a:r>
              <a:rPr lang="en-US" sz="2400" dirty="0" err="1" smtClean="0"/>
              <a:t>HiveRunner</a:t>
            </a:r>
            <a:r>
              <a:rPr lang="en-US" sz="2400" dirty="0" smtClean="0"/>
              <a:t> </a:t>
            </a:r>
            <a:r>
              <a:rPr lang="en-US" sz="2400" dirty="0"/>
              <a:t>-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klarna</a:t>
            </a:r>
            <a:r>
              <a:rPr lang="en-US" sz="2400" dirty="0"/>
              <a:t>/</a:t>
            </a:r>
            <a:r>
              <a:rPr lang="en-US" sz="2400" dirty="0" err="1"/>
              <a:t>HiveRunner</a:t>
            </a:r>
            <a:endParaRPr lang="en-US" sz="2400" dirty="0"/>
          </a:p>
          <a:p>
            <a:pPr lvl="2"/>
            <a:r>
              <a:rPr lang="en-US" sz="2200" dirty="0"/>
              <a:t>Java-based</a:t>
            </a:r>
          </a:p>
          <a:p>
            <a:pPr lvl="1"/>
            <a:r>
              <a:rPr lang="en-US" sz="2400" dirty="0" err="1"/>
              <a:t>HiveTest</a:t>
            </a:r>
            <a:r>
              <a:rPr lang="en-US" sz="2400" dirty="0"/>
              <a:t> -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edwardcapriolo</a:t>
            </a:r>
            <a:r>
              <a:rPr lang="en-US" sz="2400" dirty="0"/>
              <a:t>/</a:t>
            </a:r>
            <a:r>
              <a:rPr lang="en-US" sz="2400" dirty="0" err="1"/>
              <a:t>hive_test</a:t>
            </a:r>
            <a:endParaRPr lang="en-US" sz="2400" dirty="0"/>
          </a:p>
          <a:p>
            <a:pPr lvl="2"/>
            <a:r>
              <a:rPr lang="en-US" sz="2200" dirty="0"/>
              <a:t>Java-based</a:t>
            </a:r>
          </a:p>
          <a:p>
            <a:pPr lvl="1"/>
            <a:r>
              <a:rPr lang="en-US" sz="2400" dirty="0" err="1"/>
              <a:t>Beetest</a:t>
            </a:r>
            <a:r>
              <a:rPr lang="en-US" sz="2400" dirty="0"/>
              <a:t> (Facebook) -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kawaa</a:t>
            </a:r>
            <a:r>
              <a:rPr lang="en-US" sz="2400" dirty="0"/>
              <a:t>/</a:t>
            </a:r>
            <a:r>
              <a:rPr lang="en-US" sz="2400" dirty="0" err="1"/>
              <a:t>Beetest</a:t>
            </a:r>
            <a:endParaRPr lang="en-US" sz="2400" dirty="0"/>
          </a:p>
          <a:p>
            <a:pPr lvl="2"/>
            <a:r>
              <a:rPr lang="en-US" sz="2200" dirty="0"/>
              <a:t>SQL-like – uses </a:t>
            </a:r>
            <a:r>
              <a:rPr lang="en-US" sz="2200" dirty="0" err="1" smtClean="0"/>
              <a:t>HiveQL</a:t>
            </a:r>
            <a:endParaRPr lang="en-US" sz="2200" dirty="0" smtClean="0"/>
          </a:p>
          <a:p>
            <a:pPr lvl="2"/>
            <a:r>
              <a:rPr lang="en-US" sz="2200" dirty="0" smtClean="0"/>
              <a:t>Need </a:t>
            </a:r>
            <a:r>
              <a:rPr lang="en-US" sz="2200" dirty="0" err="1"/>
              <a:t>Hadoop</a:t>
            </a:r>
            <a:r>
              <a:rPr lang="en-US" sz="2200" dirty="0"/>
              <a:t> setup to run </a:t>
            </a:r>
            <a:r>
              <a:rPr lang="en-US" sz="2200" dirty="0" smtClean="0"/>
              <a:t>this</a:t>
            </a:r>
          </a:p>
          <a:p>
            <a:r>
              <a:rPr lang="en-US" sz="2600" dirty="0" smtClean="0"/>
              <a:t>Other</a:t>
            </a:r>
          </a:p>
          <a:p>
            <a:pPr lvl="1"/>
            <a:r>
              <a:rPr lang="en-US" sz="2400" dirty="0" smtClean="0"/>
              <a:t>Java, Eclipse, Maven, </a:t>
            </a:r>
            <a:r>
              <a:rPr lang="en-US" sz="2400" dirty="0" err="1" smtClean="0"/>
              <a:t>Mockito</a:t>
            </a:r>
            <a:r>
              <a:rPr lang="en-US" sz="2400" dirty="0" smtClean="0"/>
              <a:t>, </a:t>
            </a:r>
            <a:r>
              <a:rPr lang="en-US" sz="2400" dirty="0" err="1" smtClean="0"/>
              <a:t>JUnit</a:t>
            </a:r>
            <a:endParaRPr lang="en-US" sz="2400" dirty="0"/>
          </a:p>
          <a:p>
            <a:pPr lvl="1"/>
            <a:endParaRPr lang="en-US" sz="2400" b="0" dirty="0" smtClean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75216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Testing Scopes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0" dirty="0" smtClean="0"/>
              <a:t>Unit tests</a:t>
            </a:r>
          </a:p>
          <a:p>
            <a:pPr marL="0" indent="0" algn="ctr">
              <a:buNone/>
            </a:pPr>
            <a:endParaRPr lang="en-US" sz="2400" b="0" dirty="0" smtClean="0"/>
          </a:p>
          <a:p>
            <a:pPr marL="0" indent="0" algn="ctr">
              <a:buNone/>
            </a:pPr>
            <a:r>
              <a:rPr lang="en-US" sz="2400" b="0" dirty="0" smtClean="0"/>
              <a:t>Integration tests</a:t>
            </a:r>
          </a:p>
          <a:p>
            <a:pPr marL="0" indent="0" algn="ctr">
              <a:buNone/>
            </a:pPr>
            <a:endParaRPr lang="en-US" sz="2400" b="0" dirty="0" smtClean="0"/>
          </a:p>
          <a:p>
            <a:pPr marL="0" indent="0" algn="ctr">
              <a:buNone/>
            </a:pPr>
            <a:r>
              <a:rPr lang="en-US" sz="2400" b="0" dirty="0" smtClean="0"/>
              <a:t>Acceptance tests</a:t>
            </a:r>
          </a:p>
        </p:txBody>
      </p:sp>
    </p:spTree>
    <p:extLst>
      <p:ext uri="{BB962C8B-B14F-4D97-AF65-F5344CB8AC3E}">
        <p14:creationId xmlns:p14="http://schemas.microsoft.com/office/powerpoint/2010/main" val="249963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Unit Testing with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0" dirty="0" smtClean="0"/>
              <a:t>Yes!</a:t>
            </a:r>
          </a:p>
          <a:p>
            <a:r>
              <a:rPr lang="en-US" sz="2400" b="0" dirty="0" smtClean="0"/>
              <a:t>How are you defining a ‘unit test’?</a:t>
            </a:r>
          </a:p>
          <a:p>
            <a:pPr lvl="1"/>
            <a:r>
              <a:rPr lang="en-US" sz="2200" dirty="0" smtClean="0"/>
              <a:t>Encapsulates small nuggets of functionality</a:t>
            </a:r>
          </a:p>
          <a:p>
            <a:pPr lvl="1"/>
            <a:r>
              <a:rPr lang="en-US" sz="2200" b="0" dirty="0" smtClean="0"/>
              <a:t>Generally not interacting with the </a:t>
            </a:r>
            <a:r>
              <a:rPr lang="en-US" sz="2200" b="0" dirty="0" err="1" smtClean="0"/>
              <a:t>filesystem</a:t>
            </a:r>
            <a:r>
              <a:rPr lang="en-US" sz="2200" b="0" dirty="0" smtClean="0"/>
              <a:t>, databases, containers, etc.</a:t>
            </a:r>
          </a:p>
          <a:p>
            <a:r>
              <a:rPr lang="en-US" sz="2400" b="0" dirty="0" smtClean="0"/>
              <a:t>Overlaps a bit with integration test definition</a:t>
            </a:r>
          </a:p>
          <a:p>
            <a:pPr lvl="1"/>
            <a:r>
              <a:rPr lang="en-US" sz="2200" b="0" dirty="0" smtClean="0"/>
              <a:t>We use the local </a:t>
            </a:r>
            <a:r>
              <a:rPr lang="en-US" sz="2200" b="0" dirty="0" err="1" smtClean="0"/>
              <a:t>filesystem</a:t>
            </a:r>
            <a:r>
              <a:rPr lang="en-US" sz="2200" b="0" dirty="0" smtClean="0"/>
              <a:t> and local mode, not a cluster to run our tests.</a:t>
            </a:r>
          </a:p>
          <a:p>
            <a:r>
              <a:rPr lang="en-US" sz="2400" b="0" dirty="0" smtClean="0"/>
              <a:t>But...</a:t>
            </a:r>
          </a:p>
          <a:p>
            <a:pPr lvl="1"/>
            <a:r>
              <a:rPr lang="en-US" sz="2200" b="0" dirty="0" smtClean="0"/>
              <a:t>We can test some components as “true” isolated unit tests</a:t>
            </a:r>
          </a:p>
          <a:p>
            <a:pPr lvl="1"/>
            <a:endParaRPr lang="en-US" dirty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33844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Can Unit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dirty="0" err="1" smtClean="0"/>
              <a:t>MapReduce</a:t>
            </a:r>
            <a:endParaRPr lang="en-US" sz="2200" dirty="0"/>
          </a:p>
          <a:p>
            <a:pPr lvl="1"/>
            <a:r>
              <a:rPr lang="en-US" sz="2000" b="0" dirty="0"/>
              <a:t>Mappers</a:t>
            </a:r>
          </a:p>
          <a:p>
            <a:pPr lvl="1"/>
            <a:r>
              <a:rPr lang="en-US" sz="2000" b="0" dirty="0"/>
              <a:t>Reducers</a:t>
            </a:r>
          </a:p>
          <a:p>
            <a:pPr lvl="1"/>
            <a:r>
              <a:rPr lang="en-US" sz="2000" b="0" dirty="0"/>
              <a:t>Counters</a:t>
            </a:r>
          </a:p>
          <a:p>
            <a:pPr lvl="1"/>
            <a:r>
              <a:rPr lang="en-US" sz="2000" b="0" dirty="0" err="1"/>
              <a:t>HCatalog</a:t>
            </a:r>
            <a:r>
              <a:rPr lang="en-US" sz="2000" b="0" dirty="0"/>
              <a:t> </a:t>
            </a:r>
          </a:p>
          <a:p>
            <a:r>
              <a:rPr lang="en-US" sz="2200" dirty="0"/>
              <a:t>Pig</a:t>
            </a:r>
          </a:p>
          <a:p>
            <a:pPr lvl="1"/>
            <a:r>
              <a:rPr lang="en-US" sz="2000" b="0" dirty="0"/>
              <a:t>Pig scripts</a:t>
            </a:r>
          </a:p>
          <a:p>
            <a:pPr lvl="1"/>
            <a:r>
              <a:rPr lang="en-US" sz="2000" b="0" dirty="0"/>
              <a:t>Loaders</a:t>
            </a:r>
          </a:p>
          <a:p>
            <a:pPr lvl="1"/>
            <a:r>
              <a:rPr lang="en-US" sz="2000" b="0" dirty="0"/>
              <a:t>UDFs</a:t>
            </a:r>
          </a:p>
          <a:p>
            <a:r>
              <a:rPr lang="en-US" sz="2200" dirty="0"/>
              <a:t>Hive</a:t>
            </a:r>
          </a:p>
          <a:p>
            <a:pPr lvl="1"/>
            <a:r>
              <a:rPr lang="en-US" sz="2000" b="0" dirty="0"/>
              <a:t>UDFs</a:t>
            </a:r>
          </a:p>
          <a:p>
            <a:pPr lvl="1"/>
            <a:r>
              <a:rPr lang="en-US" sz="2000" b="0" dirty="0" err="1"/>
              <a:t>SerDes</a:t>
            </a:r>
            <a:endParaRPr lang="en-US" sz="2000" b="0" dirty="0"/>
          </a:p>
          <a:p>
            <a:pPr lvl="1"/>
            <a:r>
              <a:rPr lang="en-US" sz="2000" b="0" dirty="0"/>
              <a:t>Queries</a:t>
            </a:r>
          </a:p>
          <a:p>
            <a:endParaRPr lang="en-US" sz="2200" b="0" dirty="0" smtClean="0"/>
          </a:p>
          <a:p>
            <a:pPr lvl="1"/>
            <a:endParaRPr lang="en-US" dirty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6124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CorpDeckSpring2014(1)">
  <a:themeElements>
    <a:clrScheme name="Custom 1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2A52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HortonworksCorpDeckSpring2014(1)</Template>
  <TotalTime>76697</TotalTime>
  <Words>1126</Words>
  <Application>Microsoft Macintosh PowerPoint</Application>
  <PresentationFormat>On-screen Show (4:3)</PresentationFormat>
  <Paragraphs>233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HortonworksCorpDeckSpring2014(1)</vt:lpstr>
      <vt:lpstr>More Data, More Problems A Practical Guide to Testing on Hadoop</vt:lpstr>
      <vt:lpstr>Who Am I?</vt:lpstr>
      <vt:lpstr>What Are We Trying to Accomplish?</vt:lpstr>
      <vt:lpstr>Tools of the Trade</vt:lpstr>
      <vt:lpstr>Tools of the Trade</vt:lpstr>
      <vt:lpstr>Primary Testing Scopes</vt:lpstr>
      <vt:lpstr>Unit Testing</vt:lpstr>
      <vt:lpstr>Wait, Unit Testing with Hadoop?</vt:lpstr>
      <vt:lpstr>Things We Can Unit Test</vt:lpstr>
      <vt:lpstr>MRUnit</vt:lpstr>
      <vt:lpstr>MRUnit Test Setup</vt:lpstr>
      <vt:lpstr>MRUnit Test Setup - HCatalog</vt:lpstr>
      <vt:lpstr>MRUnit Example</vt:lpstr>
      <vt:lpstr>PigUnit</vt:lpstr>
      <vt:lpstr>PigUnit Test Setup</vt:lpstr>
      <vt:lpstr>PigUnit Test Setup</vt:lpstr>
      <vt:lpstr>PigUnit Example</vt:lpstr>
      <vt:lpstr>Integration Testing</vt:lpstr>
      <vt:lpstr>Integration Testing - Pig</vt:lpstr>
      <vt:lpstr>Integration Testing – Pig Example</vt:lpstr>
      <vt:lpstr>Integration Testing - Pig</vt:lpstr>
      <vt:lpstr> Acceptance Testing</vt:lpstr>
      <vt:lpstr>Testing on a Cluster</vt:lpstr>
      <vt:lpstr>Testing on a Cluster</vt:lpstr>
      <vt:lpstr>Testing Workflows</vt:lpstr>
      <vt:lpstr>Other Considerations</vt:lpstr>
      <vt:lpstr>Test Data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Content Development Proposal Tech Docs and Curriculum</dc:title>
  <dc:creator>Jason</dc:creator>
  <cp:lastModifiedBy>Michael Miklavcic</cp:lastModifiedBy>
  <cp:revision>955</cp:revision>
  <dcterms:created xsi:type="dcterms:W3CDTF">2014-05-27T15:23:41Z</dcterms:created>
  <dcterms:modified xsi:type="dcterms:W3CDTF">2015-09-29T09:40:27Z</dcterms:modified>
</cp:coreProperties>
</file>