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7"/>
  </p:handoutMasterIdLst>
  <p:sldIdLst>
    <p:sldId id="256" r:id="rId3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425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24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23" r:id="rId37"/>
    <p:sldId id="414" r:id="rId38"/>
    <p:sldId id="415" r:id="rId39"/>
    <p:sldId id="416" r:id="rId40"/>
    <p:sldId id="417" r:id="rId41"/>
    <p:sldId id="418" r:id="rId42"/>
    <p:sldId id="419" r:id="rId43"/>
    <p:sldId id="420" r:id="rId44"/>
    <p:sldId id="421" r:id="rId45"/>
    <p:sldId id="422" r:id="rId46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  <a:srgbClr val="000066"/>
    <a:srgbClr val="660066"/>
    <a:srgbClr val="A50021"/>
    <a:srgbClr val="C62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86" autoAdjust="0"/>
    <p:restoredTop sz="95882" autoAdjust="0"/>
  </p:normalViewPr>
  <p:slideViewPr>
    <p:cSldViewPr>
      <p:cViewPr varScale="1">
        <p:scale>
          <a:sx n="111" d="100"/>
          <a:sy n="111" d="100"/>
        </p:scale>
        <p:origin x="1206" y="-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298"/>
    </p:cViewPr>
  </p:sorterViewPr>
  <p:notesViewPr>
    <p:cSldViewPr>
      <p:cViewPr varScale="1">
        <p:scale>
          <a:sx n="116" d="100"/>
          <a:sy n="116" d="100"/>
        </p:scale>
        <p:origin x="23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761" cy="3505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65" tIns="46583" rIns="93165" bIns="46583" numCol="1" anchor="t" anchorCtr="0" compatLnSpc="1"/>
          <a:lstStyle>
            <a:lvl1pPr defTabSz="931545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039" y="0"/>
            <a:ext cx="4028761" cy="3505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65" tIns="46583" rIns="93165" bIns="46583" numCol="1" anchor="t" anchorCtr="0" compatLnSpc="1"/>
          <a:lstStyle>
            <a:lvl1pPr algn="r" defTabSz="931545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880"/>
            <a:ext cx="4028761" cy="3488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65" tIns="46583" rIns="93165" bIns="46583" numCol="1" anchor="b" anchorCtr="0" compatLnSpc="1"/>
          <a:lstStyle>
            <a:lvl1pPr defTabSz="931545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761" cy="3505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65" tIns="46583" rIns="93165" bIns="46583" numCol="1" anchor="t" anchorCtr="0" compatLnSpc="1"/>
          <a:lstStyle>
            <a:lvl1pPr defTabSz="931545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039" y="0"/>
            <a:ext cx="4028761" cy="3505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65" tIns="46583" rIns="93165" bIns="46583" numCol="1" anchor="t" anchorCtr="0" compatLnSpc="1"/>
          <a:lstStyle>
            <a:lvl1pPr algn="r" defTabSz="931545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961" y="3329940"/>
            <a:ext cx="7436480" cy="31546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65" tIns="46583" rIns="93165" bIns="46583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880"/>
            <a:ext cx="4028761" cy="3488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65" tIns="46583" rIns="93165" bIns="46583" numCol="1" anchor="b" anchorCtr="0" compatLnSpc="1"/>
          <a:lstStyle>
            <a:lvl1pPr defTabSz="931545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039" y="6659880"/>
            <a:ext cx="4028761" cy="3488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65" tIns="46583" rIns="93165" bIns="46583" numCol="1" anchor="b" anchorCtr="0" compatLnSpc="1"/>
          <a:lstStyle>
            <a:lvl1pPr algn="r" defTabSz="930910" eaLnBrk="1" hangingPunct="1">
              <a:defRPr sz="1200"/>
            </a:lvl1pPr>
          </a:lstStyle>
          <a:p>
            <a:pPr>
              <a:defRPr/>
            </a:pPr>
            <a:fld id="{FAD5D38B-0714-4819-9F31-16D2C206C3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91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3745" indent="-289560" defTabSz="93091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9510" indent="-231775" defTabSz="93091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3060" indent="-231775" defTabSz="93091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86610" indent="-231775" defTabSz="93091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0160" indent="-231775" defTabSz="930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13710" indent="-231775" defTabSz="930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77895" indent="-231775" defTabSz="930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41445" indent="-231775" defTabSz="9309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266829-A8EB-430B-A83E-E046A4EAB649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756ce4d0_2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756ce4d0_2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470fd3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470fd3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71a58ea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71a58ea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71a58ead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71a58ead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71a58ead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71a58ead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71a58ea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71a58ea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6b7791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6b7791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756ce4d0_2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756ce4d0_2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71a58ea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71a58ea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67400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0"/>
              <a:buNone/>
              <a:defRPr/>
            </a:lvl1pPr>
          </a:lstStyle>
          <a:p>
            <a:r>
              <a:rPr lang="en-US"/>
              <a:t>Click here to add subtitle</a:t>
            </a: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62000" y="16764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here to add title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8050" y="101600"/>
            <a:ext cx="1885950" cy="675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01600"/>
            <a:ext cx="5505450" cy="675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219200"/>
            <a:ext cx="3695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219200"/>
            <a:ext cx="3695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image" Target="../media/image3.jpe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Picture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870576"/>
            <a:ext cx="1066800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219200"/>
            <a:ext cx="9067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101600"/>
            <a:ext cx="724376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pic>
        <p:nvPicPr>
          <p:cNvPr id="1029" name="Picture 8" descr="sea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0" name="AutoShape 9"/>
          <p:cNvCxnSpPr>
            <a:cxnSpLocks noChangeShapeType="1"/>
          </p:cNvCxnSpPr>
          <p:nvPr/>
        </p:nvCxnSpPr>
        <p:spPr bwMode="auto">
          <a:xfrm>
            <a:off x="1524000" y="1066800"/>
            <a:ext cx="7620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8153400" y="632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3D2B6E4-A6ED-43FA-A55D-4D4E119E58C9}" type="slidenum">
              <a:rPr lang="en-US" altLang="en-US" sz="2800" b="1" smtClean="0"/>
            </a:fld>
            <a:endParaRPr lang="en-US" altLang="en-US" sz="28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/>
  </p:transition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panose="020B0604020202020204" pitchFamily="34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panose="020B0604020202020204" pitchFamily="34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panose="020B0604020202020204" pitchFamily="34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panose="020B0604020202020204" pitchFamily="34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5000"/>
        </a:spcAft>
        <a:buClr>
          <a:srgbClr val="FF9900"/>
        </a:buClr>
        <a:buFont typeface="Monotype Sorts" pitchFamily="2" charset="2"/>
        <a:buBlip>
          <a:blip r:embed="rId15"/>
        </a:buBlip>
        <a:defRPr sz="2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rgbClr val="0070C8"/>
        </a:buClr>
        <a:buBlip>
          <a:blip r:embed="rId15"/>
        </a:buBlip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5pPr>
      <a:lvl6pPr marL="22288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6pPr>
      <a:lvl7pPr marL="26860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7pPr>
      <a:lvl8pPr marL="31432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8pPr>
      <a:lvl9pPr marL="36004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arxiv.org/pdf/1802.08760.pdf" TargetMode="Externa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3.jpeg"/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arxiv.org/pdf/1609.04836.pdf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5" Type="http://schemas.openxmlformats.org/officeDocument/2006/relationships/image" Target="../media/image53.jpeg"/><Relationship Id="rId4" Type="http://schemas.openxmlformats.org/officeDocument/2006/relationships/image" Target="../media/image52.jpe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hyperlink" Target="https://arxiv.org/pdf/1703.04933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76400"/>
            <a:ext cx="8610600" cy="12192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CpSc</a:t>
            </a:r>
            <a:r>
              <a:rPr lang="en-US" altLang="en-US" sz="2800" dirty="0"/>
              <a:t> 8430: Deep Learning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971800"/>
            <a:ext cx="9144000" cy="2209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5400" dirty="0"/>
              <a:t>Homework 1</a:t>
            </a:r>
            <a:endParaRPr lang="en-US" altLang="en-US" sz="5400" dirty="0"/>
          </a:p>
        </p:txBody>
      </p:sp>
      <p:pic>
        <p:nvPicPr>
          <p:cNvPr id="6148" name="Picture 4" descr="seal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1000"/>
            <a:ext cx="12827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Train on Actual Tasks</a:t>
            </a:r>
            <a:endParaRPr lang="en-US" dirty="0"/>
          </a:p>
        </p:txBody>
      </p:sp>
      <p:pic>
        <p:nvPicPr>
          <p:cNvPr id="4" name="Google Shape;149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37400" y="3855425"/>
            <a:ext cx="6500874" cy="28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588800" y="1236375"/>
            <a:ext cx="6349475" cy="27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1;p25"/>
          <p:cNvSpPr txBox="1"/>
          <p:nvPr/>
        </p:nvSpPr>
        <p:spPr>
          <a:xfrm>
            <a:off x="311700" y="1608300"/>
            <a:ext cx="20496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zh-TW" sz="2400" dirty="0">
                <a:solidFill>
                  <a:schemeClr val="dk2"/>
                </a:solidFill>
              </a:rPr>
              <a:t>MNIST：</a:t>
            </a:r>
            <a:endParaRPr sz="24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2"/>
                </a:solidFill>
              </a:rPr>
              <a:t>CNN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7" name="Google Shape;152;p25"/>
          <p:cNvSpPr txBox="1"/>
          <p:nvPr/>
        </p:nvSpPr>
        <p:spPr>
          <a:xfrm>
            <a:off x="311700" y="4106875"/>
            <a:ext cx="20496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zh-TW" sz="2400" dirty="0">
                <a:solidFill>
                  <a:schemeClr val="dk2"/>
                </a:solidFill>
              </a:rPr>
              <a:t>MNIST：</a:t>
            </a:r>
            <a:endParaRPr sz="24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2"/>
                </a:solidFill>
              </a:rPr>
              <a:t>DNN</a:t>
            </a:r>
            <a:endParaRPr sz="2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Train on Actual Tasks</a:t>
            </a:r>
            <a:endParaRPr lang="en-US" dirty="0"/>
          </a:p>
        </p:txBody>
      </p:sp>
      <p:sp>
        <p:nvSpPr>
          <p:cNvPr id="10" name="Google Shape;151;p25"/>
          <p:cNvSpPr txBox="1"/>
          <p:nvPr/>
        </p:nvSpPr>
        <p:spPr>
          <a:xfrm>
            <a:off x="152400" y="1608300"/>
            <a:ext cx="23870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altLang="zh-TW" sz="2400" dirty="0">
                <a:solidFill>
                  <a:schemeClr val="dk2"/>
                </a:solidFill>
              </a:rPr>
              <a:t>CIFAR-10</a:t>
            </a:r>
            <a:r>
              <a:rPr lang="zh-TW" sz="2400" dirty="0">
                <a:solidFill>
                  <a:schemeClr val="dk2"/>
                </a:solidFill>
              </a:rPr>
              <a:t>：</a:t>
            </a:r>
            <a:endParaRPr sz="24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2"/>
                </a:solidFill>
              </a:rPr>
              <a:t>CNN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1" name="Google Shape;152;p25"/>
          <p:cNvSpPr txBox="1"/>
          <p:nvPr/>
        </p:nvSpPr>
        <p:spPr>
          <a:xfrm>
            <a:off x="152400" y="4106875"/>
            <a:ext cx="23870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altLang="zh-TW" sz="2400" dirty="0">
                <a:solidFill>
                  <a:schemeClr val="dk2"/>
                </a:solidFill>
              </a:rPr>
              <a:t>CIFAR-10</a:t>
            </a:r>
            <a:r>
              <a:rPr lang="zh-TW" sz="2400" dirty="0">
                <a:solidFill>
                  <a:schemeClr val="dk2"/>
                </a:solidFill>
              </a:rPr>
              <a:t>：</a:t>
            </a:r>
            <a:endParaRPr sz="24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2"/>
                </a:solidFill>
              </a:rPr>
              <a:t>DNN</a:t>
            </a: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12" name="Google Shape;160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38400" y="1256637"/>
            <a:ext cx="5412799" cy="24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61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539400" y="3723687"/>
            <a:ext cx="5311800" cy="24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Report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Simulate a Function:</a:t>
            </a:r>
            <a:endParaRPr lang="en-US" altLang="zh-TW" sz="2400" dirty="0"/>
          </a:p>
          <a:p>
            <a:pPr lvl="1"/>
            <a:r>
              <a:rPr lang="en-US" altLang="zh-TW" sz="1600" dirty="0"/>
              <a:t>Describe the models you use, including the number of parameters (at least two models) and the function you use. </a:t>
            </a:r>
            <a:endParaRPr lang="en-US" altLang="zh-TW" sz="1600" dirty="0"/>
          </a:p>
          <a:p>
            <a:pPr lvl="1"/>
            <a:r>
              <a:rPr lang="en-US" altLang="zh-TW" sz="1800" dirty="0"/>
              <a:t>In one chart, plot the training loss of all models. </a:t>
            </a:r>
            <a:endParaRPr lang="en-US" altLang="zh-TW" sz="1800" dirty="0"/>
          </a:p>
          <a:p>
            <a:pPr lvl="1"/>
            <a:r>
              <a:rPr lang="en-US" altLang="zh-TW" sz="1800" dirty="0"/>
              <a:t>In one graph, plot the predicted function curve of all models and the ground-truth function curve. </a:t>
            </a:r>
            <a:endParaRPr lang="en-US" altLang="zh-TW" sz="1800" dirty="0"/>
          </a:p>
          <a:p>
            <a:pPr lvl="1"/>
            <a:r>
              <a:rPr lang="en-US" altLang="zh-TW" sz="1800" dirty="0"/>
              <a:t>Comment on your results. </a:t>
            </a:r>
            <a:endParaRPr lang="en-US" altLang="zh-TW" sz="1800" dirty="0"/>
          </a:p>
          <a:p>
            <a:pPr lvl="1"/>
            <a:r>
              <a:rPr lang="en-US" altLang="zh-TW" sz="1800" dirty="0"/>
              <a:t>Use more than two models in all previous questions. (bonus)</a:t>
            </a:r>
            <a:endParaRPr lang="en-US" altLang="zh-TW" sz="1800" dirty="0"/>
          </a:p>
          <a:p>
            <a:pPr lvl="1"/>
            <a:r>
              <a:rPr lang="en-US" altLang="zh-TW" sz="1800" dirty="0"/>
              <a:t>Use more than one function. (bonus)</a:t>
            </a:r>
            <a:endParaRPr lang="en-US" altLang="zh-TW" sz="1800" dirty="0"/>
          </a:p>
          <a:p>
            <a:r>
              <a:rPr lang="en-US" altLang="zh-TW" dirty="0"/>
              <a:t>Train on Actual Tasks:</a:t>
            </a:r>
            <a:endParaRPr lang="en-US" altLang="zh-TW" dirty="0"/>
          </a:p>
          <a:p>
            <a:pPr lvl="1"/>
            <a:r>
              <a:rPr lang="en-US" altLang="zh-TW" sz="1600" dirty="0"/>
              <a:t>Describe the models you use and the task you chose. </a:t>
            </a:r>
            <a:endParaRPr lang="en-US" altLang="zh-TW" sz="1600" dirty="0"/>
          </a:p>
          <a:p>
            <a:pPr lvl="1"/>
            <a:r>
              <a:rPr lang="en-US" altLang="zh-TW" sz="1800" dirty="0"/>
              <a:t>In one chart, plot the training loss of all models. </a:t>
            </a:r>
            <a:endParaRPr lang="en-US" altLang="zh-TW" sz="1800" dirty="0"/>
          </a:p>
          <a:p>
            <a:pPr lvl="1"/>
            <a:r>
              <a:rPr lang="en-US" altLang="zh-TW" sz="1800" dirty="0"/>
              <a:t>In one chart, plot the training accuracy. </a:t>
            </a:r>
            <a:endParaRPr lang="en-US" altLang="zh-TW" sz="1800" dirty="0"/>
          </a:p>
          <a:p>
            <a:pPr lvl="1"/>
            <a:r>
              <a:rPr lang="en-US" altLang="zh-TW" sz="1800" dirty="0"/>
              <a:t>Comment on your results. </a:t>
            </a:r>
            <a:endParaRPr lang="en-US" altLang="zh-TW" sz="1800" dirty="0"/>
          </a:p>
          <a:p>
            <a:pPr lvl="1"/>
            <a:r>
              <a:rPr lang="en-US" altLang="zh-TW" sz="1800" dirty="0"/>
              <a:t>Use more than two models in all previous questions. (bonus )</a:t>
            </a:r>
            <a:endParaRPr lang="en-US" altLang="zh-TW" sz="1800" dirty="0"/>
          </a:p>
          <a:p>
            <a:pPr lvl="1"/>
            <a:r>
              <a:rPr lang="en-US" altLang="zh-TW" sz="1800" dirty="0"/>
              <a:t>Train on more than one task. (</a:t>
            </a:r>
            <a:r>
              <a:rPr lang="en-US" altLang="zh-TW" sz="1800"/>
              <a:t>bonus )</a:t>
            </a:r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HW1-</a:t>
            </a:r>
            <a:r>
              <a:rPr lang="en-US" altLang="zh-TW" dirty="0">
                <a:solidFill>
                  <a:srgbClr val="7030A0"/>
                </a:solidFill>
              </a:rPr>
              <a:t>2</a:t>
            </a:r>
            <a:r>
              <a:rPr lang="en-US" altLang="zh-TW" dirty="0">
                <a:solidFill>
                  <a:srgbClr val="7030A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</a:t>
            </a:r>
            <a:r>
              <a:rPr lang="en-US" altLang="zh-TW" dirty="0">
                <a:solidFill>
                  <a:srgbClr val="7030A0"/>
                </a:solidFill>
              </a:rPr>
              <a:t>Optimization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Three subtask</a:t>
            </a:r>
            <a:endParaRPr lang="en-US" altLang="zh-TW" sz="2400" dirty="0"/>
          </a:p>
          <a:p>
            <a:pPr lvl="1"/>
            <a:r>
              <a:rPr lang="en-US" altLang="zh-TW" dirty="0"/>
              <a:t>Visualize the optimization process.</a:t>
            </a:r>
            <a:endParaRPr lang="en-US" altLang="zh-TW" dirty="0"/>
          </a:p>
          <a:p>
            <a:pPr lvl="1"/>
            <a:r>
              <a:rPr lang="en-US" altLang="zh-TW" dirty="0"/>
              <a:t>Observe gradient norm during training.</a:t>
            </a:r>
            <a:endParaRPr lang="en-US" altLang="zh-TW" dirty="0"/>
          </a:p>
          <a:p>
            <a:pPr lvl="1"/>
            <a:r>
              <a:rPr lang="en-US" altLang="zh-TW" dirty="0"/>
              <a:t>What happens when gradient is almost zero?</a:t>
            </a:r>
            <a:endParaRPr lang="en-US" altLang="zh-TW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altLang="zh-TW" dirty="0"/>
              <a:t>Train on designed function, MNIST or CIFAR-10</a:t>
            </a:r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Visualize the Optimization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  <a:endParaRPr lang="en-US" sz="2400" dirty="0"/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-US" altLang="zh-TW" dirty="0"/>
              <a:t>Collect weights of the model every n epochs.</a:t>
            </a:r>
            <a:endParaRPr lang="en-US" dirty="0"/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-US" altLang="zh-TW" dirty="0"/>
              <a:t>Also collect the weights of the model of different training events.</a:t>
            </a:r>
            <a:endParaRPr lang="en-US" dirty="0"/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-US" altLang="zh-TW" dirty="0"/>
              <a:t>Record the accuracy (loss) corresponding to the collected parameters.</a:t>
            </a:r>
            <a:endParaRPr lang="en-US" dirty="0"/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-US" altLang="zh-TW" dirty="0"/>
              <a:t>Plot the above results on a figure.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Visualize the Optimization Process</a:t>
            </a:r>
            <a:endParaRPr lang="en-US" dirty="0"/>
          </a:p>
        </p:txBody>
      </p:sp>
      <p:sp>
        <p:nvSpPr>
          <p:cNvPr id="4" name="Google Shape;113;p21"/>
          <p:cNvSpPr/>
          <p:nvPr/>
        </p:nvSpPr>
        <p:spPr>
          <a:xfrm>
            <a:off x="592738" y="2682025"/>
            <a:ext cx="782100" cy="568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Model</a:t>
            </a:r>
            <a:endParaRPr lang="zh-TW"/>
          </a:p>
        </p:txBody>
      </p:sp>
      <p:sp>
        <p:nvSpPr>
          <p:cNvPr id="5" name="Google Shape;114;p21"/>
          <p:cNvSpPr/>
          <p:nvPr/>
        </p:nvSpPr>
        <p:spPr>
          <a:xfrm>
            <a:off x="2140538" y="2352725"/>
            <a:ext cx="477600" cy="10785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1</a:t>
            </a:r>
            <a:endParaRPr sz="900"/>
          </a:p>
        </p:txBody>
      </p:sp>
      <p:sp>
        <p:nvSpPr>
          <p:cNvPr id="6" name="Google Shape;115;p21"/>
          <p:cNvSpPr/>
          <p:nvPr/>
        </p:nvSpPr>
        <p:spPr>
          <a:xfrm>
            <a:off x="2906775" y="2352725"/>
            <a:ext cx="477600" cy="10785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2</a:t>
            </a:r>
            <a:endParaRPr sz="900"/>
          </a:p>
        </p:txBody>
      </p:sp>
      <p:sp>
        <p:nvSpPr>
          <p:cNvPr id="7" name="Google Shape;116;p21"/>
          <p:cNvSpPr/>
          <p:nvPr/>
        </p:nvSpPr>
        <p:spPr>
          <a:xfrm>
            <a:off x="4215588" y="2352725"/>
            <a:ext cx="477600" cy="10785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k</a:t>
            </a:r>
            <a:endParaRPr sz="900"/>
          </a:p>
        </p:txBody>
      </p:sp>
      <p:sp>
        <p:nvSpPr>
          <p:cNvPr id="8" name="Google Shape;117;p21"/>
          <p:cNvSpPr txBox="1"/>
          <p:nvPr/>
        </p:nvSpPr>
        <p:spPr>
          <a:xfrm>
            <a:off x="1793300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1</a:t>
            </a:r>
            <a:endParaRPr sz="900"/>
          </a:p>
        </p:txBody>
      </p:sp>
      <p:sp>
        <p:nvSpPr>
          <p:cNvPr id="9" name="Google Shape;118;p21"/>
          <p:cNvSpPr txBox="1"/>
          <p:nvPr/>
        </p:nvSpPr>
        <p:spPr>
          <a:xfrm>
            <a:off x="2103475" y="203510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 sz="900"/>
              <a:t>1</a:t>
            </a:r>
            <a:endParaRPr sz="900"/>
          </a:p>
        </p:txBody>
      </p:sp>
      <p:sp>
        <p:nvSpPr>
          <p:cNvPr id="10" name="Google Shape;119;p21"/>
          <p:cNvSpPr txBox="1"/>
          <p:nvPr/>
        </p:nvSpPr>
        <p:spPr>
          <a:xfrm>
            <a:off x="2568738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2</a:t>
            </a:r>
            <a:endParaRPr sz="900"/>
          </a:p>
        </p:txBody>
      </p:sp>
      <p:sp>
        <p:nvSpPr>
          <p:cNvPr id="11" name="Google Shape;120;p21"/>
          <p:cNvSpPr txBox="1"/>
          <p:nvPr/>
        </p:nvSpPr>
        <p:spPr>
          <a:xfrm>
            <a:off x="2919875" y="203510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 sz="900"/>
              <a:t>2</a:t>
            </a:r>
            <a:endParaRPr sz="900"/>
          </a:p>
        </p:txBody>
      </p:sp>
      <p:sp>
        <p:nvSpPr>
          <p:cNvPr id="12" name="Google Shape;121;p21"/>
          <p:cNvSpPr txBox="1"/>
          <p:nvPr/>
        </p:nvSpPr>
        <p:spPr>
          <a:xfrm>
            <a:off x="4215575" y="203510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 sz="900"/>
              <a:t>k</a:t>
            </a:r>
            <a:endParaRPr sz="900"/>
          </a:p>
        </p:txBody>
      </p:sp>
      <p:sp>
        <p:nvSpPr>
          <p:cNvPr id="13" name="Google Shape;122;p21"/>
          <p:cNvSpPr txBox="1"/>
          <p:nvPr/>
        </p:nvSpPr>
        <p:spPr>
          <a:xfrm>
            <a:off x="3847350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k</a:t>
            </a:r>
            <a:endParaRPr sz="900"/>
          </a:p>
        </p:txBody>
      </p:sp>
      <p:sp>
        <p:nvSpPr>
          <p:cNvPr id="14" name="Google Shape;123;p21"/>
          <p:cNvSpPr txBox="1"/>
          <p:nvPr/>
        </p:nvSpPr>
        <p:spPr>
          <a:xfrm>
            <a:off x="3471575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15" name="Google Shape;124;p21"/>
          <p:cNvSpPr/>
          <p:nvPr/>
        </p:nvSpPr>
        <p:spPr>
          <a:xfrm>
            <a:off x="4939713" y="2838450"/>
            <a:ext cx="4776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25;p21"/>
          <p:cNvSpPr/>
          <p:nvPr/>
        </p:nvSpPr>
        <p:spPr>
          <a:xfrm>
            <a:off x="1448988" y="2838450"/>
            <a:ext cx="344400" cy="1647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26;p21"/>
          <p:cNvSpPr/>
          <p:nvPr/>
        </p:nvSpPr>
        <p:spPr>
          <a:xfrm>
            <a:off x="5560688" y="28293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1</a:t>
            </a:r>
            <a:endParaRPr sz="900"/>
          </a:p>
        </p:txBody>
      </p:sp>
      <p:sp>
        <p:nvSpPr>
          <p:cNvPr id="18" name="Google Shape;127;p21"/>
          <p:cNvSpPr/>
          <p:nvPr/>
        </p:nvSpPr>
        <p:spPr>
          <a:xfrm>
            <a:off x="6487388" y="28293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2</a:t>
            </a:r>
            <a:endParaRPr sz="900"/>
          </a:p>
        </p:txBody>
      </p:sp>
      <p:sp>
        <p:nvSpPr>
          <p:cNvPr id="19" name="Google Shape;128;p21"/>
          <p:cNvSpPr/>
          <p:nvPr/>
        </p:nvSpPr>
        <p:spPr>
          <a:xfrm>
            <a:off x="7905588" y="28293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k</a:t>
            </a:r>
            <a:endParaRPr sz="900"/>
          </a:p>
        </p:txBody>
      </p:sp>
      <p:sp>
        <p:nvSpPr>
          <p:cNvPr id="20" name="Google Shape;129;p21"/>
          <p:cNvSpPr txBox="1"/>
          <p:nvPr/>
        </p:nvSpPr>
        <p:spPr>
          <a:xfrm>
            <a:off x="7414075" y="275137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21" name="Google Shape;130;p21"/>
          <p:cNvSpPr txBox="1"/>
          <p:nvPr/>
        </p:nvSpPr>
        <p:spPr>
          <a:xfrm>
            <a:off x="6630766" y="2499450"/>
            <a:ext cx="709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2</a:t>
            </a:r>
            <a:r>
              <a:rPr lang="zh-TW"/>
              <a:t>n</a:t>
            </a:r>
            <a:r>
              <a:rPr lang="zh-TW" sz="900"/>
              <a:t>2</a:t>
            </a:r>
            <a:endParaRPr sz="900"/>
          </a:p>
        </p:txBody>
      </p:sp>
      <p:sp>
        <p:nvSpPr>
          <p:cNvPr id="22" name="Google Shape;131;p21"/>
          <p:cNvSpPr txBox="1"/>
          <p:nvPr/>
        </p:nvSpPr>
        <p:spPr>
          <a:xfrm>
            <a:off x="8039616" y="2499450"/>
            <a:ext cx="709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k</a:t>
            </a:r>
            <a:r>
              <a:rPr lang="zh-TW"/>
              <a:t>n</a:t>
            </a:r>
            <a:r>
              <a:rPr lang="zh-TW" sz="900"/>
              <a:t>k</a:t>
            </a:r>
            <a:endParaRPr sz="900"/>
          </a:p>
        </p:txBody>
      </p:sp>
      <p:sp>
        <p:nvSpPr>
          <p:cNvPr id="23" name="Google Shape;132;p21"/>
          <p:cNvSpPr txBox="1"/>
          <p:nvPr/>
        </p:nvSpPr>
        <p:spPr>
          <a:xfrm>
            <a:off x="311688" y="1578825"/>
            <a:ext cx="47421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Collect parameters of the model:</a:t>
            </a:r>
            <a:endParaRPr lang="zh-TW"/>
          </a:p>
        </p:txBody>
      </p:sp>
      <p:sp>
        <p:nvSpPr>
          <p:cNvPr id="24" name="Google Shape;133;p21"/>
          <p:cNvSpPr txBox="1"/>
          <p:nvPr/>
        </p:nvSpPr>
        <p:spPr>
          <a:xfrm>
            <a:off x="311700" y="3800225"/>
            <a:ext cx="47421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Reduce the dimension</a:t>
            </a:r>
            <a:endParaRPr lang="zh-TW"/>
          </a:p>
        </p:txBody>
      </p:sp>
      <p:sp>
        <p:nvSpPr>
          <p:cNvPr id="25" name="Google Shape;134;p21"/>
          <p:cNvSpPr/>
          <p:nvPr/>
        </p:nvSpPr>
        <p:spPr>
          <a:xfrm>
            <a:off x="1877113" y="44736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6" name="Google Shape;135;p21"/>
          <p:cNvSpPr/>
          <p:nvPr/>
        </p:nvSpPr>
        <p:spPr>
          <a:xfrm>
            <a:off x="2803813" y="44736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7" name="Google Shape;136;p21"/>
          <p:cNvSpPr/>
          <p:nvPr/>
        </p:nvSpPr>
        <p:spPr>
          <a:xfrm>
            <a:off x="4222013" y="44736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8" name="Google Shape;137;p21"/>
          <p:cNvSpPr txBox="1"/>
          <p:nvPr/>
        </p:nvSpPr>
        <p:spPr>
          <a:xfrm>
            <a:off x="3730500" y="439567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29" name="Google Shape;138;p21"/>
          <p:cNvSpPr/>
          <p:nvPr/>
        </p:nvSpPr>
        <p:spPr>
          <a:xfrm>
            <a:off x="1877113" y="475070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0" name="Google Shape;139;p21"/>
          <p:cNvSpPr/>
          <p:nvPr/>
        </p:nvSpPr>
        <p:spPr>
          <a:xfrm>
            <a:off x="2803813" y="475070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1" name="Google Shape;140;p21"/>
          <p:cNvSpPr/>
          <p:nvPr/>
        </p:nvSpPr>
        <p:spPr>
          <a:xfrm>
            <a:off x="4222013" y="475070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2" name="Google Shape;141;p21"/>
          <p:cNvSpPr txBox="1"/>
          <p:nvPr/>
        </p:nvSpPr>
        <p:spPr>
          <a:xfrm>
            <a:off x="3730500" y="467275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33" name="Google Shape;142;p21"/>
          <p:cNvSpPr/>
          <p:nvPr/>
        </p:nvSpPr>
        <p:spPr>
          <a:xfrm>
            <a:off x="1877113" y="499942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4" name="Google Shape;143;p21"/>
          <p:cNvSpPr/>
          <p:nvPr/>
        </p:nvSpPr>
        <p:spPr>
          <a:xfrm>
            <a:off x="2803813" y="499942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5" name="Google Shape;144;p21"/>
          <p:cNvSpPr/>
          <p:nvPr/>
        </p:nvSpPr>
        <p:spPr>
          <a:xfrm>
            <a:off x="4222013" y="499942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6" name="Google Shape;145;p21"/>
          <p:cNvSpPr/>
          <p:nvPr/>
        </p:nvSpPr>
        <p:spPr>
          <a:xfrm>
            <a:off x="1877113" y="555357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7" name="Google Shape;146;p21"/>
          <p:cNvSpPr/>
          <p:nvPr/>
        </p:nvSpPr>
        <p:spPr>
          <a:xfrm>
            <a:off x="2803813" y="555357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8" name="Google Shape;147;p21"/>
          <p:cNvSpPr/>
          <p:nvPr/>
        </p:nvSpPr>
        <p:spPr>
          <a:xfrm>
            <a:off x="4222013" y="555357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9" name="Google Shape;148;p21"/>
          <p:cNvSpPr/>
          <p:nvPr/>
        </p:nvSpPr>
        <p:spPr>
          <a:xfrm>
            <a:off x="1877113" y="582717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40" name="Google Shape;149;p21"/>
          <p:cNvSpPr/>
          <p:nvPr/>
        </p:nvSpPr>
        <p:spPr>
          <a:xfrm>
            <a:off x="2803813" y="582717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41" name="Google Shape;150;p21"/>
          <p:cNvSpPr/>
          <p:nvPr/>
        </p:nvSpPr>
        <p:spPr>
          <a:xfrm>
            <a:off x="4222013" y="582717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42" name="Google Shape;151;p21"/>
          <p:cNvSpPr txBox="1"/>
          <p:nvPr/>
        </p:nvSpPr>
        <p:spPr>
          <a:xfrm>
            <a:off x="223000" y="4395675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1</a:t>
            </a:r>
            <a:r>
              <a:rPr lang="zh-TW" sz="900"/>
              <a:t>st</a:t>
            </a:r>
            <a:r>
              <a:rPr lang="zh-TW" sz="1200"/>
              <a:t> event epoch 0</a:t>
            </a:r>
            <a:endParaRPr sz="1200"/>
          </a:p>
        </p:txBody>
      </p:sp>
      <p:sp>
        <p:nvSpPr>
          <p:cNvPr id="43" name="Google Shape;152;p21"/>
          <p:cNvSpPr txBox="1"/>
          <p:nvPr/>
        </p:nvSpPr>
        <p:spPr>
          <a:xfrm>
            <a:off x="223000" y="4711700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1</a:t>
            </a:r>
            <a:r>
              <a:rPr lang="zh-TW" sz="900"/>
              <a:t>st</a:t>
            </a:r>
            <a:r>
              <a:rPr lang="zh-TW" sz="1200"/>
              <a:t> event epoch 3</a:t>
            </a:r>
            <a:endParaRPr sz="1200"/>
          </a:p>
        </p:txBody>
      </p:sp>
      <p:sp>
        <p:nvSpPr>
          <p:cNvPr id="44" name="Google Shape;153;p21"/>
          <p:cNvSpPr txBox="1"/>
          <p:nvPr/>
        </p:nvSpPr>
        <p:spPr>
          <a:xfrm>
            <a:off x="223000" y="4960425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1</a:t>
            </a:r>
            <a:r>
              <a:rPr lang="zh-TW" sz="900"/>
              <a:t>st</a:t>
            </a:r>
            <a:r>
              <a:rPr lang="zh-TW" sz="1200"/>
              <a:t> event epoch 6</a:t>
            </a:r>
            <a:endParaRPr sz="1200"/>
          </a:p>
        </p:txBody>
      </p:sp>
      <p:sp>
        <p:nvSpPr>
          <p:cNvPr id="45" name="Google Shape;154;p21"/>
          <p:cNvSpPr txBox="1"/>
          <p:nvPr/>
        </p:nvSpPr>
        <p:spPr>
          <a:xfrm>
            <a:off x="2140550" y="5149125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</p:txBody>
      </p:sp>
      <p:sp>
        <p:nvSpPr>
          <p:cNvPr id="46" name="Google Shape;155;p21"/>
          <p:cNvSpPr txBox="1"/>
          <p:nvPr/>
        </p:nvSpPr>
        <p:spPr>
          <a:xfrm>
            <a:off x="3143713" y="5149138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</p:txBody>
      </p:sp>
      <p:sp>
        <p:nvSpPr>
          <p:cNvPr id="47" name="Google Shape;156;p21"/>
          <p:cNvSpPr txBox="1"/>
          <p:nvPr/>
        </p:nvSpPr>
        <p:spPr>
          <a:xfrm>
            <a:off x="223000" y="5505800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i</a:t>
            </a:r>
            <a:r>
              <a:rPr lang="zh-TW" sz="900"/>
              <a:t>th</a:t>
            </a:r>
            <a:r>
              <a:rPr lang="zh-TW" sz="1200"/>
              <a:t> event epoch 0</a:t>
            </a:r>
            <a:endParaRPr sz="1200"/>
          </a:p>
        </p:txBody>
      </p:sp>
      <p:sp>
        <p:nvSpPr>
          <p:cNvPr id="48" name="Google Shape;157;p21"/>
          <p:cNvSpPr txBox="1"/>
          <p:nvPr/>
        </p:nvSpPr>
        <p:spPr>
          <a:xfrm>
            <a:off x="223000" y="5821825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i</a:t>
            </a:r>
            <a:r>
              <a:rPr lang="zh-TW" sz="900"/>
              <a:t>th</a:t>
            </a:r>
            <a:r>
              <a:rPr lang="zh-TW" sz="1200"/>
              <a:t> event epoch 3</a:t>
            </a:r>
            <a:endParaRPr sz="1200"/>
          </a:p>
        </p:txBody>
      </p:sp>
      <p:sp>
        <p:nvSpPr>
          <p:cNvPr id="49" name="Google Shape;158;p21"/>
          <p:cNvSpPr txBox="1"/>
          <p:nvPr/>
        </p:nvSpPr>
        <p:spPr>
          <a:xfrm>
            <a:off x="223000" y="6070550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i</a:t>
            </a:r>
            <a:r>
              <a:rPr lang="zh-TW" sz="900"/>
              <a:t>th</a:t>
            </a:r>
            <a:r>
              <a:rPr lang="zh-TW" sz="1200"/>
              <a:t> event epoch 6</a:t>
            </a:r>
            <a:endParaRPr sz="1200"/>
          </a:p>
        </p:txBody>
      </p:sp>
      <p:sp>
        <p:nvSpPr>
          <p:cNvPr id="50" name="Google Shape;159;p21"/>
          <p:cNvSpPr/>
          <p:nvPr/>
        </p:nvSpPr>
        <p:spPr>
          <a:xfrm>
            <a:off x="1877113" y="610772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1" name="Google Shape;160;p21"/>
          <p:cNvSpPr/>
          <p:nvPr/>
        </p:nvSpPr>
        <p:spPr>
          <a:xfrm>
            <a:off x="2803813" y="610772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2" name="Google Shape;161;p21"/>
          <p:cNvSpPr/>
          <p:nvPr/>
        </p:nvSpPr>
        <p:spPr>
          <a:xfrm>
            <a:off x="4222013" y="610772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3" name="Google Shape;162;p21"/>
          <p:cNvSpPr txBox="1"/>
          <p:nvPr/>
        </p:nvSpPr>
        <p:spPr>
          <a:xfrm>
            <a:off x="5669291" y="2499450"/>
            <a:ext cx="709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1</a:t>
            </a:r>
            <a:r>
              <a:rPr lang="zh-TW"/>
              <a:t>n</a:t>
            </a:r>
            <a:r>
              <a:rPr lang="zh-TW" sz="900"/>
              <a:t>1</a:t>
            </a:r>
            <a:endParaRPr sz="900"/>
          </a:p>
        </p:txBody>
      </p:sp>
      <p:sp>
        <p:nvSpPr>
          <p:cNvPr id="54" name="Google Shape;163;p21"/>
          <p:cNvSpPr txBox="1"/>
          <p:nvPr/>
        </p:nvSpPr>
        <p:spPr>
          <a:xfrm>
            <a:off x="2103463" y="4121550"/>
            <a:ext cx="34524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1</a:t>
            </a:r>
            <a:r>
              <a:rPr lang="zh-TW"/>
              <a:t>n</a:t>
            </a:r>
            <a:r>
              <a:rPr lang="zh-TW" sz="900"/>
              <a:t>1 + </a:t>
            </a:r>
            <a:r>
              <a:rPr lang="zh-TW"/>
              <a:t>m</a:t>
            </a:r>
            <a:r>
              <a:rPr lang="zh-TW" sz="900"/>
              <a:t>2</a:t>
            </a:r>
            <a:r>
              <a:rPr lang="zh-TW"/>
              <a:t>n</a:t>
            </a:r>
            <a:r>
              <a:rPr lang="zh-TW" sz="900"/>
              <a:t>2 + ...... + </a:t>
            </a:r>
            <a:r>
              <a:rPr lang="zh-TW"/>
              <a:t>m</a:t>
            </a:r>
            <a:r>
              <a:rPr lang="zh-TW" sz="900"/>
              <a:t>k</a:t>
            </a:r>
            <a:r>
              <a:rPr lang="zh-TW"/>
              <a:t>n</a:t>
            </a:r>
            <a:r>
              <a:rPr lang="zh-TW" sz="900"/>
              <a:t>k</a:t>
            </a:r>
            <a:endParaRPr sz="900"/>
          </a:p>
        </p:txBody>
      </p:sp>
      <p:sp>
        <p:nvSpPr>
          <p:cNvPr id="55" name="Google Shape;164;p21"/>
          <p:cNvSpPr/>
          <p:nvPr/>
        </p:nvSpPr>
        <p:spPr>
          <a:xfrm>
            <a:off x="5306204" y="5273025"/>
            <a:ext cx="16128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165;p21"/>
          <p:cNvSpPr txBox="1"/>
          <p:nvPr/>
        </p:nvSpPr>
        <p:spPr>
          <a:xfrm>
            <a:off x="5480200" y="4948875"/>
            <a:ext cx="1264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dimension</a:t>
            </a:r>
            <a:endParaRPr lang="zh-TW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reduction</a:t>
            </a:r>
            <a:endParaRPr lang="zh-TW"/>
          </a:p>
        </p:txBody>
      </p:sp>
      <p:sp>
        <p:nvSpPr>
          <p:cNvPr id="57" name="Google Shape;166;p21"/>
          <p:cNvSpPr/>
          <p:nvPr/>
        </p:nvSpPr>
        <p:spPr>
          <a:xfrm>
            <a:off x="7026863" y="447187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8" name="Google Shape;167;p21"/>
          <p:cNvSpPr/>
          <p:nvPr/>
        </p:nvSpPr>
        <p:spPr>
          <a:xfrm>
            <a:off x="7953563" y="447187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9" name="Google Shape;168;p21"/>
          <p:cNvSpPr/>
          <p:nvPr/>
        </p:nvSpPr>
        <p:spPr>
          <a:xfrm>
            <a:off x="7026863" y="474895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0" name="Google Shape;169;p21"/>
          <p:cNvSpPr/>
          <p:nvPr/>
        </p:nvSpPr>
        <p:spPr>
          <a:xfrm>
            <a:off x="7953563" y="474895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1" name="Google Shape;170;p21"/>
          <p:cNvSpPr/>
          <p:nvPr/>
        </p:nvSpPr>
        <p:spPr>
          <a:xfrm>
            <a:off x="7026863" y="499767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2" name="Google Shape;171;p21"/>
          <p:cNvSpPr/>
          <p:nvPr/>
        </p:nvSpPr>
        <p:spPr>
          <a:xfrm>
            <a:off x="7953563" y="499767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3" name="Google Shape;172;p21"/>
          <p:cNvSpPr/>
          <p:nvPr/>
        </p:nvSpPr>
        <p:spPr>
          <a:xfrm>
            <a:off x="7026863" y="555182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4" name="Google Shape;173;p21"/>
          <p:cNvSpPr/>
          <p:nvPr/>
        </p:nvSpPr>
        <p:spPr>
          <a:xfrm>
            <a:off x="7953563" y="555182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5" name="Google Shape;174;p21"/>
          <p:cNvSpPr/>
          <p:nvPr/>
        </p:nvSpPr>
        <p:spPr>
          <a:xfrm>
            <a:off x="7026863" y="582542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6" name="Google Shape;175;p21"/>
          <p:cNvSpPr/>
          <p:nvPr/>
        </p:nvSpPr>
        <p:spPr>
          <a:xfrm>
            <a:off x="7953563" y="582542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7" name="Google Shape;176;p21"/>
          <p:cNvSpPr txBox="1"/>
          <p:nvPr/>
        </p:nvSpPr>
        <p:spPr>
          <a:xfrm>
            <a:off x="7290300" y="5147375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</p:txBody>
      </p:sp>
      <p:sp>
        <p:nvSpPr>
          <p:cNvPr id="68" name="Google Shape;177;p21"/>
          <p:cNvSpPr txBox="1"/>
          <p:nvPr/>
        </p:nvSpPr>
        <p:spPr>
          <a:xfrm>
            <a:off x="8293463" y="5147388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</p:txBody>
      </p:sp>
      <p:sp>
        <p:nvSpPr>
          <p:cNvPr id="69" name="Google Shape;178;p21"/>
          <p:cNvSpPr/>
          <p:nvPr/>
        </p:nvSpPr>
        <p:spPr>
          <a:xfrm>
            <a:off x="7026863" y="610597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70" name="Google Shape;179;p21"/>
          <p:cNvSpPr/>
          <p:nvPr/>
        </p:nvSpPr>
        <p:spPr>
          <a:xfrm>
            <a:off x="7953563" y="610597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Visualize the Optimization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1447800"/>
          </a:xfrm>
        </p:spPr>
        <p:txBody>
          <a:bodyPr/>
          <a:lstStyle/>
          <a:p>
            <a:r>
              <a:rPr lang="en-US" altLang="zh-TW" sz="2800" dirty="0"/>
              <a:t>DNN train on MNIST</a:t>
            </a:r>
            <a:endParaRPr lang="en-US" altLang="zh-TW" sz="2800" dirty="0"/>
          </a:p>
          <a:p>
            <a:r>
              <a:rPr lang="en-US" altLang="zh-TW" sz="2800" dirty="0"/>
              <a:t>Collect the </a:t>
            </a:r>
            <a:r>
              <a:rPr lang="en-US" altLang="zh-TW" dirty="0"/>
              <a:t>weight</a:t>
            </a:r>
            <a:r>
              <a:rPr lang="en-US" altLang="zh-TW" sz="2800" dirty="0"/>
              <a:t>s every 3 epochs, and train 8 times. </a:t>
            </a:r>
            <a:r>
              <a:rPr lang="en-US" altLang="zh-TW" dirty="0"/>
              <a:t>Reduce</a:t>
            </a:r>
            <a:r>
              <a:rPr lang="en-US" altLang="zh-TW" sz="2800" dirty="0"/>
              <a:t> the</a:t>
            </a:r>
            <a:r>
              <a:rPr lang="en-US" altLang="zh-TW" dirty="0"/>
              <a:t> dimension of </a:t>
            </a:r>
            <a:r>
              <a:rPr lang="en-US" altLang="zh-TW" sz="2800" dirty="0"/>
              <a:t> </a:t>
            </a:r>
            <a:r>
              <a:rPr lang="en-US" altLang="zh-TW" dirty="0"/>
              <a:t>weight</a:t>
            </a:r>
            <a:r>
              <a:rPr lang="en-US" altLang="zh-TW" sz="2800" dirty="0"/>
              <a:t>s </a:t>
            </a:r>
            <a:r>
              <a:rPr lang="en-US" altLang="zh-TW" dirty="0"/>
              <a:t>to </a:t>
            </a:r>
            <a:r>
              <a:rPr lang="en-US" altLang="zh-TW" sz="2800" dirty="0"/>
              <a:t>2 by PCA.</a:t>
            </a:r>
            <a:endParaRPr lang="en-US" dirty="0"/>
          </a:p>
          <a:p>
            <a:endParaRPr lang="en-US" dirty="0"/>
          </a:p>
        </p:txBody>
      </p:sp>
      <p:sp>
        <p:nvSpPr>
          <p:cNvPr id="4" name="Google Shape;185;p22"/>
          <p:cNvSpPr txBox="1"/>
          <p:nvPr/>
        </p:nvSpPr>
        <p:spPr>
          <a:xfrm>
            <a:off x="1524000" y="6329175"/>
            <a:ext cx="65031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layer 1                                                                 whole model</a:t>
            </a:r>
            <a:endParaRPr lang="zh-TW"/>
          </a:p>
        </p:txBody>
      </p:sp>
      <p:pic>
        <p:nvPicPr>
          <p:cNvPr id="5" name="Google Shape;187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09600" y="2910356"/>
            <a:ext cx="4107850" cy="3185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8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52999" y="2944363"/>
            <a:ext cx="4134509" cy="322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Observe Gradient Norm During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  <a:endParaRPr lang="en-US" altLang="zh-TW" sz="2400" dirty="0"/>
          </a:p>
          <a:p>
            <a:pPr lvl="1"/>
            <a:r>
              <a:rPr lang="en-US" altLang="zh-TW" sz="1600" dirty="0"/>
              <a:t>Record the gradient norm and the loss during training.</a:t>
            </a:r>
            <a:endParaRPr lang="en-US" altLang="zh-TW" sz="1600" dirty="0"/>
          </a:p>
          <a:p>
            <a:pPr lvl="1"/>
            <a:r>
              <a:rPr lang="en-US" altLang="zh-TW" sz="1800" dirty="0"/>
              <a:t>Plot them on </a:t>
            </a:r>
            <a:r>
              <a:rPr lang="en-US" altLang="zh-TW" sz="1800" dirty="0">
                <a:solidFill>
                  <a:srgbClr val="FF0000"/>
                </a:solidFill>
              </a:rPr>
              <a:t>one</a:t>
            </a:r>
            <a:r>
              <a:rPr lang="en-US" altLang="zh-TW" sz="1800" dirty="0"/>
              <a:t> figure.</a:t>
            </a:r>
            <a:endParaRPr lang="en-US" altLang="zh-TW" sz="1800" dirty="0"/>
          </a:p>
          <a:p>
            <a:r>
              <a:rPr lang="en-US" altLang="zh-TW" dirty="0"/>
              <a:t>p-norm</a:t>
            </a:r>
            <a:endParaRPr lang="en-US" altLang="zh-TW" dirty="0"/>
          </a:p>
          <a:p>
            <a:endParaRPr lang="en-US" altLang="zh-TW" sz="1800" dirty="0"/>
          </a:p>
          <a:p>
            <a:pPr lvl="1"/>
            <a:r>
              <a:rPr lang="en-US" altLang="zh-TW" sz="1600" dirty="0"/>
              <a:t>In </a:t>
            </a:r>
            <a:r>
              <a:rPr lang="en-US" altLang="zh-TW" sz="1600" dirty="0" err="1"/>
              <a:t>PyTorch</a:t>
            </a:r>
            <a:r>
              <a:rPr lang="en-US" altLang="zh-TW" sz="1600" dirty="0"/>
              <a:t>:</a:t>
            </a:r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800" dirty="0"/>
              <a:t>Other packages: The similar code can be applied.</a:t>
            </a:r>
            <a:endParaRPr lang="en-US" sz="1800" dirty="0"/>
          </a:p>
          <a:p>
            <a:endParaRPr lang="en-US" dirty="0"/>
          </a:p>
        </p:txBody>
      </p:sp>
      <p:pic>
        <p:nvPicPr>
          <p:cNvPr id="10" name="Google Shape;195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57400" y="2438400"/>
            <a:ext cx="2357972" cy="5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96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371600" y="3505200"/>
            <a:ext cx="4721750" cy="1621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Observe Gradient Norm During Training</a:t>
            </a:r>
            <a:endParaRPr lang="en-US" dirty="0"/>
          </a:p>
        </p:txBody>
      </p:sp>
      <p:pic>
        <p:nvPicPr>
          <p:cNvPr id="4" name="Google Shape;202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308434" y="2244788"/>
            <a:ext cx="4835566" cy="36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3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2277200"/>
            <a:ext cx="4749075" cy="35618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04;p24"/>
          <p:cNvSpPr txBox="1"/>
          <p:nvPr/>
        </p:nvSpPr>
        <p:spPr>
          <a:xfrm>
            <a:off x="5080000" y="2154675"/>
            <a:ext cx="36069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</a:t>
            </a:r>
            <a:r>
              <a:rPr lang="zh-TW" sz="2400"/>
              <a:t>MNIST</a:t>
            </a:r>
            <a:r>
              <a:rPr lang="zh-TW"/>
              <a:t>                       </a:t>
            </a:r>
            <a:endParaRPr lang="zh-TW"/>
          </a:p>
        </p:txBody>
      </p:sp>
      <p:pic>
        <p:nvPicPr>
          <p:cNvPr id="7" name="Google Shape;205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66750" y="2057625"/>
            <a:ext cx="1143000" cy="6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Happened When Gradient is Almost 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  <a:endParaRPr lang="en-US" altLang="zh-TW" sz="2400" dirty="0"/>
          </a:p>
          <a:p>
            <a:pPr lvl="1"/>
            <a:r>
              <a:rPr lang="en-US" altLang="zh-TW" dirty="0"/>
              <a:t>Try to find the weights of the model when the gradient norm is zero (as small as possible).</a:t>
            </a:r>
            <a:endParaRPr lang="en-US" altLang="zh-TW" dirty="0"/>
          </a:p>
          <a:p>
            <a:pPr lvl="1"/>
            <a:r>
              <a:rPr lang="en-US" altLang="zh-TW" dirty="0"/>
              <a:t>Compute the "minimal ratio" of the weights: how likely the weights to be a minima.</a:t>
            </a:r>
            <a:endParaRPr lang="en-US" altLang="zh-TW" dirty="0"/>
          </a:p>
          <a:p>
            <a:pPr lvl="1"/>
            <a:r>
              <a:rPr lang="en-US" altLang="zh-TW" dirty="0"/>
              <a:t>Plot the figure between minimal ratio and the loss when the gradient is almost zero.</a:t>
            </a:r>
            <a:endParaRPr lang="en-US" altLang="zh-TW" dirty="0"/>
          </a:p>
          <a:p>
            <a:r>
              <a:rPr lang="en-US" altLang="zh-TW" dirty="0"/>
              <a:t>Tips</a:t>
            </a:r>
            <a:endParaRPr lang="en-US" altLang="zh-TW" dirty="0"/>
          </a:p>
          <a:p>
            <a:pPr lvl="1"/>
            <a:r>
              <a:rPr lang="en-US" altLang="zh-TW" dirty="0"/>
              <a:t>Train on a small network.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Copy Right Notice</a:t>
            </a:r>
            <a:endParaRPr lang="en-US" altLang="en-US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600200" y="1219200"/>
            <a:ext cx="6705600" cy="5105400"/>
          </a:xfrm>
        </p:spPr>
        <p:txBody>
          <a:bodyPr/>
          <a:lstStyle/>
          <a:p>
            <a:pPr eaLnBrk="1" hangingPunct="1"/>
            <a:r>
              <a:rPr lang="en-US" altLang="en-US"/>
              <a:t>Most slides in this presentation are adopted from slides of text book and various sources. The Copyright belong to the original authors. Thanks!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Happened When Gradient is Almost 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How to reach the point where the gradient norm is zero?</a:t>
            </a:r>
            <a:endParaRPr lang="en-US" altLang="zh-TW" sz="2400" dirty="0"/>
          </a:p>
          <a:p>
            <a:pPr lvl="1"/>
            <a:r>
              <a:rPr lang="en-US" altLang="zh-TW" dirty="0"/>
              <a:t>First, train the network with original loss function.</a:t>
            </a:r>
            <a:endParaRPr lang="en-US" altLang="zh-TW" dirty="0"/>
          </a:p>
          <a:p>
            <a:pPr lvl="2"/>
            <a:r>
              <a:rPr lang="en-US" altLang="zh-TW" sz="1800" dirty="0"/>
              <a:t>Change the objective function to gradient norm and keep training.</a:t>
            </a:r>
            <a:endParaRPr lang="en-US" altLang="zh-TW" sz="1800" dirty="0"/>
          </a:p>
          <a:p>
            <a:pPr lvl="2"/>
            <a:r>
              <a:rPr lang="en-US" altLang="zh-TW" sz="1800" dirty="0"/>
              <a:t>Or use second order optimization method, such as Newton’s method or </a:t>
            </a:r>
            <a:r>
              <a:rPr lang="en-US" altLang="zh-TW" sz="1800" dirty="0" err="1"/>
              <a:t>Levenberg</a:t>
            </a:r>
            <a:r>
              <a:rPr lang="en-US" altLang="zh-TW" sz="1800" dirty="0"/>
              <a:t>-Marquardt algorithm (more stable)</a:t>
            </a:r>
            <a:endParaRPr lang="en-US" altLang="zh-TW" sz="1800" dirty="0"/>
          </a:p>
          <a:p>
            <a:r>
              <a:rPr lang="en-US" altLang="zh-TW" sz="3000" dirty="0"/>
              <a:t>How to compute minimal ratio? </a:t>
            </a:r>
            <a:endParaRPr lang="en-US" altLang="zh-TW" sz="3000" dirty="0"/>
          </a:p>
          <a:p>
            <a:pPr lvl="1"/>
            <a:r>
              <a:rPr lang="en-US" altLang="zh-TW" sz="1600" dirty="0"/>
              <a:t>Compute ()                              </a:t>
            </a:r>
            <a:r>
              <a:rPr lang="en-US" altLang="zh-TW" sz="1600" dirty="0">
                <a:solidFill>
                  <a:srgbClr val="695D46"/>
                </a:solidFill>
              </a:rPr>
              <a:t>(hessian matrix)</a:t>
            </a:r>
            <a:r>
              <a:rPr lang="en-US" altLang="zh-TW" sz="1600" dirty="0"/>
              <a:t>, and then find its eigenvalues. The proportion of the eigenvalues which are greater than zero is the minimal ratio.</a:t>
            </a:r>
            <a:endParaRPr lang="en-US" altLang="zh-TW" sz="1600" dirty="0"/>
          </a:p>
          <a:p>
            <a:pPr lvl="1"/>
            <a:r>
              <a:rPr lang="en-US" altLang="zh-TW" sz="1800" dirty="0"/>
              <a:t>Sample lots of weights around               , and compute                  . The minimal ratio is the proportion that                                       . 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Google Shape;218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981200" y="3657600"/>
            <a:ext cx="16287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19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038600" y="4191000"/>
            <a:ext cx="784539" cy="28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20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50825" y="4191000"/>
            <a:ext cx="1023098" cy="28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21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655340" y="4484048"/>
            <a:ext cx="2250815" cy="28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Happened When Gradient is Almost Zero</a:t>
            </a:r>
            <a:endParaRPr lang="en-US" dirty="0"/>
          </a:p>
        </p:txBody>
      </p:sp>
      <p:pic>
        <p:nvPicPr>
          <p:cNvPr id="4" name="Google Shape;227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63326" y="2667000"/>
            <a:ext cx="5856674" cy="40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28;p27"/>
          <p:cNvSpPr txBox="1"/>
          <p:nvPr/>
        </p:nvSpPr>
        <p:spPr bwMode="auto">
          <a:xfrm>
            <a:off x="311700" y="1490827"/>
            <a:ext cx="8520600" cy="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noAutofit/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FF9900"/>
              </a:buClr>
              <a:buFont typeface="Monotype Sorts" pitchFamily="2" charset="2"/>
              <a:buBlip>
                <a:blip r:embed="rId2"/>
              </a:buBlip>
              <a:defRPr sz="26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0070C8"/>
              </a:buClr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2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2"/>
              </a:buBlip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2"/>
              </a:buBlip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2"/>
              </a:buBlip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2"/>
              </a:buBlip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endParaRPr lang="en-US" sz="1400" kern="0" dirty="0"/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-US" altLang="zh-TW" sz="1400" kern="0" dirty="0"/>
              <a:t>Train 100 times</a:t>
            </a:r>
            <a:r>
              <a:rPr lang="en-US" altLang="zh-TW" kern="0" dirty="0"/>
              <a:t>.</a:t>
            </a:r>
            <a:endParaRPr lang="en-US" kern="0"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FontTx/>
              <a:buChar char="○"/>
            </a:pPr>
            <a:r>
              <a:rPr lang="en-US" altLang="zh-TW" sz="1400" kern="0" dirty="0"/>
              <a:t>Find gradient norm equal to zero by change objective function.</a:t>
            </a:r>
            <a:endParaRPr lang="en-US" sz="1400" kern="0"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FontTx/>
              <a:buChar char="○"/>
            </a:pPr>
            <a:r>
              <a:rPr lang="en-US" altLang="zh-TW" sz="1400" kern="0" dirty="0"/>
              <a:t>Minimal ratio is defined as the proportion of eigenvalues  greater than zero.</a:t>
            </a:r>
            <a:endParaRPr lang="en-US" sz="1400" kern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kern="0" dirty="0"/>
          </a:p>
        </p:txBody>
      </p:sp>
      <p:pic>
        <p:nvPicPr>
          <p:cNvPr id="6" name="Google Shape;229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89000" y="1266475"/>
            <a:ext cx="874326" cy="5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HW1-2 Report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Visualize the optimization process.</a:t>
            </a:r>
            <a:endParaRPr lang="en-US" altLang="zh-TW" dirty="0"/>
          </a:p>
          <a:p>
            <a:pPr lvl="1"/>
            <a:r>
              <a:rPr lang="en-US" altLang="zh-TW" dirty="0"/>
              <a:t>Describe your experiment settings. (The cycle you record the model parameters, optimizer, dimension reduction method, </a:t>
            </a:r>
            <a:r>
              <a:rPr lang="en-US" altLang="zh-TW" dirty="0" err="1"/>
              <a:t>etc</a:t>
            </a:r>
            <a:r>
              <a:rPr lang="en-US" altLang="zh-TW" dirty="0"/>
              <a:t>) </a:t>
            </a:r>
            <a:endParaRPr lang="en-US" altLang="zh-TW" dirty="0"/>
          </a:p>
          <a:p>
            <a:pPr lvl="1"/>
            <a:r>
              <a:rPr lang="en-US" altLang="zh-TW" dirty="0"/>
              <a:t>Train the model for 8 times, selecting the parameters of any one layer and whole model and plot them on the figures separately.</a:t>
            </a:r>
            <a:endParaRPr lang="en-US" altLang="zh-TW" dirty="0"/>
          </a:p>
          <a:p>
            <a:pPr lvl="1"/>
            <a:r>
              <a:rPr lang="en-US" altLang="zh-TW" dirty="0"/>
              <a:t>Comment on your result.</a:t>
            </a:r>
            <a:endParaRPr lang="en-US" altLang="zh-TW" dirty="0"/>
          </a:p>
          <a:p>
            <a:r>
              <a:rPr lang="en-US" altLang="zh-TW" dirty="0"/>
              <a:t>Observe gradient norm during training.</a:t>
            </a:r>
            <a:endParaRPr lang="en-US" altLang="zh-TW" dirty="0"/>
          </a:p>
          <a:p>
            <a:pPr lvl="1"/>
            <a:r>
              <a:rPr lang="en-US" altLang="zh-TW" dirty="0"/>
              <a:t>Plot one figure which contain gradient norm to iterations and the loss to iterations. </a:t>
            </a:r>
            <a:endParaRPr lang="en-US" altLang="zh-TW" dirty="0"/>
          </a:p>
          <a:p>
            <a:pPr lvl="1"/>
            <a:r>
              <a:rPr lang="en-US" altLang="zh-TW" dirty="0"/>
              <a:t>Comment your result. </a:t>
            </a:r>
            <a:endParaRPr lang="en-US" altLang="zh-TW" dirty="0"/>
          </a:p>
          <a:p>
            <a:r>
              <a:rPr lang="en-US" altLang="zh-TW" dirty="0"/>
              <a:t>What happens when gradient is almost zero?</a:t>
            </a:r>
            <a:endParaRPr lang="en-US" altLang="zh-TW" dirty="0"/>
          </a:p>
          <a:p>
            <a:pPr lvl="1"/>
            <a:r>
              <a:rPr lang="en-US" altLang="zh-TW" dirty="0"/>
              <a:t>State how you get the weight which gradient norm is zero and how you define the minimal ratio. </a:t>
            </a:r>
            <a:endParaRPr lang="en-US" altLang="zh-TW" dirty="0"/>
          </a:p>
          <a:p>
            <a:pPr lvl="1"/>
            <a:r>
              <a:rPr lang="en-US" altLang="zh-TW" dirty="0"/>
              <a:t>Train the model for 100 times. Plot the figure of minimal ratio to the loss. </a:t>
            </a:r>
            <a:endParaRPr lang="en-US" altLang="zh-TW" dirty="0"/>
          </a:p>
          <a:p>
            <a:pPr lvl="1"/>
            <a:r>
              <a:rPr lang="en-US" altLang="zh-TW" dirty="0"/>
              <a:t>Comment your result. </a:t>
            </a:r>
            <a:endParaRPr lang="en-US" altLang="zh-TW" dirty="0"/>
          </a:p>
          <a:p>
            <a:r>
              <a:rPr lang="en-US" altLang="zh-TW" dirty="0"/>
              <a:t>Bonus </a:t>
            </a:r>
            <a:endParaRPr lang="en-US" dirty="0"/>
          </a:p>
          <a:p>
            <a:pPr marL="914400" lvl="1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Use any method to visualize the error surface.</a:t>
            </a:r>
            <a:endParaRPr lang="en-US" dirty="0"/>
          </a:p>
          <a:p>
            <a:pPr marL="914400" lvl="1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Concretely describe your method and comment your result.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HW1-</a:t>
            </a:r>
            <a:r>
              <a:rPr lang="en-US" altLang="zh-TW" dirty="0">
                <a:solidFill>
                  <a:srgbClr val="7030A0"/>
                </a:solidFill>
              </a:rPr>
              <a:t>3</a:t>
            </a:r>
            <a:r>
              <a:rPr lang="en-US" altLang="zh-TW" dirty="0">
                <a:solidFill>
                  <a:srgbClr val="7030A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Generalization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Three subtask</a:t>
            </a:r>
            <a:endParaRPr lang="en-US" altLang="zh-TW" sz="2400" dirty="0"/>
          </a:p>
          <a:p>
            <a:pPr lvl="1"/>
            <a:r>
              <a:rPr lang="en-US" altLang="zh-TW" sz="1800" dirty="0"/>
              <a:t>Can network fit random labels?</a:t>
            </a:r>
            <a:endParaRPr lang="en-US" altLang="zh-TW" sz="1800" dirty="0"/>
          </a:p>
          <a:p>
            <a:pPr lvl="1"/>
            <a:r>
              <a:rPr lang="en-US" altLang="zh-TW" sz="2000" dirty="0"/>
              <a:t>Number of parameters </a:t>
            </a:r>
            <a:r>
              <a:rPr lang="en-US" altLang="zh-TW" sz="2000" dirty="0" err="1"/>
              <a:t>v.s</a:t>
            </a:r>
            <a:r>
              <a:rPr lang="en-US" altLang="zh-TW" sz="2000" dirty="0"/>
              <a:t>. Generalization</a:t>
            </a:r>
            <a:endParaRPr lang="en-US" altLang="zh-TW" sz="2000" dirty="0"/>
          </a:p>
          <a:p>
            <a:pPr lvl="1"/>
            <a:r>
              <a:rPr lang="en-US" altLang="zh-TW" sz="2000" dirty="0"/>
              <a:t>Flatness </a:t>
            </a:r>
            <a:r>
              <a:rPr lang="en-US" altLang="zh-TW" sz="2000" dirty="0" err="1"/>
              <a:t>v.s</a:t>
            </a:r>
            <a:r>
              <a:rPr lang="en-US" altLang="zh-TW" sz="2000" dirty="0"/>
              <a:t>. Generalization</a:t>
            </a:r>
            <a:endParaRPr lang="en-US" altLang="zh-TW" dirty="0"/>
          </a:p>
          <a:p>
            <a:r>
              <a:rPr lang="en-US" altLang="zh-TW" dirty="0"/>
              <a:t>Train on MNIST or CIFAR-10</a:t>
            </a:r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network fit random labels?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  <a:endParaRPr lang="en-US" altLang="zh-TW" sz="2400" dirty="0"/>
          </a:p>
          <a:p>
            <a:pPr lvl="1"/>
            <a:r>
              <a:rPr lang="en-US" altLang="zh-TW" dirty="0"/>
              <a:t>Train on MNIST or CIFAR-10</a:t>
            </a:r>
            <a:endParaRPr lang="en-US" altLang="zh-TW" dirty="0"/>
          </a:p>
          <a:p>
            <a:pPr lvl="1"/>
            <a:r>
              <a:rPr lang="en-US" altLang="zh-TW" dirty="0"/>
              <a:t>Randomly shuffle the label before training. </a:t>
            </a:r>
            <a:endParaRPr lang="en-US" altLang="zh-TW" dirty="0"/>
          </a:p>
          <a:p>
            <a:pPr lvl="1"/>
            <a:r>
              <a:rPr lang="en-US" altLang="zh-TW" dirty="0"/>
              <a:t>Try to fit the network with these random labels.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network fit random labels?</a:t>
            </a:r>
            <a:endParaRPr lang="en-US" dirty="0"/>
          </a:p>
        </p:txBody>
      </p:sp>
      <p:pic>
        <p:nvPicPr>
          <p:cNvPr id="4" name="Google Shape;113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77975" y="4516391"/>
            <a:ext cx="325755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4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77975" y="1258850"/>
            <a:ext cx="32575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5;p21"/>
          <p:cNvSpPr txBox="1"/>
          <p:nvPr/>
        </p:nvSpPr>
        <p:spPr>
          <a:xfrm>
            <a:off x="4088600" y="1258850"/>
            <a:ext cx="49782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MNIST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3 hidden layers with 256 nodes.</a:t>
            </a:r>
            <a:endParaRPr sz="1800"/>
          </a:p>
        </p:txBody>
      </p:sp>
      <p:pic>
        <p:nvPicPr>
          <p:cNvPr id="7" name="Google Shape;116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40325" y="2700350"/>
            <a:ext cx="5203675" cy="3902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parameters </a:t>
            </a:r>
            <a:r>
              <a:rPr lang="en-US" altLang="zh-TW" dirty="0" err="1"/>
              <a:t>v.s</a:t>
            </a:r>
            <a:r>
              <a:rPr lang="en-US" altLang="zh-TW" dirty="0"/>
              <a:t>.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  <a:endParaRPr lang="en-US" altLang="zh-TW" sz="2400" dirty="0"/>
          </a:p>
          <a:p>
            <a:pPr lvl="1"/>
            <a:r>
              <a:rPr lang="en-US" altLang="zh-TW" dirty="0"/>
              <a:t>Train on MNIST or CIFAR-10</a:t>
            </a:r>
            <a:endParaRPr lang="en-US" altLang="zh-TW" dirty="0"/>
          </a:p>
          <a:p>
            <a:pPr lvl="1"/>
            <a:r>
              <a:rPr lang="en-US" altLang="zh-TW" dirty="0"/>
              <a:t>At least 10 similar-structured models with different amount of parameters</a:t>
            </a:r>
            <a:endParaRPr lang="en-US" altLang="zh-TW" dirty="0"/>
          </a:p>
          <a:p>
            <a:pPr lvl="1"/>
            <a:r>
              <a:rPr lang="en-US" altLang="zh-TW" dirty="0"/>
              <a:t>Record both training and testing, loss and accuracy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parameters </a:t>
            </a:r>
            <a:r>
              <a:rPr lang="en-US" altLang="zh-TW" dirty="0" err="1"/>
              <a:t>v.s</a:t>
            </a:r>
            <a:r>
              <a:rPr lang="en-US" altLang="zh-TW" dirty="0"/>
              <a:t>.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CIFAR-10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Google Shape;129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28950" y="1950425"/>
            <a:ext cx="4607275" cy="32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0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30950" y="1950425"/>
            <a:ext cx="4201350" cy="31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Visualize the line between two trained models</a:t>
            </a:r>
            <a:endParaRPr lang="en-US" altLang="zh-TW" sz="2400" dirty="0"/>
          </a:p>
          <a:p>
            <a:r>
              <a:rPr lang="en-US" altLang="zh-TW" sz="2400" dirty="0"/>
              <a:t>Requirement:</a:t>
            </a:r>
            <a:endParaRPr lang="en-US" altLang="zh-TW" sz="2400" dirty="0"/>
          </a:p>
          <a:p>
            <a:pPr lvl="1"/>
            <a:r>
              <a:rPr lang="en-US" altLang="zh-TW" dirty="0"/>
              <a:t>Train two models (m1 and m2) with different training approach. (e.g. batch size 64 and 1024)</a:t>
            </a:r>
            <a:endParaRPr lang="en-US" altLang="zh-TW" dirty="0"/>
          </a:p>
          <a:p>
            <a:pPr lvl="1"/>
            <a:r>
              <a:rPr lang="en-US" altLang="zh-TW" dirty="0"/>
              <a:t>Record the loss and accuracy of the model which is linear interpolation between m1 and m2.</a:t>
            </a:r>
            <a:endParaRPr lang="en-US" altLang="zh-TW" dirty="0"/>
          </a:p>
          <a:p>
            <a:pPr lvl="1"/>
            <a:r>
              <a:rPr lang="en-US" altLang="zh-TW" dirty="0"/>
              <a:t>                                   , where     is the interpolation ratio,      is the parameter of the model.</a:t>
            </a:r>
            <a:endParaRPr lang="en-US" dirty="0"/>
          </a:p>
          <a:p>
            <a:endParaRPr lang="en-US" dirty="0"/>
          </a:p>
        </p:txBody>
      </p:sp>
      <p:pic>
        <p:nvPicPr>
          <p:cNvPr id="4" name="Google Shape;137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4400" y="3660121"/>
            <a:ext cx="27908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8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876800" y="3745845"/>
            <a:ext cx="2762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9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19658" y="3718951"/>
            <a:ext cx="276225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MNIST (The </a:t>
            </a:r>
            <a:r>
              <a:rPr lang="en-US" altLang="zh-TW" sz="2400" dirty="0" err="1"/>
              <a:t>cross_entropy</a:t>
            </a:r>
            <a:r>
              <a:rPr lang="en-US" altLang="zh-TW" sz="2400" dirty="0"/>
              <a:t> is log scale)</a:t>
            </a:r>
            <a:endParaRPr lang="en-US" altLang="zh-TW" sz="2400" dirty="0"/>
          </a:p>
          <a:p>
            <a:pPr lvl="1"/>
            <a:r>
              <a:rPr lang="en-US" altLang="zh-TW" sz="1600" dirty="0"/>
              <a:t>batch size 64 vs. batch size 1024</a:t>
            </a:r>
            <a:endParaRPr lang="en-US" altLang="zh-TW" sz="1600" dirty="0"/>
          </a:p>
          <a:p>
            <a:pPr lvl="1"/>
            <a:r>
              <a:rPr lang="en-US" altLang="zh-TW" sz="1800" dirty="0"/>
              <a:t>learning rate 1e-3 vs. 1e-2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Google Shape;146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-105958" y="2362200"/>
            <a:ext cx="4765026" cy="35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405868" y="2362200"/>
            <a:ext cx="4765026" cy="3573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Parts in HW1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(1-1) Deep vs Shallow:</a:t>
            </a:r>
            <a:endParaRPr lang="en-US" altLang="zh-TW" sz="2400" dirty="0"/>
          </a:p>
          <a:p>
            <a:pPr lvl="1"/>
            <a:r>
              <a:rPr lang="en-US" altLang="zh-TW" sz="1800" dirty="0"/>
              <a:t>Simulate a function.</a:t>
            </a:r>
            <a:endParaRPr lang="en-US" altLang="zh-TW" sz="1800" dirty="0"/>
          </a:p>
          <a:p>
            <a:pPr lvl="1"/>
            <a:r>
              <a:rPr lang="en-US" altLang="zh-TW" sz="2000" dirty="0"/>
              <a:t>Train on actual task using shallow and deep models.</a:t>
            </a:r>
            <a:endParaRPr lang="en-US" altLang="zh-TW" sz="2000" dirty="0"/>
          </a:p>
          <a:p>
            <a:r>
              <a:rPr lang="en-US" altLang="zh-TW" dirty="0"/>
              <a:t>(1-2) Optimization</a:t>
            </a:r>
            <a:endParaRPr lang="en-US" altLang="zh-TW" dirty="0"/>
          </a:p>
          <a:p>
            <a:r>
              <a:rPr lang="en-US" altLang="zh-TW" sz="2400" dirty="0"/>
              <a:t>(1-3) Generalization</a:t>
            </a: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Requirement:</a:t>
            </a:r>
            <a:endParaRPr lang="en-US" altLang="zh-TW" sz="2400" dirty="0"/>
          </a:p>
          <a:p>
            <a:pPr lvl="1"/>
            <a:r>
              <a:rPr lang="en-US" altLang="zh-TW" dirty="0"/>
              <a:t>Train at least 5 models with different training approach.</a:t>
            </a:r>
            <a:endParaRPr lang="en-US" altLang="zh-TW" dirty="0"/>
          </a:p>
          <a:p>
            <a:pPr lvl="1"/>
            <a:r>
              <a:rPr lang="en-US" altLang="zh-TW" dirty="0"/>
              <a:t>Record the loss and accuracy of all models.</a:t>
            </a:r>
            <a:endParaRPr lang="en-US" altLang="zh-TW" dirty="0"/>
          </a:p>
          <a:p>
            <a:pPr lvl="1"/>
            <a:r>
              <a:rPr lang="en-US" altLang="zh-TW" dirty="0"/>
              <a:t>Record the sensitivity of all models.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What is sensitivity:</a:t>
            </a:r>
            <a:endParaRPr lang="en-US" altLang="zh-TW" sz="2400" dirty="0"/>
          </a:p>
          <a:p>
            <a:pPr lvl="1"/>
            <a:r>
              <a:rPr lang="en-US" altLang="zh-TW" dirty="0"/>
              <a:t>Reference: </a:t>
            </a:r>
            <a:r>
              <a:rPr lang="en-US" altLang="zh-TW" u="sng" dirty="0">
                <a:solidFill>
                  <a:schemeClr val="hlink"/>
                </a:solidFill>
                <a:hlinkClick r:id="rId1"/>
              </a:rPr>
              <a:t>https://arxiv.org/pdf/1802.08760.pdf</a:t>
            </a:r>
            <a:endParaRPr lang="en-US" altLang="zh-TW" dirty="0"/>
          </a:p>
          <a:p>
            <a:pPr lvl="1"/>
            <a:r>
              <a:rPr lang="en-US" altLang="zh-TW" dirty="0"/>
              <a:t>Original definition:</a:t>
            </a:r>
            <a:endParaRPr lang="en-US" altLang="zh-TW" dirty="0"/>
          </a:p>
          <a:p>
            <a:pPr lvl="2"/>
            <a:r>
              <a:rPr lang="en-US" altLang="zh-TW" sz="2400" dirty="0" err="1"/>
              <a:t>Frobenius</a:t>
            </a:r>
            <a:r>
              <a:rPr lang="en-US" altLang="zh-TW" sz="2400" dirty="0"/>
              <a:t> norm of Jacobian matrix of model output (class probability) to input</a:t>
            </a:r>
            <a:endParaRPr lang="en-US" altLang="zh-TW" sz="2400" dirty="0"/>
          </a:p>
          <a:p>
            <a:pPr lvl="2"/>
            <a:r>
              <a:rPr lang="en-US" altLang="zh-TW" sz="2400" dirty="0"/>
              <a:t>Computationally expensive for us</a:t>
            </a:r>
            <a:endParaRPr lang="en-US" altLang="zh-TW" sz="2400" dirty="0"/>
          </a:p>
          <a:p>
            <a:pPr lvl="1"/>
            <a:r>
              <a:rPr lang="en-US" altLang="zh-TW" dirty="0"/>
              <a:t>Our definition:</a:t>
            </a:r>
            <a:endParaRPr lang="en-US" altLang="zh-TW" dirty="0"/>
          </a:p>
          <a:p>
            <a:pPr lvl="2"/>
            <a:r>
              <a:rPr lang="en-US" altLang="zh-TW" dirty="0" err="1"/>
              <a:t>Frobenius</a:t>
            </a:r>
            <a:r>
              <a:rPr lang="en-US" altLang="zh-TW" dirty="0"/>
              <a:t> norm of gradients of loss to input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part2</a:t>
            </a:r>
            <a:endParaRPr lang="en-US" dirty="0"/>
          </a:p>
        </p:txBody>
      </p:sp>
      <p:pic>
        <p:nvPicPr>
          <p:cNvPr id="4" name="Google Shape;166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915575" y="3868200"/>
            <a:ext cx="3534850" cy="26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7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450425" y="3868200"/>
            <a:ext cx="3534850" cy="2651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8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07825" y="1422400"/>
            <a:ext cx="3491950" cy="261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9;p2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423075" y="1385812"/>
            <a:ext cx="3589550" cy="26921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85800" y="2133600"/>
            <a:ext cx="1026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MNIST :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6450" y="486984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CIFAR10 :</a:t>
            </a:r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HW1-3 Report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Can network fit random labels?</a:t>
            </a:r>
            <a:endParaRPr lang="en-US" altLang="zh-TW" dirty="0"/>
          </a:p>
          <a:p>
            <a:pPr lvl="1"/>
            <a:r>
              <a:rPr lang="en-US" altLang="zh-TW" dirty="0"/>
              <a:t>Describe your settings of the experiments. (e.g. which task, learning rate, optimizer) </a:t>
            </a:r>
            <a:endParaRPr lang="en-US" altLang="zh-TW" dirty="0"/>
          </a:p>
          <a:p>
            <a:pPr lvl="1"/>
            <a:r>
              <a:rPr lang="en-US" altLang="zh-TW" dirty="0"/>
              <a:t>Plot the figure of the relationship between training and testing, loss and epochs. </a:t>
            </a:r>
            <a:endParaRPr lang="en-US" altLang="zh-TW" dirty="0"/>
          </a:p>
          <a:p>
            <a:r>
              <a:rPr lang="en-US" altLang="zh-TW" dirty="0"/>
              <a:t>Number of parameters </a:t>
            </a:r>
            <a:r>
              <a:rPr lang="en-US" altLang="zh-TW" dirty="0" err="1"/>
              <a:t>v.s</a:t>
            </a:r>
            <a:r>
              <a:rPr lang="en-US" altLang="zh-TW" dirty="0"/>
              <a:t>. Generalization</a:t>
            </a:r>
            <a:endParaRPr lang="en-US" altLang="zh-TW" dirty="0"/>
          </a:p>
          <a:p>
            <a:pPr lvl="1"/>
            <a:r>
              <a:rPr lang="en-US" altLang="zh-TW" dirty="0"/>
              <a:t>Describe your settings of the experiments. (e.g. which task, the 10 or more structures you choose) </a:t>
            </a:r>
            <a:endParaRPr lang="en-US" altLang="zh-TW" dirty="0"/>
          </a:p>
          <a:p>
            <a:pPr lvl="1"/>
            <a:r>
              <a:rPr lang="en-US" altLang="zh-TW" dirty="0"/>
              <a:t>Plot the figures of both training and testing, loss and accuracy to the number of parameters. </a:t>
            </a:r>
            <a:endParaRPr lang="en-US" altLang="zh-TW" dirty="0"/>
          </a:p>
          <a:p>
            <a:pPr lvl="1"/>
            <a:r>
              <a:rPr lang="en-US" altLang="zh-TW" dirty="0"/>
              <a:t>Comment your result. </a:t>
            </a:r>
            <a:endParaRPr lang="en-US" altLang="zh-TW" dirty="0"/>
          </a:p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</a:t>
            </a:r>
            <a:endParaRPr lang="en-US" dirty="0"/>
          </a:p>
          <a:p>
            <a: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Part 1: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Describe the settings of the experiments (e.g. which task, what training approaches) 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Plot the figures of both training and testing, loss and accuracy to the number of interpolation ratio. 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Comment your result. </a:t>
            </a:r>
            <a:endParaRPr lang="en-US" dirty="0"/>
          </a:p>
          <a:p>
            <a: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Part 2 :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Describe the settings of the experiments (e.g. which task, what training approaches) 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Plot the figures of both training and testing, loss and accuracy, sensitivity to your chosen variable. 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Comment your result. </a:t>
            </a:r>
            <a:endParaRPr lang="en-US" dirty="0"/>
          </a:p>
          <a:p>
            <a: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Bonus : Use other metrics or methods to evaluate a model's ability to generalize and concretely describe it and comment your results.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Deadline: Feb. 11</a:t>
            </a:r>
            <a:r>
              <a:rPr lang="en-US" baseline="30000" dirty="0"/>
              <a:t>th</a:t>
            </a:r>
            <a:r>
              <a:rPr lang="en-US" dirty="0"/>
              <a:t> 23:59</a:t>
            </a:r>
            <a:endParaRPr lang="en-US" dirty="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altLang="zh-TW" sz="2400" dirty="0"/>
              <a:t>Allow package</a:t>
            </a:r>
            <a:r>
              <a:rPr lang="zh-TW" altLang="en-US" sz="2400" dirty="0"/>
              <a:t>：</a:t>
            </a:r>
            <a:endParaRPr lang="en-US" sz="2400" dirty="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altLang="zh-TW" sz="1800" dirty="0"/>
              <a:t>python 3</a:t>
            </a:r>
            <a:endParaRPr lang="en-US" sz="1800" dirty="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en-US" altLang="zh-TW" sz="1800" b="1" dirty="0">
                <a:solidFill>
                  <a:srgbClr val="FF0000"/>
                </a:solidFill>
              </a:rPr>
              <a:t>TensorFlow/</a:t>
            </a:r>
            <a:r>
              <a:rPr lang="en-US" altLang="zh-TW" sz="1800" b="1" dirty="0" err="1">
                <a:solidFill>
                  <a:srgbClr val="FF0000"/>
                </a:solidFill>
              </a:rPr>
              <a:t>pytorch</a:t>
            </a:r>
            <a:r>
              <a:rPr lang="en-US" altLang="zh-TW" sz="1800" b="1" dirty="0">
                <a:solidFill>
                  <a:srgbClr val="FF0000"/>
                </a:solidFill>
              </a:rPr>
              <a:t> ONLY</a:t>
            </a:r>
            <a:r>
              <a:rPr lang="en-US" altLang="zh-TW" sz="1800" dirty="0">
                <a:solidFill>
                  <a:srgbClr val="000000"/>
                </a:solidFill>
              </a:rPr>
              <a:t> for CS and ECE student</a:t>
            </a:r>
            <a:endParaRPr lang="en-US" altLang="zh-TW" sz="1800" dirty="0">
              <a:solidFill>
                <a:srgbClr val="000000"/>
              </a:solidFill>
            </a:endParaRP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en-US" altLang="zh-TW" sz="1800" dirty="0">
                <a:solidFill>
                  <a:srgbClr val="000000"/>
                </a:solidFill>
              </a:rPr>
              <a:t>For non-CS/ECE students, </a:t>
            </a:r>
            <a:r>
              <a:rPr lang="en-US" altLang="zh-TW" sz="1800" dirty="0" err="1">
                <a:solidFill>
                  <a:srgbClr val="000000"/>
                </a:solidFill>
              </a:rPr>
              <a:t>Keras</a:t>
            </a:r>
            <a:r>
              <a:rPr lang="en-US" altLang="zh-TW" sz="1800" dirty="0">
                <a:solidFill>
                  <a:srgbClr val="000000"/>
                </a:solidFill>
              </a:rPr>
              <a:t> is allowed.</a:t>
            </a:r>
            <a:endParaRPr lang="en-US" altLang="zh-TW" sz="1800" dirty="0">
              <a:solidFill>
                <a:srgbClr val="000000"/>
              </a:solidFill>
            </a:endParaRPr>
          </a:p>
          <a:p>
            <a:r>
              <a:rPr lang="en-US" dirty="0"/>
              <a:t>Write one report</a:t>
            </a:r>
            <a:endParaRPr lang="en-US" dirty="0"/>
          </a:p>
          <a:p>
            <a:r>
              <a:rPr lang="en-US" dirty="0"/>
              <a:t>Share your </a:t>
            </a:r>
            <a:r>
              <a:rPr lang="en-US" dirty="0" err="1"/>
              <a:t>github</a:t>
            </a:r>
            <a:r>
              <a:rPr lang="en-US" dirty="0"/>
              <a:t> with TA</a:t>
            </a:r>
            <a:endParaRPr lang="en-US" dirty="0"/>
          </a:p>
          <a:p>
            <a:pPr lvl="1"/>
            <a:r>
              <a:rPr lang="en-US" altLang="zh-TW" dirty="0"/>
              <a:t>Code</a:t>
            </a:r>
            <a:endParaRPr lang="en-US" altLang="zh-TW" dirty="0"/>
          </a:p>
          <a:p>
            <a:pPr lvl="1"/>
            <a:r>
              <a:rPr lang="en-US" altLang="zh-TW" dirty="0"/>
              <a:t>In your Readme, state clearly how to run your program to generate the results in your report.</a:t>
            </a:r>
            <a:endParaRPr lang="en-US" altLang="zh-TW" dirty="0"/>
          </a:p>
          <a:p>
            <a:pPr lvl="1"/>
            <a:r>
              <a:rPr lang="en-US" altLang="zh-TW" dirty="0"/>
              <a:t>Files for training is required.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1143000" y="76200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311700" y="1536025"/>
            <a:ext cx="8520600" cy="45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Reference : </a:t>
            </a:r>
            <a:r>
              <a:rPr lang="zh-TW" sz="2400" u="sng" dirty="0">
                <a:solidFill>
                  <a:schemeClr val="hlink"/>
                </a:solidFill>
                <a:hlinkClick r:id="rId1"/>
              </a:rPr>
              <a:t>https://arxiv.org/pdf/1609.04836.pdf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Requirement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Train on MNIST or CIFAR-10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Use at least ten different approaches to train the same model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Calculate the sharpness of trained models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Tips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Train on MNIST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Train with different batch size</a:t>
            </a:r>
            <a:endParaRPr sz="2400" dirty="0"/>
          </a:p>
        </p:txBody>
      </p:sp>
    </p:spTree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1219200" y="26894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1688425"/>
            <a:ext cx="8520600" cy="4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There is a generalization gap when using large-batch (LB) methods (instead of small-batch (SB) methods) for training deep learning models.	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The reasons (maybe more than these):</a:t>
            </a:r>
            <a:endParaRPr sz="24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LB methods lack the explorative properties of SB methods and tend to zoom-in on the minimizer closest to the initial point.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SB and LB methods converge to qualitatively different minimizers with differing generalization properties (i.e. SB converges to flat minimizer, LB converges to sharp minimizer)</a:t>
            </a:r>
            <a:endParaRPr sz="20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We will focus on the second reason.</a:t>
            </a:r>
            <a:endParaRPr sz="2400"/>
          </a:p>
        </p:txBody>
      </p:sp>
    </p:spTree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1143000" y="20212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Visually, it means that  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How to measure sharpness (or flatness) ?</a:t>
            </a:r>
            <a:endParaRPr sz="2400"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83775" y="2195275"/>
            <a:ext cx="7776450" cy="314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1109725" y="64225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Many methods can measure sharpness, but we will only utilize one in this assignment.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Notations: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  : vector of all parameters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      : loss of the model given the paramters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             : a Euclidean ball centers at     with radius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Sharpness: </a:t>
            </a:r>
            <a:endParaRPr sz="2400"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09600" y="3073500"/>
            <a:ext cx="204300" cy="37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09725" y="3446600"/>
            <a:ext cx="718028" cy="4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09725" y="3871125"/>
            <a:ext cx="1081448" cy="3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300200" y="3871125"/>
            <a:ext cx="204300" cy="37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232225" y="3948825"/>
            <a:ext cx="244662" cy="3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209600" y="4707950"/>
            <a:ext cx="4388974" cy="11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1066800" y="101670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How to calculate this :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Original paper : Use L-BFGS-B to maximize 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Around a critical point : 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Then 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Since 2-norm of a matrix is defined as :</a:t>
            </a:r>
            <a:endParaRPr sz="2400" dirty="0"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73675" y="3970375"/>
            <a:ext cx="3270250" cy="8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36100" y="3006613"/>
            <a:ext cx="76200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66858" y="3777067"/>
            <a:ext cx="2977124" cy="1283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4"/>
          <p:cNvCxnSpPr/>
          <p:nvPr/>
        </p:nvCxnSpPr>
        <p:spPr>
          <a:xfrm>
            <a:off x="4243917" y="4454413"/>
            <a:ext cx="94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7" name="Google Shape;217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25875" y="1688425"/>
            <a:ext cx="2272526" cy="5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 rotWithShape="1">
          <a:blip r:embed="rId4"/>
          <a:srcRect t="37902" b="38080"/>
          <a:stretch>
            <a:fillRect/>
          </a:stretch>
        </p:blipFill>
        <p:spPr>
          <a:xfrm>
            <a:off x="255480" y="5741525"/>
            <a:ext cx="6320995" cy="5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692875" y="5659800"/>
            <a:ext cx="2143400" cy="7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6910916" y="2240433"/>
            <a:ext cx="672550" cy="3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HW1-1: Deep vs Shallow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Simulate a function:</a:t>
            </a:r>
            <a:endParaRPr lang="en-US" altLang="zh-TW" sz="2400" dirty="0"/>
          </a:p>
          <a:p>
            <a:pPr lvl="1"/>
            <a:r>
              <a:rPr lang="en-US" altLang="zh-TW" dirty="0"/>
              <a:t>function need to be single-input, single-output</a:t>
            </a:r>
            <a:endParaRPr lang="en-US" altLang="zh-TW" dirty="0"/>
          </a:p>
          <a:p>
            <a:pPr lvl="1"/>
            <a:r>
              <a:rPr lang="en-US" altLang="zh-TW" dirty="0"/>
              <a:t>function need to be non-linear</a:t>
            </a:r>
            <a:endParaRPr lang="en-US" altLang="zh-TW" dirty="0"/>
          </a:p>
          <a:p>
            <a:r>
              <a:rPr lang="en-US" altLang="zh-TW" dirty="0"/>
              <a:t>Train on actual task:</a:t>
            </a:r>
            <a:endParaRPr lang="en-US" altLang="zh-TW" dirty="0"/>
          </a:p>
          <a:p>
            <a:pPr lvl="1"/>
            <a:r>
              <a:rPr lang="en-US" altLang="zh-TW" dirty="0"/>
              <a:t>MNIST or CIFAR-10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990600" y="8965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body" idx="1"/>
          </p:nvPr>
        </p:nvSpPr>
        <p:spPr>
          <a:xfrm>
            <a:off x="311700" y="1307425"/>
            <a:ext cx="8520600" cy="5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How to calculate Hessian matrices efficiently: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Use GPU : tf.hessians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Calculate only 500 out of 60000 examples in MNIST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But tf.hessians only return block-diagonal part: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vector of all paramters 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Hessian matrix 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27" name="Google Shape;227;p35"/>
          <p:cNvSpPr/>
          <p:nvPr/>
        </p:nvSpPr>
        <p:spPr>
          <a:xfrm>
            <a:off x="1769525" y="4186600"/>
            <a:ext cx="1915500" cy="191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35"/>
          <p:cNvSpPr/>
          <p:nvPr/>
        </p:nvSpPr>
        <p:spPr>
          <a:xfrm>
            <a:off x="1769525" y="3972125"/>
            <a:ext cx="984300" cy="214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35"/>
          <p:cNvSpPr/>
          <p:nvPr/>
        </p:nvSpPr>
        <p:spPr>
          <a:xfrm rot="-5400000">
            <a:off x="1157675" y="4561325"/>
            <a:ext cx="984300" cy="226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" name="Google Shape;230;p35"/>
          <p:cNvSpPr/>
          <p:nvPr/>
        </p:nvSpPr>
        <p:spPr>
          <a:xfrm>
            <a:off x="2753825" y="3972125"/>
            <a:ext cx="931200" cy="2145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35"/>
          <p:cNvSpPr/>
          <p:nvPr/>
        </p:nvSpPr>
        <p:spPr>
          <a:xfrm rot="5400000">
            <a:off x="1182025" y="5516675"/>
            <a:ext cx="931200" cy="2313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" name="Google Shape;232;p35"/>
          <p:cNvSpPr/>
          <p:nvPr/>
        </p:nvSpPr>
        <p:spPr>
          <a:xfrm>
            <a:off x="1793325" y="4215575"/>
            <a:ext cx="960600" cy="93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35"/>
          <p:cNvSpPr/>
          <p:nvPr/>
        </p:nvSpPr>
        <p:spPr>
          <a:xfrm>
            <a:off x="2753825" y="5146775"/>
            <a:ext cx="902100" cy="9312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35"/>
          <p:cNvSpPr/>
          <p:nvPr/>
        </p:nvSpPr>
        <p:spPr>
          <a:xfrm>
            <a:off x="4850850" y="3205375"/>
            <a:ext cx="984300" cy="214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W1</a:t>
            </a:r>
            <a:endParaRPr lang="zh-TW"/>
          </a:p>
        </p:txBody>
      </p:sp>
      <p:sp>
        <p:nvSpPr>
          <p:cNvPr id="235" name="Google Shape;235;p35"/>
          <p:cNvSpPr/>
          <p:nvPr/>
        </p:nvSpPr>
        <p:spPr>
          <a:xfrm>
            <a:off x="5835150" y="3205375"/>
            <a:ext cx="931200" cy="2145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W2</a:t>
            </a:r>
            <a:endParaRPr lang="zh-TW"/>
          </a:p>
        </p:txBody>
      </p:sp>
      <p:cxnSp>
        <p:nvCxnSpPr>
          <p:cNvPr id="236" name="Google Shape;236;p35"/>
          <p:cNvCxnSpPr>
            <a:stCxn id="232" idx="3"/>
          </p:cNvCxnSpPr>
          <p:nvPr/>
        </p:nvCxnSpPr>
        <p:spPr>
          <a:xfrm rot="10800000" flipH="1">
            <a:off x="2753925" y="4680575"/>
            <a:ext cx="1713300" cy="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35"/>
          <p:cNvCxnSpPr/>
          <p:nvPr/>
        </p:nvCxnSpPr>
        <p:spPr>
          <a:xfrm rot="10800000" flipH="1">
            <a:off x="3691275" y="5623625"/>
            <a:ext cx="756900" cy="9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35"/>
          <p:cNvSpPr txBox="1"/>
          <p:nvPr/>
        </p:nvSpPr>
        <p:spPr>
          <a:xfrm>
            <a:off x="4456642" y="4487308"/>
            <a:ext cx="3068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h0 = tf.hessians(loss, [w1, w2])[0]</a:t>
            </a:r>
            <a:endParaRPr lang="zh-TW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35"/>
          <p:cNvSpPr txBox="1"/>
          <p:nvPr/>
        </p:nvSpPr>
        <p:spPr>
          <a:xfrm>
            <a:off x="4496767" y="5434475"/>
            <a:ext cx="28269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h1= tf.hessians(loss, [w1, w2])[1]</a:t>
            </a:r>
            <a:endParaRPr lang="zh-TW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1219200" y="35859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311700" y="1307425"/>
            <a:ext cx="8520600" cy="5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If we assume off-block-diagonal elements is negligable: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Square of block-diagonal matrix is also block-diagonal.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Eigenvalues of a block-diagonal matrix is the list of all eigenvalues of each block submatrix.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Since we only want the largest eigenvalue, we can conclude that the 2-norm of a block-diagonal matrix is the 2-norm of block submatrix that contains the largest eigenvalue itself.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2-norm of matrix A in tensorflow : tf.norm(A, 2)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2-norm of matrix A in numpy : np.linalg.norm(A, 2)</a:t>
            </a:r>
            <a:endParaRPr sz="2400"/>
          </a:p>
        </p:txBody>
      </p:sp>
    </p:spTree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title"/>
          </p:nvPr>
        </p:nvSpPr>
        <p:spPr>
          <a:xfrm>
            <a:off x="1219200" y="-76200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</p:txBody>
      </p:sp>
      <p:sp>
        <p:nvSpPr>
          <p:cNvPr id="251" name="Google Shape;251;p37"/>
          <p:cNvSpPr txBox="1">
            <a:spLocks noGrp="1"/>
          </p:cNvSpPr>
          <p:nvPr>
            <p:ph type="body" idx="1"/>
          </p:nvPr>
        </p:nvSpPr>
        <p:spPr>
          <a:xfrm>
            <a:off x="311700" y="1108450"/>
            <a:ext cx="61125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MNIST :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20000~30000 parameters (in order to calculate hessian matrices while maintaining enough model capacity)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Calculate hessian matrices as mentioned in previous slide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epsilon : 1e-4</a:t>
            </a:r>
            <a:endParaRPr sz="1800"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731000" y="1180950"/>
            <a:ext cx="2413000" cy="547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481925" y="3659250"/>
            <a:ext cx="3481925" cy="28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3659225"/>
            <a:ext cx="3481925" cy="28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1219200" y="8965"/>
            <a:ext cx="85995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more possible bonus</a:t>
            </a:r>
            <a:endParaRPr sz="1400" dirty="0">
              <a:solidFill>
                <a:srgbClr val="7030A0"/>
              </a:solidFill>
            </a:endParaRPr>
          </a:p>
        </p:txBody>
      </p:sp>
      <p:sp>
        <p:nvSpPr>
          <p:cNvPr id="260" name="Google Shape;260;p38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Reference: </a:t>
            </a:r>
            <a:r>
              <a:rPr lang="zh-TW" sz="2400" u="sng" dirty="0">
                <a:solidFill>
                  <a:schemeClr val="hlink"/>
                </a:solidFill>
                <a:hlinkClick r:id="rId1"/>
              </a:rPr>
              <a:t>https://arxiv.org/pdf/1703.04933.pdf</a:t>
            </a:r>
            <a:endParaRPr dirty="0"/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This paper shows that several metrics (including sharpness) do not indicates ability of generalization for any RELU-based deep models.</a:t>
            </a:r>
            <a:endParaRPr sz="2400" dirty="0"/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Reparametrize:</a:t>
            </a:r>
            <a:endParaRPr sz="2400" dirty="0"/>
          </a:p>
          <a:p>
            <a:pPr marL="914400" lvl="1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 </a:t>
            </a:r>
            <a:endParaRPr sz="2400" dirty="0"/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	if </a:t>
            </a:r>
            <a:endParaRPr sz="2400" dirty="0"/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291200" y="5315625"/>
            <a:ext cx="76200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19250" y="6155625"/>
            <a:ext cx="1273422" cy="4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Simulate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Requirements:</a:t>
            </a:r>
            <a:endParaRPr lang="en-US" altLang="zh-TW" sz="2400" dirty="0"/>
          </a:p>
          <a:p>
            <a:pPr lvl="1"/>
            <a:r>
              <a:rPr lang="en-US" altLang="zh-TW" dirty="0"/>
              <a:t>train at least two different DNN models with the </a:t>
            </a:r>
            <a:r>
              <a:rPr lang="en-US" altLang="zh-TW" dirty="0">
                <a:solidFill>
                  <a:srgbClr val="FF0000"/>
                </a:solidFill>
              </a:rPr>
              <a:t>same amount</a:t>
            </a:r>
            <a:r>
              <a:rPr lang="en-US" altLang="zh-TW" dirty="0"/>
              <a:t> of parameters until convergence</a:t>
            </a:r>
            <a:endParaRPr lang="en-US" altLang="zh-TW" dirty="0"/>
          </a:p>
          <a:p>
            <a:pPr lvl="1"/>
            <a:r>
              <a:rPr lang="en-US" altLang="zh-TW" dirty="0"/>
              <a:t>compare the training process of models by showing the loss in each epoch in a chart</a:t>
            </a:r>
            <a:endParaRPr lang="en-US" altLang="zh-TW" dirty="0"/>
          </a:p>
          <a:p>
            <a:pPr lvl="1"/>
            <a:r>
              <a:rPr lang="en-US" altLang="zh-TW" dirty="0"/>
              <a:t>visualize the ground-truth and predictions by models in a graph</a:t>
            </a:r>
            <a:endParaRPr lang="en-US" altLang="zh-TW" dirty="0"/>
          </a:p>
          <a:p>
            <a:r>
              <a:rPr lang="en-US" altLang="zh-TW" dirty="0"/>
              <a:t>Tips:</a:t>
            </a:r>
            <a:endParaRPr lang="en-US" dirty="0"/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altLang="zh-TW" dirty="0"/>
              <a:t>constrain the input domain</a:t>
            </a:r>
            <a:endParaRPr lang="en-US" dirty="0"/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altLang="zh-TW" dirty="0"/>
              <a:t>hyper-parameters are important (i.e. tune all models to the best)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Simulate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762000"/>
          </a:xfrm>
        </p:spPr>
        <p:txBody>
          <a:bodyPr/>
          <a:lstStyle/>
          <a:p>
            <a:r>
              <a:rPr lang="en-US" altLang="zh-TW" sz="2800" dirty="0"/>
              <a:t>Example models: 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Google Shape;114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33575" y="2133600"/>
            <a:ext cx="2428425" cy="3993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5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88250" y="2870300"/>
            <a:ext cx="2428425" cy="25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6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96050" y="3623089"/>
            <a:ext cx="2310875" cy="10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7;p21"/>
          <p:cNvSpPr txBox="1"/>
          <p:nvPr/>
        </p:nvSpPr>
        <p:spPr>
          <a:xfrm>
            <a:off x="727638" y="6202050"/>
            <a:ext cx="2040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model0 </a:t>
            </a:r>
            <a:r>
              <a:rPr lang="en-US" altLang="zh-TW" dirty="0"/>
              <a:t>parameters</a:t>
            </a:r>
            <a:r>
              <a:rPr lang="zh-TW" dirty="0"/>
              <a:t>：571                   </a:t>
            </a:r>
            <a:endParaRPr dirty="0"/>
          </a:p>
        </p:txBody>
      </p:sp>
      <p:sp>
        <p:nvSpPr>
          <p:cNvPr id="8" name="Google Shape;118;p21"/>
          <p:cNvSpPr txBox="1"/>
          <p:nvPr/>
        </p:nvSpPr>
        <p:spPr>
          <a:xfrm>
            <a:off x="3482300" y="5435350"/>
            <a:ext cx="2040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model1 </a:t>
            </a:r>
            <a:r>
              <a:rPr lang="en-US" altLang="zh-TW" dirty="0"/>
              <a:t>parameters</a:t>
            </a:r>
            <a:r>
              <a:rPr lang="zh-TW" dirty="0"/>
              <a:t>：572                   </a:t>
            </a:r>
            <a:endParaRPr dirty="0"/>
          </a:p>
        </p:txBody>
      </p:sp>
      <p:sp>
        <p:nvSpPr>
          <p:cNvPr id="9" name="Google Shape;119;p21"/>
          <p:cNvSpPr txBox="1"/>
          <p:nvPr/>
        </p:nvSpPr>
        <p:spPr>
          <a:xfrm>
            <a:off x="6231338" y="4789850"/>
            <a:ext cx="2040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model2 </a:t>
            </a:r>
            <a:r>
              <a:rPr lang="en-US" altLang="zh-TW" dirty="0"/>
              <a:t>parameters</a:t>
            </a:r>
            <a:r>
              <a:rPr lang="zh-TW" dirty="0"/>
              <a:t>：571                   </a:t>
            </a:r>
            <a:endParaRPr dirty="0"/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Simulate a Function</a:t>
            </a:r>
            <a:endParaRPr lang="en-US" dirty="0"/>
          </a:p>
        </p:txBody>
      </p:sp>
      <p:pic>
        <p:nvPicPr>
          <p:cNvPr id="4" name="Google Shape;125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2259275"/>
            <a:ext cx="4578550" cy="27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6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478650" y="2416090"/>
            <a:ext cx="4665350" cy="2476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7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4825" y="1612183"/>
            <a:ext cx="971550" cy="571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8;p22"/>
          <p:cNvSpPr txBox="1"/>
          <p:nvPr/>
        </p:nvSpPr>
        <p:spPr>
          <a:xfrm>
            <a:off x="1584550" y="1738475"/>
            <a:ext cx="1324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20000 epochs</a:t>
            </a:r>
            <a:endParaRPr lang="zh-TW"/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Simulate a Function</a:t>
            </a:r>
            <a:endParaRPr lang="en-US" dirty="0"/>
          </a:p>
        </p:txBody>
      </p:sp>
      <p:sp>
        <p:nvSpPr>
          <p:cNvPr id="4" name="Google Shape;134;p23"/>
          <p:cNvSpPr txBox="1"/>
          <p:nvPr/>
        </p:nvSpPr>
        <p:spPr>
          <a:xfrm>
            <a:off x="2362250" y="1738475"/>
            <a:ext cx="1324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20000 epochs</a:t>
            </a:r>
            <a:endParaRPr lang="zh-TW"/>
          </a:p>
        </p:txBody>
      </p:sp>
      <p:pic>
        <p:nvPicPr>
          <p:cNvPr id="5" name="Google Shape;135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84700" y="1707416"/>
            <a:ext cx="1724026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6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2446476"/>
            <a:ext cx="4774402" cy="26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7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47900" y="2446475"/>
            <a:ext cx="4596101" cy="24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Train on Actual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Requirements:</a:t>
            </a:r>
            <a:endParaRPr lang="en-US" altLang="zh-TW" sz="2400" dirty="0"/>
          </a:p>
          <a:p>
            <a:pPr lvl="1"/>
            <a:r>
              <a:rPr lang="en-US" altLang="zh-TW" dirty="0"/>
              <a:t>use MNIST or CIFAR-10</a:t>
            </a:r>
            <a:endParaRPr lang="en-US" altLang="zh-TW" dirty="0"/>
          </a:p>
          <a:p>
            <a:pPr lvl="1"/>
            <a:r>
              <a:rPr lang="en-US" altLang="zh-TW" dirty="0"/>
              <a:t>use CNN or DNN</a:t>
            </a:r>
            <a:endParaRPr lang="en-US" altLang="zh-TW" dirty="0"/>
          </a:p>
          <a:p>
            <a:pPr lvl="1"/>
            <a:r>
              <a:rPr lang="en-US" altLang="zh-TW" dirty="0"/>
              <a:t>visualize the training process by showing both loss and accuracy on two charts</a:t>
            </a:r>
            <a:endParaRPr lang="en-US" altLang="zh-TW" dirty="0"/>
          </a:p>
          <a:p>
            <a:r>
              <a:rPr lang="en-US" altLang="zh-TW" dirty="0"/>
              <a:t>Tips:</a:t>
            </a:r>
            <a:endParaRPr lang="en-US" altLang="zh-TW" dirty="0"/>
          </a:p>
          <a:p>
            <a:pPr lvl="1"/>
            <a:r>
              <a:rPr lang="en-US" altLang="zh-TW" dirty="0"/>
              <a:t>CNN is easier to see the difference              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presentation">
  <a:themeElements>
    <a:clrScheme name="presentation 9">
      <a:dk1>
        <a:srgbClr val="000000"/>
      </a:dk1>
      <a:lt1>
        <a:srgbClr val="FFFFFF"/>
      </a:lt1>
      <a:dk2>
        <a:srgbClr val="00245D"/>
      </a:dk2>
      <a:lt2>
        <a:srgbClr val="808080"/>
      </a:lt2>
      <a:accent1>
        <a:srgbClr val="FFCC99"/>
      </a:accent1>
      <a:accent2>
        <a:srgbClr val="0070C8"/>
      </a:accent2>
      <a:accent3>
        <a:srgbClr val="FFFFFF"/>
      </a:accent3>
      <a:accent4>
        <a:srgbClr val="000000"/>
      </a:accent4>
      <a:accent5>
        <a:srgbClr val="FFE2CA"/>
      </a:accent5>
      <a:accent6>
        <a:srgbClr val="0065B5"/>
      </a:accent6>
      <a:hlink>
        <a:srgbClr val="CCCCFF"/>
      </a:hlink>
      <a:folHlink>
        <a:srgbClr val="B2B2B2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00245D"/>
        </a:dk2>
        <a:lt2>
          <a:srgbClr val="808080"/>
        </a:lt2>
        <a:accent1>
          <a:srgbClr val="3333FF"/>
        </a:accent1>
        <a:accent2>
          <a:srgbClr val="0070C8"/>
        </a:accent2>
        <a:accent3>
          <a:srgbClr val="FFFFFF"/>
        </a:accent3>
        <a:accent4>
          <a:srgbClr val="000000"/>
        </a:accent4>
        <a:accent5>
          <a:srgbClr val="ADADFF"/>
        </a:accent5>
        <a:accent6>
          <a:srgbClr val="0065B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00245D"/>
        </a:dk2>
        <a:lt2>
          <a:srgbClr val="808080"/>
        </a:lt2>
        <a:accent1>
          <a:srgbClr val="FFCC99"/>
        </a:accent1>
        <a:accent2>
          <a:srgbClr val="0070C8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0065B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11225</Words>
  <Application>WPS Presentation</Application>
  <PresentationFormat>On-screen Show (4:3)</PresentationFormat>
  <Paragraphs>496</Paragraphs>
  <Slides>43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Arial</vt:lpstr>
      <vt:lpstr>SimSun</vt:lpstr>
      <vt:lpstr>Wingdings</vt:lpstr>
      <vt:lpstr>Monotype Sorts</vt:lpstr>
      <vt:lpstr>Wingdings</vt:lpstr>
      <vt:lpstr>Monotype Sorts</vt:lpstr>
      <vt:lpstr>Arial</vt:lpstr>
      <vt:lpstr>PT Sans Narrow</vt:lpstr>
      <vt:lpstr>Segoe Print</vt:lpstr>
      <vt:lpstr>Open Sans</vt:lpstr>
      <vt:lpstr>Microsoft YaHei</vt:lpstr>
      <vt:lpstr>Arial Unicode MS</vt:lpstr>
      <vt:lpstr>presentation</vt:lpstr>
      <vt:lpstr>CpSc 8430: Deep Learning</vt:lpstr>
      <vt:lpstr>Copy Right Notice</vt:lpstr>
      <vt:lpstr>Three Parts in HW1</vt:lpstr>
      <vt:lpstr>HW1-1: Deep vs Shallow</vt:lpstr>
      <vt:lpstr>HW1-1 Simulate a Function</vt:lpstr>
      <vt:lpstr>HW1-1 Simulate a Function</vt:lpstr>
      <vt:lpstr>HW1-1 Simulate a Function</vt:lpstr>
      <vt:lpstr>HW1-1 Simulate a Function</vt:lpstr>
      <vt:lpstr>HW1-1 Train on Actual Tasks</vt:lpstr>
      <vt:lpstr>HW1-1 Train on Actual Tasks</vt:lpstr>
      <vt:lpstr>HW1-1 Train on Actual Tasks</vt:lpstr>
      <vt:lpstr>HW1-1 Report Questions</vt:lpstr>
      <vt:lpstr>HW1-2: Optimization</vt:lpstr>
      <vt:lpstr>Visualize the Optimization Process</vt:lpstr>
      <vt:lpstr>Visualize the Optimization Process</vt:lpstr>
      <vt:lpstr>Visualize the Optimization Process</vt:lpstr>
      <vt:lpstr>Observe Gradient Norm During Training</vt:lpstr>
      <vt:lpstr>Observe Gradient Norm During Training</vt:lpstr>
      <vt:lpstr>What Happened When Gradient is Almost Zero</vt:lpstr>
      <vt:lpstr>What Happened When Gradient is Almost Zero</vt:lpstr>
      <vt:lpstr>What Happened When Gradient is Almost Zero</vt:lpstr>
      <vt:lpstr>HW1-2 Report Questions</vt:lpstr>
      <vt:lpstr>HW1-3: Generalization</vt:lpstr>
      <vt:lpstr>Can network fit random labels?</vt:lpstr>
      <vt:lpstr>Can network fit random labels?</vt:lpstr>
      <vt:lpstr>Number of parameters v.s. Generalization</vt:lpstr>
      <vt:lpstr>Number of parameters v.s. Generalization</vt:lpstr>
      <vt:lpstr>Flatness v.s. Generalization - part1</vt:lpstr>
      <vt:lpstr>Flatness v.s. Generalization - part1</vt:lpstr>
      <vt:lpstr>Flatness v.s. Generalization - part2</vt:lpstr>
      <vt:lpstr>Flatness v.s. Generalization - part2</vt:lpstr>
      <vt:lpstr>Flatness v.s. Generalization - part2</vt:lpstr>
      <vt:lpstr>HW1-3 Report Questions</vt:lpstr>
      <vt:lpstr>Submission</vt:lpstr>
      <vt:lpstr>Flatness v.s. Generalization - bonus example</vt:lpstr>
      <vt:lpstr>Flatness v.s. Generalization - bonus example</vt:lpstr>
      <vt:lpstr>Flatness v.s. Generalization - bonus example</vt:lpstr>
      <vt:lpstr>Flatness v.s. Generalization - bonus example</vt:lpstr>
      <vt:lpstr>Flatness v.s. Generalization - bonus example</vt:lpstr>
      <vt:lpstr>Flatness v.s. Generalization - bonus example</vt:lpstr>
      <vt:lpstr>Flatness v.s. Generalization - bonus example</vt:lpstr>
      <vt:lpstr>Flatness v.s. Generalization - bonus example</vt:lpstr>
      <vt:lpstr>Flatness v.s. Generalization - more possible bonus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Feng Luo</dc:creator>
  <dc:subject>Machine Learning</dc:subject>
  <cp:lastModifiedBy>shrad</cp:lastModifiedBy>
  <cp:revision>872</cp:revision>
  <cp:lastPrinted>2019-02-18T18:00:00Z</cp:lastPrinted>
  <dcterms:created xsi:type="dcterms:W3CDTF">2002-09-11T15:09:00Z</dcterms:created>
  <dcterms:modified xsi:type="dcterms:W3CDTF">2023-02-11T09:36:02Z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1CAAEFD8C5E447C58BCCA675D35E6A5A</vt:lpwstr>
  </property>
  <property fmtid="{D5CDD505-2E9C-101B-9397-08002B2CF9AE}" pid="3" name="KSOProductBuildVer">
    <vt:lpwstr>1033-11.2.0.11440</vt:lpwstr>
  </property>
</Properties>
</file>