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14" r:id="rId1"/>
  </p:sldMasterIdLst>
  <p:notesMasterIdLst>
    <p:notesMasterId r:id="rId6"/>
  </p:notesMasterIdLst>
  <p:sldIdLst>
    <p:sldId id="256" r:id="rId2"/>
    <p:sldId id="257" r:id="rId3"/>
    <p:sldId id="272" r:id="rId4"/>
    <p:sldId id="271" r:id="rId5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69016" autoAdjust="0"/>
  </p:normalViewPr>
  <p:slideViewPr>
    <p:cSldViewPr snapToGrid="0" showGuides="1">
      <p:cViewPr varScale="1">
        <p:scale>
          <a:sx n="75" d="100"/>
          <a:sy n="75" d="100"/>
        </p:scale>
        <p:origin x="247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6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55425-1DD7-4394-A4B0-27CDAE04EE4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2C04E-B8FE-4AD9-B1B3-765E02E7FD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9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2C04E-B8FE-4AD9-B1B3-765E02E7F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36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2400" b="1" baseline="0" dirty="0"/>
              <a:t>- Falls vorhanden die Einführung der Story für den Showcase</a:t>
            </a:r>
          </a:p>
          <a:p>
            <a:pPr marL="0" indent="0">
              <a:buFontTx/>
              <a:buNone/>
            </a:pPr>
            <a:r>
              <a:rPr lang="de-CH" sz="2400" b="1" baseline="0" dirty="0"/>
              <a:t>- Kurze Übersicht geben über die Funktionen, welche wir zeigen wollen.</a:t>
            </a:r>
          </a:p>
          <a:p>
            <a:pPr marL="0" indent="0">
              <a:buFontTx/>
              <a:buNone/>
            </a:pPr>
            <a:r>
              <a:rPr lang="de-CH" sz="2400" b="1" baseline="0"/>
              <a:t>- Überleitung </a:t>
            </a:r>
            <a:r>
              <a:rPr lang="de-CH" sz="2400" b="1" baseline="0" dirty="0"/>
              <a:t>zu Live-Demo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2C04E-B8FE-4AD9-B1B3-765E02E7FD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4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305674" y="1448731"/>
            <a:ext cx="1838325" cy="5409269"/>
          </a:xfrm>
          <a:prstGeom prst="rect">
            <a:avLst/>
          </a:prstGeom>
          <a:solidFill>
            <a:srgbClr val="B3CC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rgbClr val="BED3EA"/>
              </a:solidFill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-5331" y="1448732"/>
            <a:ext cx="7311006" cy="5409268"/>
          </a:xfrm>
          <a:prstGeom prst="rect">
            <a:avLst/>
          </a:prstGeom>
          <a:solidFill>
            <a:srgbClr val="9CBD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39552" y="3717032"/>
            <a:ext cx="6480720" cy="2304256"/>
          </a:xfrm>
        </p:spPr>
        <p:txBody>
          <a:bodyPr/>
          <a:lstStyle>
            <a:lvl1pPr marL="0" indent="0">
              <a:buFontTx/>
              <a:buNone/>
              <a:defRPr baseline="0"/>
            </a:lvl1pPr>
          </a:lstStyle>
          <a:p>
            <a:r>
              <a:rPr lang="de-DE" dirty="0"/>
              <a:t>Prof. Dr. Jens Dibbern</a:t>
            </a:r>
          </a:p>
          <a:p>
            <a:endParaRPr lang="de-DE" dirty="0"/>
          </a:p>
          <a:p>
            <a:r>
              <a:rPr lang="de-DE" dirty="0"/>
              <a:t>Institut für Wirtschaftsinformatik</a:t>
            </a:r>
            <a:br>
              <a:rPr lang="de-DE" dirty="0"/>
            </a:br>
            <a:r>
              <a:rPr lang="de-DE" dirty="0"/>
              <a:t>Abteilung Information Engineering</a:t>
            </a:r>
          </a:p>
          <a:p>
            <a:r>
              <a:rPr lang="de-DE" dirty="0"/>
              <a:t>Universität Bern</a:t>
            </a:r>
          </a:p>
        </p:txBody>
      </p:sp>
      <p:pic>
        <p:nvPicPr>
          <p:cNvPr id="12" name="Picture 26"/>
          <p:cNvPicPr>
            <a:picLocks noChangeAspect="1" noChangeArrowheads="1"/>
          </p:cNvPicPr>
          <p:nvPr/>
        </p:nvPicPr>
        <p:blipFill>
          <a:blip r:embed="rId2" cstate="print"/>
          <a:srcRect t="78227"/>
          <a:stretch>
            <a:fillRect/>
          </a:stretch>
        </p:blipFill>
        <p:spPr bwMode="auto">
          <a:xfrm>
            <a:off x="-5331" y="166613"/>
            <a:ext cx="7311005" cy="1282119"/>
          </a:xfrm>
          <a:prstGeom prst="rect">
            <a:avLst/>
          </a:prstGeom>
          <a:noFill/>
        </p:spPr>
      </p:pic>
      <p:sp>
        <p:nvSpPr>
          <p:cNvPr id="18" name="Rectangle 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39551" y="1556792"/>
            <a:ext cx="6480721" cy="792088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Lehrveranstaltung</a:t>
            </a:r>
            <a:br>
              <a:rPr lang="de-DE" dirty="0"/>
            </a:br>
            <a:r>
              <a:rPr lang="de-DE" dirty="0"/>
              <a:t>durch Klicken bearbeiten</a:t>
            </a:r>
            <a:endParaRPr lang="de-CH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3" y="2348880"/>
            <a:ext cx="6480720" cy="792088"/>
          </a:xfrm>
        </p:spPr>
        <p:txBody>
          <a:bodyPr/>
          <a:lstStyle>
            <a:lvl1pPr marL="0" indent="0">
              <a:buNone/>
              <a:defRPr sz="2600" b="1" baseline="0">
                <a:latin typeface="+mj-lt"/>
              </a:defRPr>
            </a:lvl1pPr>
          </a:lstStyle>
          <a:p>
            <a:pPr lvl="0"/>
            <a:r>
              <a:rPr lang="de-CH" dirty="0"/>
              <a:t>Titel der Lektion </a:t>
            </a:r>
          </a:p>
          <a:p>
            <a:pPr lvl="0"/>
            <a:r>
              <a:rPr lang="de-CH" dirty="0"/>
              <a:t>durch Klicken bearbeiten</a:t>
            </a:r>
          </a:p>
        </p:txBody>
      </p:sp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190277"/>
            <a:ext cx="13065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620000"/>
            <a:ext cx="8061325" cy="468398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14.12.2016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Introduction to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1F49F-2D81-4D2F-AF3D-EDA209A7EA03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14.12.2016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Introduction to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A0408-F711-49AA-9A91-CFAEA3A90FE5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3400" y="1620000"/>
            <a:ext cx="3954463" cy="4683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61779" y="1620000"/>
            <a:ext cx="3954462" cy="4683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14.12.2016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Introduction to Software 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5AD1D-6D5A-4688-8539-FE6E4E3DB3C8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552" y="1620001"/>
            <a:ext cx="8061773" cy="23399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9552" y="3959943"/>
            <a:ext cx="8061773" cy="2344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14.12.2016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Introduction to Software 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5AD1D-6D5A-4688-8539-FE6E4E3DB3C8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5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552" y="1619768"/>
            <a:ext cx="3948311" cy="639762"/>
          </a:xfrm>
        </p:spPr>
        <p:txBody>
          <a:bodyPr anchor="ctr"/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59138" y="1619768"/>
            <a:ext cx="3935588" cy="639762"/>
          </a:xfrm>
        </p:spPr>
        <p:txBody>
          <a:bodyPr anchor="ctr"/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14.12.2016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Introduction to Software 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94633-F608-4072-BB2D-24FABF770980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39750" y="523205"/>
            <a:ext cx="6621463" cy="817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3"/>
          </p:nvPr>
        </p:nvSpPr>
        <p:spPr>
          <a:xfrm>
            <a:off x="533400" y="2313320"/>
            <a:ext cx="3954463" cy="39906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4661779" y="2313320"/>
            <a:ext cx="3954462" cy="39906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552" y="1619768"/>
            <a:ext cx="3948311" cy="639762"/>
          </a:xfrm>
        </p:spPr>
        <p:txBody>
          <a:bodyPr anchor="ctr"/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59138" y="1619768"/>
            <a:ext cx="3935588" cy="639762"/>
          </a:xfrm>
        </p:spPr>
        <p:txBody>
          <a:bodyPr anchor="ctr"/>
          <a:lstStyle>
            <a:lvl1pPr marL="0" indent="0">
              <a:buNone/>
              <a:defRPr sz="20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14.12.2016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Introduction to Software 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94633-F608-4072-BB2D-24FABF770980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39750" y="523205"/>
            <a:ext cx="6621463" cy="817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3"/>
          </p:nvPr>
        </p:nvSpPr>
        <p:spPr>
          <a:xfrm>
            <a:off x="533400" y="2313321"/>
            <a:ext cx="3954463" cy="18538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4661779" y="2313321"/>
            <a:ext cx="3954462" cy="18538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533400" y="4167188"/>
            <a:ext cx="3954463" cy="21367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5"/>
          </p:nvPr>
        </p:nvSpPr>
        <p:spPr>
          <a:xfrm>
            <a:off x="4659138" y="4220980"/>
            <a:ext cx="3957103" cy="208298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582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14.12.2016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Introduction to Software Engineering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1FDB7-F504-4BDD-903D-ADB9B0704D9A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14.12.2016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Introduction to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75C53-91CA-4B89-A0ED-7FD0B0975123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523205"/>
            <a:ext cx="6621463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Mastertitelformat bearbeiten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0000" y="1620000"/>
            <a:ext cx="8061325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6548438"/>
            <a:ext cx="86365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33333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de-DE"/>
              <a:t>14.12.2016</a:t>
            </a:r>
            <a:endParaRPr lang="de-DE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552" y="188640"/>
            <a:ext cx="539908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333333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de-CH"/>
              <a:t>Introduction to Software Engineering</a:t>
            </a:r>
            <a:endParaRPr lang="de-DE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48438"/>
            <a:ext cx="360363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33333"/>
                </a:solidFill>
                <a:latin typeface="+mj-lt"/>
              </a:defRPr>
            </a:lvl1pPr>
          </a:lstStyle>
          <a:p>
            <a:pPr>
              <a:defRPr/>
            </a:pPr>
            <a:fld id="{CCEB8225-8928-4A3E-A005-2842C67DAFDE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07950" y="1447800"/>
            <a:ext cx="89439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107950" y="6515100"/>
            <a:ext cx="89439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68344" y="190277"/>
            <a:ext cx="13065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23" r:id="rId5"/>
    <p:sldLayoutId id="2147483719" r:id="rId6"/>
    <p:sldLayoutId id="2147483722" r:id="rId7"/>
    <p:sldLayoutId id="2147483720" r:id="rId8"/>
    <p:sldLayoutId id="2147483721" r:id="rId9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charset="0"/>
        </a:defRPr>
      </a:lvl9pPr>
    </p:titleStyle>
    <p:bodyStyle>
      <a:lvl1pPr marL="419100" indent="-4191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Arial" charset="0"/>
        <a:buChar char="&gt;"/>
        <a:defRPr sz="2200">
          <a:solidFill>
            <a:srgbClr val="333333"/>
          </a:solidFill>
          <a:latin typeface="+mn-lt"/>
          <a:ea typeface="+mn-ea"/>
          <a:cs typeface="+mn-cs"/>
        </a:defRPr>
      </a:lvl1pPr>
      <a:lvl2pPr marL="838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Font typeface="Arial" charset="0"/>
        <a:buChar char="—"/>
        <a:defRPr sz="2000">
          <a:solidFill>
            <a:srgbClr val="333333"/>
          </a:solidFill>
          <a:latin typeface="+mn-lt"/>
        </a:defRPr>
      </a:lvl2pPr>
      <a:lvl3pPr marL="1295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charset="0"/>
        <a:buChar char="–"/>
        <a:defRPr>
          <a:solidFill>
            <a:srgbClr val="333333"/>
          </a:solidFill>
          <a:latin typeface="+mn-lt"/>
        </a:defRPr>
      </a:lvl3pPr>
      <a:lvl4pPr marL="17145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charset="0"/>
        <a:buChar char="–"/>
        <a:defRPr>
          <a:solidFill>
            <a:srgbClr val="333333"/>
          </a:solidFill>
          <a:latin typeface="+mn-lt"/>
        </a:defRPr>
      </a:lvl4pPr>
      <a:lvl5pPr marL="21336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333333"/>
          </a:solidFill>
          <a:latin typeface="+mn-lt"/>
        </a:defRPr>
      </a:lvl5pPr>
      <a:lvl6pPr marL="25908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333333"/>
          </a:solidFill>
          <a:latin typeface="+mn-lt"/>
        </a:defRPr>
      </a:lvl6pPr>
      <a:lvl7pPr marL="30480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333333"/>
          </a:solidFill>
          <a:latin typeface="+mn-lt"/>
        </a:defRPr>
      </a:lvl7pPr>
      <a:lvl8pPr marL="3505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333333"/>
          </a:solidFill>
          <a:latin typeface="+mn-lt"/>
        </a:defRPr>
      </a:lvl8pPr>
      <a:lvl9pPr marL="3962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333333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539552" y="372884"/>
            <a:ext cx="6207758" cy="1186409"/>
          </a:xfrm>
        </p:spPr>
        <p:txBody>
          <a:bodyPr/>
          <a:lstStyle/>
          <a:p>
            <a:r>
              <a:rPr lang="de-CH" sz="2000" dirty="0" err="1">
                <a:solidFill>
                  <a:schemeClr val="tx1"/>
                </a:solidFill>
              </a:rPr>
              <a:t>Autumn</a:t>
            </a:r>
            <a:r>
              <a:rPr lang="de-CH" sz="2000" dirty="0">
                <a:solidFill>
                  <a:schemeClr val="tx1"/>
                </a:solidFill>
              </a:rPr>
              <a:t> Semester 2016</a:t>
            </a:r>
            <a:br>
              <a:rPr lang="de-CH" dirty="0"/>
            </a:br>
            <a:r>
              <a:rPr lang="de-CH" sz="1800" dirty="0" err="1">
                <a:solidFill>
                  <a:schemeClr val="bg2">
                    <a:lumMod val="50000"/>
                  </a:schemeClr>
                </a:solidFill>
              </a:rPr>
              <a:t>Introduction</a:t>
            </a:r>
            <a:r>
              <a:rPr lang="de-CH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de-CH" sz="1800" dirty="0">
                <a:solidFill>
                  <a:schemeClr val="bg2">
                    <a:lumMod val="50000"/>
                  </a:schemeClr>
                </a:solidFill>
              </a:rPr>
              <a:t> Software Engineering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94582" y="2224159"/>
            <a:ext cx="7390245" cy="1695182"/>
          </a:xfrm>
        </p:spPr>
        <p:txBody>
          <a:bodyPr/>
          <a:lstStyle/>
          <a:p>
            <a:r>
              <a:rPr lang="de-CH" sz="2800" dirty="0"/>
              <a:t>Showcase </a:t>
            </a:r>
            <a:r>
              <a:rPr lang="de-CH" sz="2800" dirty="0" err="1"/>
              <a:t>of</a:t>
            </a:r>
            <a:r>
              <a:rPr lang="de-CH" sz="2800" dirty="0"/>
              <a:t> </a:t>
            </a:r>
            <a:r>
              <a:rPr lang="de-CH" sz="2800" dirty="0" err="1"/>
              <a:t>our</a:t>
            </a:r>
            <a:r>
              <a:rPr lang="de-CH" sz="2800" dirty="0"/>
              <a:t> Project</a:t>
            </a:r>
          </a:p>
          <a:p>
            <a:r>
              <a:rPr lang="de-CH" sz="2000" b="0" dirty="0"/>
              <a:t>Live-Demo</a:t>
            </a:r>
          </a:p>
          <a:p>
            <a:endParaRPr lang="de-CH" sz="1800" b="0" dirty="0"/>
          </a:p>
          <a:p>
            <a:r>
              <a:rPr lang="de-CH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by</a:t>
            </a:r>
            <a:r>
              <a:rPr lang="de-CH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Jérôme </a:t>
            </a:r>
            <a:r>
              <a:rPr lang="de-CH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Imfeld</a:t>
            </a:r>
            <a:r>
              <a:rPr lang="de-CH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Julian Schuhmacher </a:t>
            </a:r>
            <a:r>
              <a:rPr lang="de-CH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de-CH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Joel Fimian</a:t>
            </a:r>
          </a:p>
        </p:txBody>
      </p:sp>
      <p:sp>
        <p:nvSpPr>
          <p:cNvPr id="5" name="Textplatzhalter 3"/>
          <p:cNvSpPr txBox="1">
            <a:spLocks/>
          </p:cNvSpPr>
          <p:nvPr/>
        </p:nvSpPr>
        <p:spPr bwMode="auto">
          <a:xfrm>
            <a:off x="539552" y="6279389"/>
            <a:ext cx="6400265" cy="35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Arial" charset="0"/>
              <a:buNone/>
              <a:defRPr sz="2600" b="1" baseline="0">
                <a:solidFill>
                  <a:srgbClr val="333333"/>
                </a:solidFill>
                <a:latin typeface="+mj-lt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charset="0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charset="0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de-CH" sz="1800" b="0" kern="0" dirty="0">
                <a:solidFill>
                  <a:schemeClr val="tx1"/>
                </a:solidFill>
              </a:rPr>
              <a:t>Bern, 14.12.2016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481" y="4146163"/>
            <a:ext cx="4768981" cy="165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Roadmap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The</a:t>
            </a:r>
            <a:r>
              <a:rPr lang="de-CH" dirty="0"/>
              <a:t> Team</a:t>
            </a:r>
          </a:p>
          <a:p>
            <a:r>
              <a:rPr lang="de-CH" dirty="0"/>
              <a:t>Live-Demo</a:t>
            </a:r>
          </a:p>
          <a:p>
            <a:pPr lvl="1"/>
            <a:r>
              <a:rPr lang="de-CH" dirty="0" err="1"/>
              <a:t>Sign</a:t>
            </a:r>
            <a:r>
              <a:rPr lang="de-CH" dirty="0"/>
              <a:t> </a:t>
            </a:r>
            <a:r>
              <a:rPr lang="de-CH" dirty="0" err="1"/>
              <a:t>up</a:t>
            </a:r>
            <a:endParaRPr lang="de-CH" dirty="0"/>
          </a:p>
          <a:p>
            <a:pPr lvl="1"/>
            <a:r>
              <a:rPr lang="de-CH" dirty="0"/>
              <a:t>Place ad</a:t>
            </a:r>
          </a:p>
          <a:p>
            <a:pPr lvl="1"/>
            <a:r>
              <a:rPr lang="de-CH" dirty="0"/>
              <a:t>Google </a:t>
            </a:r>
            <a:r>
              <a:rPr lang="de-CH" dirty="0" err="1"/>
              <a:t>Maps</a:t>
            </a:r>
            <a:endParaRPr lang="de-CH" dirty="0"/>
          </a:p>
          <a:p>
            <a:pPr lvl="1"/>
            <a:r>
              <a:rPr lang="de-CH" dirty="0"/>
              <a:t>Upgrade </a:t>
            </a:r>
            <a:r>
              <a:rPr lang="de-CH" dirty="0" err="1"/>
              <a:t>account</a:t>
            </a:r>
            <a:endParaRPr lang="de-CH" dirty="0"/>
          </a:p>
          <a:p>
            <a:pPr lvl="1"/>
            <a:r>
              <a:rPr lang="de-CH" dirty="0"/>
              <a:t>Search</a:t>
            </a:r>
          </a:p>
          <a:p>
            <a:pPr lvl="1"/>
            <a:r>
              <a:rPr lang="de-CH" dirty="0"/>
              <a:t>Bookmark</a:t>
            </a:r>
          </a:p>
          <a:p>
            <a:pPr lvl="1"/>
            <a:r>
              <a:rPr lang="de-CH" dirty="0" err="1"/>
              <a:t>Alerts</a:t>
            </a:r>
            <a:endParaRPr lang="de-CH" dirty="0"/>
          </a:p>
          <a:p>
            <a:pPr lvl="1"/>
            <a:r>
              <a:rPr lang="de-CH" dirty="0"/>
              <a:t>Messages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14.12.2016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Introduction to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1F49F-2D81-4D2F-AF3D-EDA209A7EA0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279" y="1620000"/>
            <a:ext cx="2882724" cy="468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9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The</a:t>
            </a:r>
            <a:r>
              <a:rPr lang="de-CH" dirty="0"/>
              <a:t> Team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Julian Schuhmacher</a:t>
            </a:r>
          </a:p>
          <a:p>
            <a:r>
              <a:rPr lang="de-CH" dirty="0"/>
              <a:t>Jérôme </a:t>
            </a:r>
            <a:r>
              <a:rPr lang="de-CH" dirty="0" err="1"/>
              <a:t>Imfeld</a:t>
            </a:r>
            <a:endParaRPr lang="de-CH" dirty="0"/>
          </a:p>
          <a:p>
            <a:r>
              <a:rPr lang="de-CH" dirty="0"/>
              <a:t>Joel Fimian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14.12.2016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Introduction to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1F49F-2D81-4D2F-AF3D-EDA209A7EA0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2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14.12.2016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Introduction to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1F49F-2D81-4D2F-AF3D-EDA209A7EA0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17"/>
          <a:stretch/>
        </p:blipFill>
        <p:spPr>
          <a:xfrm>
            <a:off x="1319135" y="1727862"/>
            <a:ext cx="6607060" cy="453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8857"/>
      </p:ext>
    </p:extLst>
  </p:cSld>
  <p:clrMapOvr>
    <a:masterClrMapping/>
  </p:clrMapOvr>
</p:sld>
</file>

<file path=ppt/theme/theme1.xml><?xml version="1.0" encoding="utf-8"?>
<a:theme xmlns:a="http://schemas.openxmlformats.org/drawingml/2006/main" name="IWI IE">
  <a:themeElements>
    <a:clrScheme name="">
      <a:dk1>
        <a:srgbClr val="000000"/>
      </a:dk1>
      <a:lt1>
        <a:srgbClr val="FFFFFF"/>
      </a:lt1>
      <a:dk2>
        <a:srgbClr val="000000"/>
      </a:dk2>
      <a:lt2>
        <a:srgbClr val="F6F6F6"/>
      </a:lt2>
      <a:accent1>
        <a:srgbClr val="E1EBF5"/>
      </a:accent1>
      <a:accent2>
        <a:srgbClr val="9CBDDE"/>
      </a:accent2>
      <a:accent3>
        <a:srgbClr val="FFFFFF"/>
      </a:accent3>
      <a:accent4>
        <a:srgbClr val="000000"/>
      </a:accent4>
      <a:accent5>
        <a:srgbClr val="EEF3F9"/>
      </a:accent5>
      <a:accent6>
        <a:srgbClr val="8DABC9"/>
      </a:accent6>
      <a:hlink>
        <a:srgbClr val="DF2046"/>
      </a:hlink>
      <a:folHlink>
        <a:srgbClr val="996670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C98EE3E3-C298-46B8-8BE5-5B43251CABE8}" vid="{6C52EF10-EDF9-40C8-9DBE-0E44642D27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MasterslidesIWI</Template>
  <TotalTime>0</TotalTime>
  <Words>91</Words>
  <Application>Microsoft Office PowerPoint</Application>
  <PresentationFormat>Bildschirmpräsentation (4:3)</PresentationFormat>
  <Paragraphs>35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IWI IE</vt:lpstr>
      <vt:lpstr>Autumn Semester 2016 Introduction to Software Engineering</vt:lpstr>
      <vt:lpstr>Roadmap</vt:lpstr>
      <vt:lpstr>The Team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Kalayamthanam, Neena (IWI)</dc:creator>
  <cp:lastModifiedBy>Mattias Ruchti</cp:lastModifiedBy>
  <cp:revision>543</cp:revision>
  <dcterms:created xsi:type="dcterms:W3CDTF">2015-06-30T15:25:27Z</dcterms:created>
  <dcterms:modified xsi:type="dcterms:W3CDTF">2016-12-13T07:11:14Z</dcterms:modified>
</cp:coreProperties>
</file>