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7" r:id="rId12"/>
    <p:sldId id="265" r:id="rId13"/>
  </p:sldIdLst>
  <p:sldSz cx="5854700" cy="3295650"/>
  <p:notesSz cx="5854700" cy="32956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87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386712" y="3172242"/>
            <a:ext cx="1461770" cy="113030"/>
          </a:xfrm>
          <a:custGeom>
            <a:avLst/>
            <a:gdLst/>
            <a:ahLst/>
            <a:cxnLst/>
            <a:rect l="l" t="t" r="r" b="b"/>
            <a:pathLst>
              <a:path w="1461770" h="113029">
                <a:moveTo>
                  <a:pt x="1461314" y="0"/>
                </a:moveTo>
                <a:lnTo>
                  <a:pt x="0" y="0"/>
                </a:lnTo>
                <a:lnTo>
                  <a:pt x="0" y="112644"/>
                </a:lnTo>
                <a:lnTo>
                  <a:pt x="1461314" y="112644"/>
                </a:lnTo>
                <a:lnTo>
                  <a:pt x="146131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386712" y="9"/>
            <a:ext cx="1461770" cy="113030"/>
          </a:xfrm>
          <a:custGeom>
            <a:avLst/>
            <a:gdLst/>
            <a:ahLst/>
            <a:cxnLst/>
            <a:rect l="l" t="t" r="r" b="b"/>
            <a:pathLst>
              <a:path w="1461770" h="113030">
                <a:moveTo>
                  <a:pt x="1461314" y="0"/>
                </a:moveTo>
                <a:lnTo>
                  <a:pt x="0" y="0"/>
                </a:lnTo>
                <a:lnTo>
                  <a:pt x="0" y="112644"/>
                </a:lnTo>
                <a:lnTo>
                  <a:pt x="1461314" y="112644"/>
                </a:lnTo>
                <a:lnTo>
                  <a:pt x="146131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733927" y="2215777"/>
            <a:ext cx="113030" cy="1068705"/>
          </a:xfrm>
          <a:custGeom>
            <a:avLst/>
            <a:gdLst/>
            <a:ahLst/>
            <a:cxnLst/>
            <a:rect l="l" t="t" r="r" b="b"/>
            <a:pathLst>
              <a:path w="113029" h="1068704">
                <a:moveTo>
                  <a:pt x="112644" y="0"/>
                </a:moveTo>
                <a:lnTo>
                  <a:pt x="0" y="0"/>
                </a:lnTo>
                <a:lnTo>
                  <a:pt x="0" y="1068573"/>
                </a:lnTo>
                <a:lnTo>
                  <a:pt x="112644" y="1068573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12" y="9"/>
            <a:ext cx="4230370" cy="113030"/>
          </a:xfrm>
          <a:custGeom>
            <a:avLst/>
            <a:gdLst/>
            <a:ahLst/>
            <a:cxnLst/>
            <a:rect l="l" t="t" r="r" b="b"/>
            <a:pathLst>
              <a:path w="4230370" h="113030">
                <a:moveTo>
                  <a:pt x="4229952" y="0"/>
                </a:moveTo>
                <a:lnTo>
                  <a:pt x="0" y="0"/>
                </a:lnTo>
                <a:lnTo>
                  <a:pt x="0" y="112644"/>
                </a:lnTo>
                <a:lnTo>
                  <a:pt x="4229952" y="112644"/>
                </a:lnTo>
                <a:lnTo>
                  <a:pt x="4229952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" y="456785"/>
            <a:ext cx="2922614" cy="23746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0883" y="617680"/>
            <a:ext cx="5312932" cy="321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6350" y="733425"/>
            <a:ext cx="3581399" cy="152862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065" marR="5080" algn="ctr">
              <a:spcBef>
                <a:spcPts val="400"/>
              </a:spcBef>
            </a:pPr>
            <a:r>
              <a:rPr lang="en-US" sz="3200" dirty="0">
                <a:latin typeface="Arial"/>
                <a:cs typeface="Arial"/>
              </a:rPr>
              <a:t>Heart Attack Analysis and Prediction 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10" y="9"/>
            <a:ext cx="5836285" cy="113030"/>
          </a:xfrm>
          <a:custGeom>
            <a:avLst/>
            <a:gdLst/>
            <a:ahLst/>
            <a:cxnLst/>
            <a:rect l="l" t="t" r="r" b="b"/>
            <a:pathLst>
              <a:path w="5836285" h="113030">
                <a:moveTo>
                  <a:pt x="5836096" y="0"/>
                </a:moveTo>
                <a:lnTo>
                  <a:pt x="0" y="0"/>
                </a:lnTo>
                <a:lnTo>
                  <a:pt x="0" y="112644"/>
                </a:lnTo>
                <a:lnTo>
                  <a:pt x="5836096" y="112644"/>
                </a:lnTo>
                <a:lnTo>
                  <a:pt x="5836096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2" y="2829449"/>
            <a:ext cx="113030" cy="459740"/>
          </a:xfrm>
          <a:custGeom>
            <a:avLst/>
            <a:gdLst/>
            <a:ahLst/>
            <a:cxnLst/>
            <a:rect l="l" t="t" r="r" b="b"/>
            <a:pathLst>
              <a:path w="113030" h="459739">
                <a:moveTo>
                  <a:pt x="112644" y="0"/>
                </a:moveTo>
                <a:lnTo>
                  <a:pt x="0" y="0"/>
                </a:lnTo>
                <a:lnTo>
                  <a:pt x="0" y="459699"/>
                </a:lnTo>
                <a:lnTo>
                  <a:pt x="112644" y="459699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35513" y="2829449"/>
            <a:ext cx="113030" cy="459740"/>
          </a:xfrm>
          <a:custGeom>
            <a:avLst/>
            <a:gdLst/>
            <a:ahLst/>
            <a:cxnLst/>
            <a:rect l="l" t="t" r="r" b="b"/>
            <a:pathLst>
              <a:path w="113029" h="459739">
                <a:moveTo>
                  <a:pt x="112644" y="0"/>
                </a:moveTo>
                <a:lnTo>
                  <a:pt x="0" y="0"/>
                </a:lnTo>
                <a:lnTo>
                  <a:pt x="0" y="459699"/>
                </a:lnTo>
                <a:lnTo>
                  <a:pt x="112644" y="459699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51534" y="826551"/>
            <a:ext cx="154305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85" dirty="0">
                <a:solidFill>
                  <a:srgbClr val="B65341"/>
                </a:solidFill>
              </a:rPr>
              <a:t>CONCLUSION</a:t>
            </a:r>
            <a:endParaRPr sz="1650"/>
          </a:p>
        </p:txBody>
      </p:sp>
      <p:sp>
        <p:nvSpPr>
          <p:cNvPr id="6" name="object 6"/>
          <p:cNvSpPr txBox="1"/>
          <p:nvPr/>
        </p:nvSpPr>
        <p:spPr>
          <a:xfrm>
            <a:off x="1165745" y="1251009"/>
            <a:ext cx="3895205" cy="3838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3400"/>
              </a:lnSpc>
              <a:spcBef>
                <a:spcPts val="95"/>
              </a:spcBef>
            </a:pPr>
            <a:r>
              <a:rPr lang="en-US" sz="1200" b="1" i="0" dirty="0">
                <a:solidFill>
                  <a:schemeClr val="tx1"/>
                </a:solidFill>
                <a:effectLst/>
                <a:latin typeface="-apple-system"/>
              </a:rPr>
              <a:t>Compared the results obtained from all five techniques and SVM performed the best among the five</a:t>
            </a:r>
            <a:endParaRPr sz="1100" b="1" dirty="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10" y="9"/>
            <a:ext cx="5836285" cy="113030"/>
          </a:xfrm>
          <a:custGeom>
            <a:avLst/>
            <a:gdLst/>
            <a:ahLst/>
            <a:cxnLst/>
            <a:rect l="l" t="t" r="r" b="b"/>
            <a:pathLst>
              <a:path w="5836285" h="113030">
                <a:moveTo>
                  <a:pt x="5836096" y="0"/>
                </a:moveTo>
                <a:lnTo>
                  <a:pt x="0" y="0"/>
                </a:lnTo>
                <a:lnTo>
                  <a:pt x="0" y="112644"/>
                </a:lnTo>
                <a:lnTo>
                  <a:pt x="5836096" y="112644"/>
                </a:lnTo>
                <a:lnTo>
                  <a:pt x="5836096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2" y="2829449"/>
            <a:ext cx="113030" cy="459740"/>
          </a:xfrm>
          <a:custGeom>
            <a:avLst/>
            <a:gdLst/>
            <a:ahLst/>
            <a:cxnLst/>
            <a:rect l="l" t="t" r="r" b="b"/>
            <a:pathLst>
              <a:path w="113030" h="459739">
                <a:moveTo>
                  <a:pt x="112644" y="0"/>
                </a:moveTo>
                <a:lnTo>
                  <a:pt x="0" y="0"/>
                </a:lnTo>
                <a:lnTo>
                  <a:pt x="0" y="459699"/>
                </a:lnTo>
                <a:lnTo>
                  <a:pt x="112644" y="459699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35513" y="2829449"/>
            <a:ext cx="113030" cy="459740"/>
          </a:xfrm>
          <a:custGeom>
            <a:avLst/>
            <a:gdLst/>
            <a:ahLst/>
            <a:cxnLst/>
            <a:rect l="l" t="t" r="r" b="b"/>
            <a:pathLst>
              <a:path w="113029" h="459739">
                <a:moveTo>
                  <a:pt x="112644" y="0"/>
                </a:moveTo>
                <a:lnTo>
                  <a:pt x="0" y="0"/>
                </a:lnTo>
                <a:lnTo>
                  <a:pt x="0" y="459699"/>
                </a:lnTo>
                <a:lnTo>
                  <a:pt x="112644" y="459699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D38E48-D3D3-41F8-A425-5BAE966EB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77" y="962025"/>
            <a:ext cx="4908550" cy="148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-2392"/>
            <a:ext cx="113030" cy="831215"/>
          </a:xfrm>
          <a:custGeom>
            <a:avLst/>
            <a:gdLst/>
            <a:ahLst/>
            <a:cxnLst/>
            <a:rect l="l" t="t" r="r" b="b"/>
            <a:pathLst>
              <a:path w="113030" h="831215">
                <a:moveTo>
                  <a:pt x="112644" y="0"/>
                </a:moveTo>
                <a:lnTo>
                  <a:pt x="0" y="0"/>
                </a:lnTo>
                <a:lnTo>
                  <a:pt x="0" y="831116"/>
                </a:lnTo>
                <a:lnTo>
                  <a:pt x="112644" y="831116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6518" y="3175432"/>
            <a:ext cx="1300480" cy="113030"/>
          </a:xfrm>
          <a:custGeom>
            <a:avLst/>
            <a:gdLst/>
            <a:ahLst/>
            <a:cxnLst/>
            <a:rect l="l" t="t" r="r" b="b"/>
            <a:pathLst>
              <a:path w="1300479" h="113029">
                <a:moveTo>
                  <a:pt x="1299947" y="0"/>
                </a:moveTo>
                <a:lnTo>
                  <a:pt x="0" y="0"/>
                </a:lnTo>
                <a:lnTo>
                  <a:pt x="0" y="112644"/>
                </a:lnTo>
                <a:lnTo>
                  <a:pt x="1299947" y="112644"/>
                </a:lnTo>
                <a:lnTo>
                  <a:pt x="1299947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7386" y="721152"/>
            <a:ext cx="1170940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spc="-80" dirty="0">
                <a:latin typeface="Arial"/>
                <a:cs typeface="Arial"/>
              </a:rPr>
              <a:t>Thanks!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1614F-573D-4316-8450-80E412263223}"/>
              </a:ext>
            </a:extLst>
          </p:cNvPr>
          <p:cNvSpPr txBox="1"/>
          <p:nvPr/>
        </p:nvSpPr>
        <p:spPr>
          <a:xfrm>
            <a:off x="2089150" y="187642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74750" y="1212289"/>
            <a:ext cx="4002087" cy="1396857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47650" marR="68580" indent="-171450" algn="just">
              <a:lnSpc>
                <a:spcPts val="1050"/>
              </a:lnSpc>
              <a:spcBef>
                <a:spcPts val="165"/>
              </a:spcBef>
              <a:buFont typeface="Arial" panose="020B0604020202020204" pitchFamily="34" charset="0"/>
              <a:buChar char="•"/>
              <a:tabLst>
                <a:tab pos="1837055" algn="l"/>
              </a:tabLst>
            </a:pPr>
            <a:r>
              <a:rPr lang="en-US" sz="1200" b="0" i="0" dirty="0">
                <a:solidFill>
                  <a:srgbClr val="FF0000"/>
                </a:solidFill>
                <a:effectLst/>
                <a:latin typeface="-apple-system"/>
              </a:rPr>
              <a:t>Cardiovascular diseases, including heart attacks, are a leading cause of mortality globally. </a:t>
            </a:r>
          </a:p>
          <a:p>
            <a:pPr marL="76200" marR="68580" algn="just">
              <a:lnSpc>
                <a:spcPts val="1050"/>
              </a:lnSpc>
              <a:spcBef>
                <a:spcPts val="165"/>
              </a:spcBef>
              <a:tabLst>
                <a:tab pos="1837055" algn="l"/>
              </a:tabLst>
            </a:pPr>
            <a:endParaRPr lang="en-US" sz="1200" b="0" i="0" dirty="0">
              <a:solidFill>
                <a:srgbClr val="FF0000"/>
              </a:solidFill>
              <a:effectLst/>
              <a:latin typeface="-apple-system"/>
            </a:endParaRPr>
          </a:p>
          <a:p>
            <a:pPr marL="247650" marR="68580" indent="-171450" algn="just">
              <a:lnSpc>
                <a:spcPts val="1050"/>
              </a:lnSpc>
              <a:spcBef>
                <a:spcPts val="165"/>
              </a:spcBef>
              <a:buFont typeface="Arial" panose="020B0604020202020204" pitchFamily="34" charset="0"/>
              <a:buChar char="•"/>
              <a:tabLst>
                <a:tab pos="1837055" algn="l"/>
              </a:tabLst>
            </a:pPr>
            <a:r>
              <a:rPr lang="en-US" sz="1200" b="0" i="0" dirty="0">
                <a:solidFill>
                  <a:srgbClr val="FF0000"/>
                </a:solidFill>
                <a:effectLst/>
                <a:latin typeface="-apple-system"/>
              </a:rPr>
              <a:t>Early prediction and accurate analysis can play a crucial role in improving patient outcomes. </a:t>
            </a:r>
          </a:p>
          <a:p>
            <a:pPr marL="76200" marR="68580" algn="just">
              <a:lnSpc>
                <a:spcPts val="1050"/>
              </a:lnSpc>
              <a:spcBef>
                <a:spcPts val="165"/>
              </a:spcBef>
              <a:tabLst>
                <a:tab pos="1837055" algn="l"/>
              </a:tabLst>
            </a:pPr>
            <a:endParaRPr lang="en-US" sz="1200" b="0" i="0" dirty="0">
              <a:solidFill>
                <a:srgbClr val="FF0000"/>
              </a:solidFill>
              <a:effectLst/>
              <a:latin typeface="-apple-system"/>
            </a:endParaRPr>
          </a:p>
          <a:p>
            <a:pPr marL="247650" marR="68580" indent="-171450" algn="just">
              <a:lnSpc>
                <a:spcPts val="1050"/>
              </a:lnSpc>
              <a:spcBef>
                <a:spcPts val="165"/>
              </a:spcBef>
              <a:buFont typeface="Arial" panose="020B0604020202020204" pitchFamily="34" charset="0"/>
              <a:buChar char="•"/>
              <a:tabLst>
                <a:tab pos="1837055" algn="l"/>
              </a:tabLst>
            </a:pPr>
            <a:r>
              <a:rPr lang="en-US" sz="1200" b="0" i="0" dirty="0">
                <a:solidFill>
                  <a:srgbClr val="FF0000"/>
                </a:solidFill>
                <a:effectLst/>
                <a:latin typeface="-apple-system"/>
              </a:rPr>
              <a:t>This project utilizes machine learning techniques to predict the likelihood of a heart attack and provides meaningful insights from the data.</a:t>
            </a:r>
            <a:endParaRPr sz="12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0734F-A4C3-4864-ACDC-56CE2EB106EA}"/>
              </a:ext>
            </a:extLst>
          </p:cNvPr>
          <p:cNvSpPr txBox="1"/>
          <p:nvPr/>
        </p:nvSpPr>
        <p:spPr>
          <a:xfrm>
            <a:off x="1784350" y="50482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spc="125" dirty="0"/>
              <a:t>INTRODUCTION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3" y="437482"/>
            <a:ext cx="2587726" cy="23654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180" rIns="0" bIns="0" rtlCol="0">
            <a:spAutoFit/>
          </a:bodyPr>
          <a:lstStyle/>
          <a:p>
            <a:pPr marL="2802890">
              <a:lnSpc>
                <a:spcPct val="100000"/>
              </a:lnSpc>
              <a:spcBef>
                <a:spcPts val="105"/>
              </a:spcBef>
            </a:pPr>
            <a:r>
              <a:rPr sz="1000" spc="90" dirty="0"/>
              <a:t>UNDERSTANDING</a:t>
            </a:r>
            <a:r>
              <a:rPr sz="1000" spc="60" dirty="0"/>
              <a:t> </a:t>
            </a:r>
            <a:r>
              <a:rPr sz="1000" spc="55" dirty="0"/>
              <a:t>HEART</a:t>
            </a:r>
            <a:r>
              <a:rPr sz="1000" spc="60" dirty="0"/>
              <a:t> </a:t>
            </a:r>
            <a:r>
              <a:rPr sz="1000" spc="-10" dirty="0"/>
              <a:t>ATTACKS</a:t>
            </a:r>
            <a:endParaRPr sz="10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60017" y="1049606"/>
            <a:ext cx="863864" cy="1097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73592" y="1012453"/>
            <a:ext cx="2013585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 marR="5080" indent="-4445">
              <a:lnSpc>
                <a:spcPct val="103400"/>
              </a:lnSpc>
              <a:spcBef>
                <a:spcPts val="95"/>
              </a:spcBef>
              <a:tabLst>
                <a:tab pos="1584325" algn="l"/>
              </a:tabLst>
            </a:pP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Deﬁning</a:t>
            </a:r>
            <a:r>
              <a:rPr sz="850" spc="20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-25" dirty="0">
                <a:solidFill>
                  <a:srgbClr val="B65341"/>
                </a:solidFill>
                <a:latin typeface="Tahoma"/>
                <a:cs typeface="Tahoma"/>
              </a:rPr>
              <a:t>the</a:t>
            </a:r>
            <a:r>
              <a:rPr sz="850" dirty="0">
                <a:solidFill>
                  <a:srgbClr val="B65341"/>
                </a:solidFill>
                <a:latin typeface="Tahoma"/>
                <a:cs typeface="Tahoma"/>
              </a:rPr>
              <a:t>	</a:t>
            </a:r>
            <a:r>
              <a:rPr sz="850" spc="55" dirty="0">
                <a:solidFill>
                  <a:srgbClr val="B65341"/>
                </a:solidFill>
                <a:latin typeface="Tahoma"/>
                <a:cs typeface="Tahoma"/>
              </a:rPr>
              <a:t>and</a:t>
            </a:r>
            <a:r>
              <a:rPr sz="850" spc="-1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-20" dirty="0">
                <a:solidFill>
                  <a:srgbClr val="B65341"/>
                </a:solidFill>
                <a:latin typeface="Tahoma"/>
                <a:cs typeface="Tahoma"/>
              </a:rPr>
              <a:t>risk </a:t>
            </a:r>
            <a:r>
              <a:rPr sz="850" spc="50" dirty="0">
                <a:solidFill>
                  <a:srgbClr val="B65341"/>
                </a:solidFill>
                <a:latin typeface="Tahoma"/>
                <a:cs typeface="Tahoma"/>
              </a:rPr>
              <a:t>factors</a:t>
            </a:r>
            <a:r>
              <a:rPr sz="850" spc="9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55" dirty="0">
                <a:solidFill>
                  <a:srgbClr val="B65341"/>
                </a:solidFill>
                <a:latin typeface="Tahoma"/>
                <a:cs typeface="Tahoma"/>
              </a:rPr>
              <a:t>of</a:t>
            </a:r>
            <a:r>
              <a:rPr sz="850" spc="9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heart</a:t>
            </a:r>
            <a:r>
              <a:rPr sz="850" spc="9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attacks.</a:t>
            </a:r>
            <a:r>
              <a:rPr sz="850" spc="9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Exploring</a:t>
            </a:r>
            <a:r>
              <a:rPr sz="850" spc="9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-25" dirty="0">
                <a:solidFill>
                  <a:srgbClr val="B65341"/>
                </a:solidFill>
                <a:latin typeface="Tahoma"/>
                <a:cs typeface="Tahoma"/>
              </a:rPr>
              <a:t>the</a:t>
            </a:r>
            <a:endParaRPr sz="8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1691" y="1280367"/>
            <a:ext cx="106489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45" dirty="0">
                <a:solidFill>
                  <a:srgbClr val="B65341"/>
                </a:solidFill>
                <a:latin typeface="Tahoma"/>
                <a:cs typeface="Tahoma"/>
              </a:rPr>
              <a:t>importance</a:t>
            </a:r>
            <a:r>
              <a:rPr sz="850" spc="-1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55" dirty="0">
                <a:solidFill>
                  <a:srgbClr val="B65341"/>
                </a:solidFill>
                <a:latin typeface="Tahoma"/>
                <a:cs typeface="Tahoma"/>
              </a:rPr>
              <a:t>of</a:t>
            </a:r>
            <a:r>
              <a:rPr sz="850" spc="-1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-20" dirty="0">
                <a:solidFill>
                  <a:srgbClr val="B65341"/>
                </a:solidFill>
                <a:latin typeface="Tahoma"/>
                <a:cs typeface="Tahoma"/>
              </a:rPr>
              <a:t>early</a:t>
            </a:r>
            <a:endParaRPr sz="85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7528" y="1317510"/>
            <a:ext cx="1022756" cy="2437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03704" y="1414318"/>
            <a:ext cx="48768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40" dirty="0">
                <a:solidFill>
                  <a:srgbClr val="B65341"/>
                </a:solidFill>
                <a:latin typeface="Tahoma"/>
                <a:cs typeface="Tahoma"/>
              </a:rPr>
              <a:t>accurate</a:t>
            </a:r>
            <a:endParaRPr sz="8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9156" y="1280372"/>
            <a:ext cx="74041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12445">
              <a:lnSpc>
                <a:spcPct val="103400"/>
              </a:lnSpc>
              <a:spcBef>
                <a:spcPts val="95"/>
              </a:spcBef>
            </a:pPr>
            <a:r>
              <a:rPr sz="850" spc="30" dirty="0">
                <a:solidFill>
                  <a:srgbClr val="B65341"/>
                </a:solidFill>
                <a:latin typeface="Tahoma"/>
                <a:cs typeface="Tahoma"/>
              </a:rPr>
              <a:t>and </a:t>
            </a:r>
            <a:r>
              <a:rPr sz="850" dirty="0">
                <a:solidFill>
                  <a:srgbClr val="B65341"/>
                </a:solidFill>
                <a:latin typeface="Tahoma"/>
                <a:cs typeface="Tahoma"/>
              </a:rPr>
              <a:t>in </a:t>
            </a:r>
            <a:r>
              <a:rPr sz="850" spc="-10" dirty="0">
                <a:solidFill>
                  <a:srgbClr val="B65341"/>
                </a:solidFill>
                <a:latin typeface="Tahoma"/>
                <a:cs typeface="Tahoma"/>
              </a:rPr>
              <a:t>preventing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04676" y="1548276"/>
            <a:ext cx="115189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45" dirty="0">
                <a:solidFill>
                  <a:srgbClr val="B65341"/>
                </a:solidFill>
                <a:latin typeface="Tahoma"/>
                <a:cs typeface="Tahoma"/>
              </a:rPr>
              <a:t>cardiac</a:t>
            </a:r>
            <a:r>
              <a:rPr sz="850" spc="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Tahoma"/>
                <a:cs typeface="Tahoma"/>
              </a:rPr>
              <a:t>catastrophes.</a:t>
            </a:r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5" y="3175337"/>
            <a:ext cx="2926080" cy="113030"/>
          </a:xfrm>
          <a:custGeom>
            <a:avLst/>
            <a:gdLst/>
            <a:ahLst/>
            <a:cxnLst/>
            <a:rect l="l" t="t" r="r" b="b"/>
            <a:pathLst>
              <a:path w="2926080" h="113029">
                <a:moveTo>
                  <a:pt x="2925650" y="0"/>
                </a:moveTo>
                <a:lnTo>
                  <a:pt x="0" y="0"/>
                </a:lnTo>
                <a:lnTo>
                  <a:pt x="0" y="112644"/>
                </a:lnTo>
                <a:lnTo>
                  <a:pt x="2925650" y="112644"/>
                </a:lnTo>
                <a:lnTo>
                  <a:pt x="2925650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57441" y="198124"/>
            <a:ext cx="1524001" cy="680060"/>
          </a:xfrm>
          <a:prstGeom prst="rect">
            <a:avLst/>
          </a:prstGeom>
        </p:spPr>
        <p:txBody>
          <a:bodyPr vert="horz" wrap="square" lIns="0" tIns="63883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en-IN" sz="2000" b="1" i="0" dirty="0">
                <a:solidFill>
                  <a:schemeClr val="tx1"/>
                </a:solidFill>
                <a:effectLst/>
                <a:latin typeface="-apple-system"/>
              </a:rPr>
              <a:t>Features</a:t>
            </a:r>
            <a:br>
              <a:rPr lang="en-IN" sz="2000" b="1" i="0" dirty="0">
                <a:solidFill>
                  <a:schemeClr val="tx1"/>
                </a:solidFill>
                <a:effectLst/>
                <a:latin typeface="-apple-system"/>
              </a:rPr>
            </a:br>
            <a:endParaRPr sz="2000" spc="85" dirty="0">
              <a:solidFill>
                <a:schemeClr val="tx1"/>
              </a:solidFill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1331" y="456093"/>
            <a:ext cx="2112806" cy="23776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7AF887-1CC3-4373-9D0C-C37C84CE091C}"/>
              </a:ext>
            </a:extLst>
          </p:cNvPr>
          <p:cNvSpPr txBox="1"/>
          <p:nvPr/>
        </p:nvSpPr>
        <p:spPr>
          <a:xfrm>
            <a:off x="488950" y="675429"/>
            <a:ext cx="3124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FF0000"/>
                </a:solidFill>
                <a:effectLst/>
                <a:latin typeface="-apple-system"/>
              </a:rPr>
              <a:t>Data preprocessing and exploration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FF0000"/>
              </a:solidFill>
              <a:effectLst/>
              <a:latin typeface="-apple-system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FF0000"/>
                </a:solidFill>
                <a:effectLst/>
                <a:latin typeface="-apple-system"/>
              </a:rPr>
              <a:t>Feature selection and engineering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FF0000"/>
                </a:solidFill>
                <a:effectLst/>
                <a:latin typeface="-apple-system"/>
              </a:rPr>
              <a:t>Machine learning model development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FF0000"/>
                </a:solidFill>
                <a:effectLst/>
                <a:latin typeface="-apple-system"/>
              </a:rPr>
              <a:t>Prediction of heart attack risk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FF0000"/>
                </a:solidFill>
                <a:effectLst/>
                <a:latin typeface="-apple-system"/>
              </a:rPr>
              <a:t>Data visualization for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-285" y="-94"/>
            <a:ext cx="113030" cy="1217930"/>
          </a:xfrm>
          <a:custGeom>
            <a:avLst/>
            <a:gdLst/>
            <a:ahLst/>
            <a:cxnLst/>
            <a:rect l="l" t="t" r="r" b="b"/>
            <a:pathLst>
              <a:path w="113030" h="1217930">
                <a:moveTo>
                  <a:pt x="112633" y="0"/>
                </a:moveTo>
                <a:lnTo>
                  <a:pt x="0" y="0"/>
                </a:lnTo>
                <a:lnTo>
                  <a:pt x="0" y="1217758"/>
                </a:lnTo>
                <a:lnTo>
                  <a:pt x="112633" y="1217758"/>
                </a:lnTo>
                <a:lnTo>
                  <a:pt x="112633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075" y="860500"/>
            <a:ext cx="2828239" cy="1777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F470F3-6DBA-4DA5-9C8D-38A4719E621A}"/>
              </a:ext>
            </a:extLst>
          </p:cNvPr>
          <p:cNvSpPr txBox="1"/>
          <p:nvPr/>
        </p:nvSpPr>
        <p:spPr>
          <a:xfrm>
            <a:off x="3368840" y="1759029"/>
            <a:ext cx="20897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chemeClr val="accent2"/>
                </a:solidFill>
                <a:effectLst/>
                <a:latin typeface="-apple-system"/>
              </a:rPr>
              <a:t>The dataset used for this project is sourced from Kaggle. It contains various attributes such as age, sex, blood pressure, cholesterol levels, etc. that are relevant to heart health.</a:t>
            </a:r>
            <a:endParaRPr lang="en-IN" sz="11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E8A818-3C68-4986-8AE7-938FBAFBBED9}"/>
              </a:ext>
            </a:extLst>
          </p:cNvPr>
          <p:cNvSpPr txBox="1"/>
          <p:nvPr/>
        </p:nvSpPr>
        <p:spPr>
          <a:xfrm>
            <a:off x="3224314" y="860500"/>
            <a:ext cx="2656466" cy="1070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indent="13970">
              <a:lnSpc>
                <a:spcPct val="103400"/>
              </a:lnSpc>
              <a:spcBef>
                <a:spcPts val="95"/>
              </a:spcBef>
            </a:pPr>
            <a:r>
              <a:rPr lang="en-US" sz="900" spc="20" dirty="0">
                <a:solidFill>
                  <a:srgbClr val="B65341"/>
                </a:solidFill>
                <a:latin typeface="Tahoma"/>
                <a:cs typeface="Tahoma"/>
              </a:rPr>
              <a:t>Exploring</a:t>
            </a:r>
            <a:r>
              <a:rPr lang="en-US" sz="900" spc="6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lang="en-US" sz="900" spc="20" dirty="0">
                <a:solidFill>
                  <a:srgbClr val="B65341"/>
                </a:solidFill>
                <a:latin typeface="Tahoma"/>
                <a:cs typeface="Tahoma"/>
              </a:rPr>
              <a:t>the</a:t>
            </a:r>
            <a:r>
              <a:rPr lang="en-US" sz="900" spc="6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lang="en-US" sz="900" spc="20" dirty="0">
                <a:solidFill>
                  <a:srgbClr val="B65341"/>
                </a:solidFill>
                <a:latin typeface="Tahoma"/>
                <a:cs typeface="Tahoma"/>
              </a:rPr>
              <a:t>challenges</a:t>
            </a:r>
            <a:r>
              <a:rPr lang="en-US" sz="900" spc="6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lang="en-US" sz="900" spc="55" dirty="0">
                <a:solidFill>
                  <a:srgbClr val="B65341"/>
                </a:solidFill>
                <a:latin typeface="Tahoma"/>
                <a:cs typeface="Tahoma"/>
              </a:rPr>
              <a:t>and</a:t>
            </a:r>
            <a:r>
              <a:rPr lang="en-US" sz="900" spc="6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lang="en-US" sz="900" spc="-10" dirty="0">
                <a:solidFill>
                  <a:srgbClr val="B65341"/>
                </a:solidFill>
                <a:latin typeface="Tahoma"/>
                <a:cs typeface="Tahoma"/>
              </a:rPr>
              <a:t>strategies </a:t>
            </a:r>
            <a:r>
              <a:rPr lang="en-US" sz="900" spc="20" dirty="0">
                <a:solidFill>
                  <a:srgbClr val="B65341"/>
                </a:solidFill>
                <a:latin typeface="Tahoma"/>
                <a:cs typeface="Tahoma"/>
              </a:rPr>
              <a:t>in</a:t>
            </a:r>
            <a:r>
              <a:rPr lang="en-US" sz="900" spc="2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lang="en-US" sz="900" spc="20" dirty="0">
                <a:solidFill>
                  <a:srgbClr val="B65341"/>
                </a:solidFill>
                <a:latin typeface="Tahoma"/>
                <a:cs typeface="Tahoma"/>
              </a:rPr>
              <a:t>acquiring</a:t>
            </a:r>
            <a:r>
              <a:rPr lang="en-US" sz="900" spc="3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lang="en-US" sz="900" spc="55" dirty="0">
                <a:solidFill>
                  <a:srgbClr val="B65341"/>
                </a:solidFill>
                <a:latin typeface="Tahoma"/>
                <a:cs typeface="Tahoma"/>
              </a:rPr>
              <a:t>and</a:t>
            </a:r>
            <a:r>
              <a:rPr lang="en-US" sz="900" spc="2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lang="en-US" sz="900" spc="-10" dirty="0">
                <a:solidFill>
                  <a:srgbClr val="B65341"/>
                </a:solidFill>
                <a:latin typeface="Tahoma"/>
                <a:cs typeface="Tahoma"/>
              </a:rPr>
              <a:t>preparing cardiac data</a:t>
            </a:r>
            <a:endParaRPr lang="en-US" sz="900" dirty="0">
              <a:latin typeface="Tahoma"/>
              <a:cs typeface="Tahoma"/>
            </a:endParaRPr>
          </a:p>
          <a:p>
            <a:pPr marL="269875">
              <a:lnSpc>
                <a:spcPct val="100000"/>
              </a:lnSpc>
              <a:spcBef>
                <a:spcPts val="35"/>
              </a:spcBef>
            </a:pPr>
            <a:r>
              <a:rPr lang="en-US" sz="900" spc="50" dirty="0">
                <a:solidFill>
                  <a:srgbClr val="B65341"/>
                </a:solidFill>
                <a:latin typeface="Tahoma"/>
                <a:cs typeface="Tahoma"/>
              </a:rPr>
              <a:t>for </a:t>
            </a:r>
            <a:r>
              <a:rPr lang="en-US" sz="900" spc="45" dirty="0">
                <a:solidFill>
                  <a:srgbClr val="B65341"/>
                </a:solidFill>
                <a:latin typeface="Tahoma"/>
                <a:cs typeface="Tahoma"/>
              </a:rPr>
              <a:t>machine</a:t>
            </a:r>
            <a:r>
              <a:rPr lang="en-US" sz="900" spc="5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lang="en-US" sz="900" spc="10" dirty="0">
                <a:solidFill>
                  <a:srgbClr val="B65341"/>
                </a:solidFill>
                <a:latin typeface="Tahoma"/>
                <a:cs typeface="Tahoma"/>
              </a:rPr>
              <a:t>learning</a:t>
            </a:r>
            <a:r>
              <a:rPr lang="en-US" sz="900" spc="5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lang="en-US" sz="900" spc="-10" dirty="0">
                <a:solidFill>
                  <a:srgbClr val="B65341"/>
                </a:solidFill>
                <a:latin typeface="Tahoma"/>
                <a:cs typeface="Tahoma"/>
              </a:rPr>
              <a:t>analysis.</a:t>
            </a:r>
            <a:endParaRPr lang="en-US" sz="900" dirty="0">
              <a:latin typeface="Tahoma"/>
              <a:cs typeface="Tahoma"/>
            </a:endParaRPr>
          </a:p>
          <a:p>
            <a:pPr marL="69215">
              <a:lnSpc>
                <a:spcPct val="100000"/>
              </a:lnSpc>
              <a:spcBef>
                <a:spcPts val="35"/>
              </a:spcBef>
            </a:pPr>
            <a:r>
              <a:rPr lang="en-US" sz="900" spc="20" dirty="0">
                <a:solidFill>
                  <a:srgbClr val="B65341"/>
                </a:solidFill>
                <a:latin typeface="Tahoma"/>
                <a:cs typeface="Tahoma"/>
              </a:rPr>
              <a:t>Emphasizing</a:t>
            </a:r>
            <a:r>
              <a:rPr lang="en-US" sz="900" spc="5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lang="en-US" sz="900" spc="20" dirty="0">
                <a:solidFill>
                  <a:srgbClr val="B65341"/>
                </a:solidFill>
                <a:latin typeface="Tahoma"/>
                <a:cs typeface="Tahoma"/>
              </a:rPr>
              <a:t>the</a:t>
            </a:r>
            <a:r>
              <a:rPr lang="en-US" sz="900" spc="7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lang="en-US" sz="900" spc="45" dirty="0">
                <a:solidFill>
                  <a:srgbClr val="B65341"/>
                </a:solidFill>
                <a:latin typeface="Tahoma"/>
                <a:cs typeface="Tahoma"/>
              </a:rPr>
              <a:t>importance</a:t>
            </a:r>
            <a:r>
              <a:rPr lang="en-US" sz="900" spc="7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lang="en-US" sz="900" spc="30" dirty="0">
                <a:solidFill>
                  <a:srgbClr val="B65341"/>
                </a:solidFill>
                <a:latin typeface="Tahoma"/>
                <a:cs typeface="Tahoma"/>
              </a:rPr>
              <a:t>of clean, diverse, and representative datasets.</a:t>
            </a:r>
            <a:endParaRPr lang="en-US" sz="900" dirty="0">
              <a:latin typeface="Tahoma"/>
              <a:cs typeface="Tahoma"/>
            </a:endParaRPr>
          </a:p>
          <a:p>
            <a:pPr marL="1995170">
              <a:lnSpc>
                <a:spcPct val="100000"/>
              </a:lnSpc>
              <a:spcBef>
                <a:spcPts val="35"/>
              </a:spcBef>
            </a:pPr>
            <a:r>
              <a:rPr lang="en-US" sz="900" spc="-50" dirty="0">
                <a:solidFill>
                  <a:srgbClr val="B65341"/>
                </a:solidFill>
                <a:latin typeface="Tahoma"/>
                <a:cs typeface="Tahoma"/>
              </a:rPr>
              <a:t>.</a:t>
            </a:r>
            <a:endParaRPr lang="en-US" sz="900" dirty="0">
              <a:latin typeface="Tahoma"/>
              <a:cs typeface="Tahoma"/>
            </a:endParaRPr>
          </a:p>
          <a:p>
            <a:endParaRPr lang="en-IN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CC7F62-8F36-4E31-866C-65332AE05FD8}"/>
              </a:ext>
            </a:extLst>
          </p:cNvPr>
          <p:cNvSpPr txBox="1"/>
          <p:nvPr/>
        </p:nvSpPr>
        <p:spPr>
          <a:xfrm>
            <a:off x="793750" y="104574"/>
            <a:ext cx="407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/>
              <a:t>DATA</a:t>
            </a:r>
            <a:r>
              <a:rPr lang="en-IN" sz="1800" spc="80" dirty="0"/>
              <a:t> </a:t>
            </a:r>
            <a:r>
              <a:rPr lang="en-IN" sz="1800" spc="100" dirty="0"/>
              <a:t>COLLECTION</a:t>
            </a:r>
            <a:r>
              <a:rPr lang="en-IN" sz="1800" spc="80" dirty="0"/>
              <a:t> </a:t>
            </a:r>
            <a:r>
              <a:rPr lang="en-IN" sz="1800" spc="110" dirty="0"/>
              <a:t>AND </a:t>
            </a:r>
            <a:r>
              <a:rPr lang="en-IN" sz="1800" spc="80" dirty="0"/>
              <a:t>PREPROCESSING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5" y="3175337"/>
            <a:ext cx="2926080" cy="113030"/>
          </a:xfrm>
          <a:custGeom>
            <a:avLst/>
            <a:gdLst/>
            <a:ahLst/>
            <a:cxnLst/>
            <a:rect l="l" t="t" r="r" b="b"/>
            <a:pathLst>
              <a:path w="2926080" h="113029">
                <a:moveTo>
                  <a:pt x="2925650" y="0"/>
                </a:moveTo>
                <a:lnTo>
                  <a:pt x="0" y="0"/>
                </a:lnTo>
                <a:lnTo>
                  <a:pt x="0" y="112644"/>
                </a:lnTo>
                <a:lnTo>
                  <a:pt x="2925650" y="112644"/>
                </a:lnTo>
                <a:lnTo>
                  <a:pt x="2925650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4952" y="1064812"/>
            <a:ext cx="380640" cy="8830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722" y="1204353"/>
            <a:ext cx="610685" cy="103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63602" y="1466444"/>
            <a:ext cx="834576" cy="885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3300" y="1600401"/>
            <a:ext cx="452894" cy="8853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8782" y="1027451"/>
            <a:ext cx="1966595" cy="695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Understanding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30" dirty="0">
                <a:solidFill>
                  <a:srgbClr val="B65341"/>
                </a:solidFill>
                <a:latin typeface="Verdana"/>
                <a:cs typeface="Verdana"/>
              </a:rPr>
              <a:t>the</a:t>
            </a: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Verdana"/>
                <a:cs typeface="Verdana"/>
              </a:rPr>
              <a:t>process</a:t>
            </a: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of</a:t>
            </a:r>
            <a:endParaRPr sz="850">
              <a:latin typeface="Verdana"/>
              <a:cs typeface="Verdana"/>
            </a:endParaRPr>
          </a:p>
          <a:p>
            <a:pPr marL="179705" marR="5080" indent="505459">
              <a:lnSpc>
                <a:spcPct val="103400"/>
              </a:lnSpc>
            </a:pPr>
            <a:r>
              <a:rPr sz="850" dirty="0">
                <a:solidFill>
                  <a:srgbClr val="B65341"/>
                </a:solidFill>
                <a:latin typeface="Verdana"/>
                <a:cs typeface="Verdana"/>
              </a:rPr>
              <a:t>and</a:t>
            </a:r>
            <a:r>
              <a:rPr sz="850" spc="-6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its</a:t>
            </a:r>
            <a:r>
              <a:rPr sz="850" spc="-6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Verdana"/>
                <a:cs typeface="Verdana"/>
              </a:rPr>
              <a:t>impact</a:t>
            </a:r>
            <a:r>
              <a:rPr sz="850" spc="-6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dirty="0">
                <a:solidFill>
                  <a:srgbClr val="B65341"/>
                </a:solidFill>
                <a:latin typeface="Verdana"/>
                <a:cs typeface="Verdana"/>
              </a:rPr>
              <a:t>on</a:t>
            </a:r>
            <a:r>
              <a:rPr sz="850" spc="-6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model performance.</a:t>
            </a:r>
            <a:r>
              <a:rPr sz="85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Highlighting</a:t>
            </a:r>
            <a:r>
              <a:rPr sz="85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the </a:t>
            </a:r>
            <a:r>
              <a:rPr sz="850" spc="-20" dirty="0">
                <a:solidFill>
                  <a:srgbClr val="B65341"/>
                </a:solidFill>
                <a:latin typeface="Verdana"/>
                <a:cs typeface="Verdana"/>
              </a:rPr>
              <a:t>signiﬁcance</a:t>
            </a:r>
            <a:r>
              <a:rPr sz="85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25" dirty="0">
                <a:solidFill>
                  <a:srgbClr val="B65341"/>
                </a:solidFill>
                <a:latin typeface="Verdana"/>
                <a:cs typeface="Verdana"/>
              </a:rPr>
              <a:t>of</a:t>
            </a:r>
            <a:endParaRPr sz="850">
              <a:latin typeface="Verdana"/>
              <a:cs typeface="Verdana"/>
            </a:endParaRPr>
          </a:p>
          <a:p>
            <a:pPr marL="611505">
              <a:lnSpc>
                <a:spcPct val="100000"/>
              </a:lnSpc>
              <a:spcBef>
                <a:spcPts val="35"/>
              </a:spcBef>
            </a:pPr>
            <a:r>
              <a:rPr sz="850" spc="-35" dirty="0">
                <a:solidFill>
                  <a:srgbClr val="B65341"/>
                </a:solidFill>
                <a:latin typeface="Verdana"/>
                <a:cs typeface="Verdana"/>
              </a:rPr>
              <a:t>in</a:t>
            </a:r>
            <a:r>
              <a:rPr sz="850" spc="-6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dirty="0">
                <a:solidFill>
                  <a:srgbClr val="B65341"/>
                </a:solidFill>
                <a:latin typeface="Verdana"/>
                <a:cs typeface="Verdana"/>
              </a:rPr>
              <a:t>cardiac</a:t>
            </a:r>
            <a:r>
              <a:rPr sz="850" spc="-5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dirty="0">
                <a:solidFill>
                  <a:srgbClr val="B65341"/>
                </a:solidFill>
                <a:latin typeface="Verdana"/>
                <a:cs typeface="Verdana"/>
              </a:rPr>
              <a:t>data</a:t>
            </a:r>
            <a:r>
              <a:rPr sz="850" spc="-6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Verdana"/>
                <a:cs typeface="Verdana"/>
              </a:rPr>
              <a:t>analysis.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517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1100" spc="45" dirty="0"/>
              <a:t>FEATURE</a:t>
            </a:r>
            <a:r>
              <a:rPr sz="1100" spc="40" dirty="0"/>
              <a:t> </a:t>
            </a:r>
            <a:r>
              <a:rPr sz="1100" spc="114" dirty="0"/>
              <a:t>ENGINEERING</a:t>
            </a:r>
            <a:r>
              <a:rPr sz="1100" spc="40" dirty="0"/>
              <a:t> </a:t>
            </a:r>
            <a:r>
              <a:rPr sz="1100" spc="125" dirty="0"/>
              <a:t>AND</a:t>
            </a:r>
            <a:r>
              <a:rPr sz="1100" spc="45" dirty="0"/>
              <a:t> </a:t>
            </a:r>
            <a:r>
              <a:rPr sz="1100" spc="80" dirty="0"/>
              <a:t>SELECTION</a:t>
            </a:r>
            <a:endParaRPr sz="1100"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31331" y="456093"/>
            <a:ext cx="2112806" cy="23776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-285" y="-94"/>
            <a:ext cx="113030" cy="1217930"/>
          </a:xfrm>
          <a:custGeom>
            <a:avLst/>
            <a:gdLst/>
            <a:ahLst/>
            <a:cxnLst/>
            <a:rect l="l" t="t" r="r" b="b"/>
            <a:pathLst>
              <a:path w="113030" h="1217930">
                <a:moveTo>
                  <a:pt x="112633" y="0"/>
                </a:moveTo>
                <a:lnTo>
                  <a:pt x="0" y="0"/>
                </a:lnTo>
                <a:lnTo>
                  <a:pt x="0" y="1217758"/>
                </a:lnTo>
                <a:lnTo>
                  <a:pt x="112633" y="1217758"/>
                </a:lnTo>
                <a:lnTo>
                  <a:pt x="112633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8C1ECB-117D-43B0-AE72-466AFD2F8D5A}"/>
              </a:ext>
            </a:extLst>
          </p:cNvPr>
          <p:cNvSpPr txBox="1"/>
          <p:nvPr/>
        </p:nvSpPr>
        <p:spPr>
          <a:xfrm>
            <a:off x="475271" y="250196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140" dirty="0"/>
              <a:t>Machine Learning Algorithm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DC06D-9CF3-4E6E-A4E9-AE80CC054068}"/>
              </a:ext>
            </a:extLst>
          </p:cNvPr>
          <p:cNvSpPr txBox="1"/>
          <p:nvPr/>
        </p:nvSpPr>
        <p:spPr>
          <a:xfrm>
            <a:off x="3232150" y="951051"/>
            <a:ext cx="2514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-apple-system"/>
              </a:rPr>
              <a:t>U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-apple-system"/>
              </a:rPr>
              <a:t>sed multiple machine-learning techniques such as Logistic Regression, KNN, SVM, Decision Tree and Random Forest to predict the risk of a heart attack. The model is trained on a labeled dataset and evaluated using relevant metrics.</a:t>
            </a:r>
            <a:endParaRPr lang="en-IN" sz="1100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ACE121-F898-4974-B087-362F273D2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61" y="825527"/>
            <a:ext cx="3082811" cy="164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9186" y="1109066"/>
            <a:ext cx="396514" cy="1039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21039" y="1066110"/>
            <a:ext cx="137350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58875" algn="l"/>
              </a:tabLst>
            </a:pP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Exploring</a:t>
            </a:r>
            <a:r>
              <a:rPr sz="850" spc="15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-25" dirty="0">
                <a:solidFill>
                  <a:srgbClr val="B65341"/>
                </a:solidFill>
                <a:latin typeface="Tahoma"/>
                <a:cs typeface="Tahoma"/>
              </a:rPr>
              <a:t>the</a:t>
            </a:r>
            <a:r>
              <a:rPr sz="850" dirty="0">
                <a:solidFill>
                  <a:srgbClr val="B65341"/>
                </a:solidFill>
                <a:latin typeface="Tahoma"/>
                <a:cs typeface="Tahoma"/>
              </a:rPr>
              <a:t>	</a:t>
            </a:r>
            <a:r>
              <a:rPr sz="850" spc="30" dirty="0">
                <a:solidFill>
                  <a:srgbClr val="B65341"/>
                </a:solidFill>
                <a:latin typeface="Tahoma"/>
                <a:cs typeface="Tahoma"/>
              </a:rPr>
              <a:t>and</a:t>
            </a:r>
            <a:endParaRPr sz="85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6271" y="1103245"/>
            <a:ext cx="506790" cy="8853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44798" y="1066110"/>
            <a:ext cx="13525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30" dirty="0">
                <a:solidFill>
                  <a:srgbClr val="B65341"/>
                </a:solidFill>
                <a:latin typeface="Tahoma"/>
                <a:cs typeface="Tahoma"/>
              </a:rPr>
              <a:t>of</a:t>
            </a:r>
            <a:endParaRPr sz="8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1301" y="1200056"/>
            <a:ext cx="1838325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565" marR="5080" indent="-63500">
              <a:lnSpc>
                <a:spcPct val="103400"/>
              </a:lnSpc>
              <a:spcBef>
                <a:spcPts val="95"/>
              </a:spcBef>
            </a:pPr>
            <a:r>
              <a:rPr sz="850" spc="45" dirty="0">
                <a:solidFill>
                  <a:srgbClr val="B65341"/>
                </a:solidFill>
                <a:latin typeface="Tahoma"/>
                <a:cs typeface="Tahoma"/>
              </a:rPr>
              <a:t>machine</a:t>
            </a:r>
            <a:r>
              <a:rPr sz="850" spc="9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learning</a:t>
            </a:r>
            <a:r>
              <a:rPr sz="850" spc="9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models</a:t>
            </a:r>
            <a:r>
              <a:rPr sz="850" spc="9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50" dirty="0">
                <a:solidFill>
                  <a:srgbClr val="B65341"/>
                </a:solidFill>
                <a:latin typeface="Tahoma"/>
                <a:cs typeface="Tahoma"/>
              </a:rPr>
              <a:t>for</a:t>
            </a:r>
            <a:r>
              <a:rPr sz="850" spc="9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Tahoma"/>
                <a:cs typeface="Tahoma"/>
              </a:rPr>
              <a:t>heart </a:t>
            </a:r>
            <a:r>
              <a:rPr sz="850" spc="55" dirty="0">
                <a:solidFill>
                  <a:srgbClr val="B65341"/>
                </a:solidFill>
                <a:latin typeface="Tahoma"/>
                <a:cs typeface="Tahoma"/>
              </a:rPr>
              <a:t>attack</a:t>
            </a:r>
            <a:r>
              <a:rPr sz="850" spc="10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prediction.</a:t>
            </a:r>
            <a:r>
              <a:rPr sz="850" spc="10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Discussing</a:t>
            </a:r>
            <a:r>
              <a:rPr sz="850" spc="10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-25" dirty="0">
                <a:solidFill>
                  <a:srgbClr val="B65341"/>
                </a:solidFill>
                <a:latin typeface="Tahoma"/>
                <a:cs typeface="Tahoma"/>
              </a:rPr>
              <a:t>the</a:t>
            </a:r>
            <a:endParaRPr sz="85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3270" y="1467970"/>
            <a:ext cx="76771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45" dirty="0">
                <a:solidFill>
                  <a:srgbClr val="B65341"/>
                </a:solidFill>
                <a:latin typeface="Tahoma"/>
                <a:cs typeface="Tahoma"/>
              </a:rPr>
              <a:t>importance</a:t>
            </a:r>
            <a:r>
              <a:rPr sz="85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B65341"/>
                </a:solidFill>
                <a:latin typeface="Tahoma"/>
                <a:cs typeface="Tahoma"/>
              </a:rPr>
              <a:t>of</a:t>
            </a:r>
            <a:endParaRPr sz="85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08954" y="1505331"/>
            <a:ext cx="1763207" cy="22225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90328" y="1467964"/>
            <a:ext cx="227329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30" dirty="0">
                <a:solidFill>
                  <a:srgbClr val="B65341"/>
                </a:solidFill>
                <a:latin typeface="Tahoma"/>
                <a:cs typeface="Tahoma"/>
              </a:rPr>
              <a:t>and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5759" y="1601911"/>
            <a:ext cx="1223645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67640">
              <a:lnSpc>
                <a:spcPct val="103400"/>
              </a:lnSpc>
              <a:spcBef>
                <a:spcPts val="95"/>
              </a:spcBef>
            </a:pPr>
            <a:r>
              <a:rPr sz="850" spc="20" dirty="0">
                <a:solidFill>
                  <a:srgbClr val="B65341"/>
                </a:solidFill>
                <a:latin typeface="Tahoma"/>
                <a:cs typeface="Tahoma"/>
              </a:rPr>
              <a:t>in</a:t>
            </a:r>
            <a:r>
              <a:rPr sz="850" spc="7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B65341"/>
                </a:solidFill>
                <a:latin typeface="Tahoma"/>
                <a:cs typeface="Tahoma"/>
              </a:rPr>
              <a:t>evaluating</a:t>
            </a:r>
            <a:r>
              <a:rPr sz="850" spc="7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B65341"/>
                </a:solidFill>
                <a:latin typeface="Tahoma"/>
                <a:cs typeface="Tahoma"/>
              </a:rPr>
              <a:t>model </a:t>
            </a:r>
            <a:r>
              <a:rPr sz="850" spc="-10" dirty="0">
                <a:solidFill>
                  <a:srgbClr val="B65341"/>
                </a:solidFill>
                <a:latin typeface="Tahoma"/>
                <a:cs typeface="Tahoma"/>
              </a:rPr>
              <a:t>accuracy.</a:t>
            </a:r>
            <a:endParaRPr sz="850" dirty="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-285" y="-94"/>
            <a:ext cx="113030" cy="1217930"/>
          </a:xfrm>
          <a:custGeom>
            <a:avLst/>
            <a:gdLst/>
            <a:ahLst/>
            <a:cxnLst/>
            <a:rect l="l" t="t" r="r" b="b"/>
            <a:pathLst>
              <a:path w="113030" h="1217930">
                <a:moveTo>
                  <a:pt x="112633" y="0"/>
                </a:moveTo>
                <a:lnTo>
                  <a:pt x="0" y="0"/>
                </a:lnTo>
                <a:lnTo>
                  <a:pt x="0" y="1217758"/>
                </a:lnTo>
                <a:lnTo>
                  <a:pt x="112633" y="1217758"/>
                </a:lnTo>
                <a:lnTo>
                  <a:pt x="112633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6075" y="825672"/>
            <a:ext cx="2828239" cy="17779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8C1ECB-117D-43B0-AE72-466AFD2F8D5A}"/>
              </a:ext>
            </a:extLst>
          </p:cNvPr>
          <p:cNvSpPr txBox="1"/>
          <p:nvPr/>
        </p:nvSpPr>
        <p:spPr>
          <a:xfrm>
            <a:off x="475271" y="250196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spc="140" dirty="0"/>
              <a:t>MODEL</a:t>
            </a:r>
            <a:r>
              <a:rPr lang="en-IN" sz="1800" spc="40" dirty="0"/>
              <a:t> </a:t>
            </a:r>
            <a:r>
              <a:rPr lang="en-IN" sz="1800" spc="90" dirty="0"/>
              <a:t>TRAINING</a:t>
            </a:r>
            <a:r>
              <a:rPr lang="en-IN" sz="1800" spc="40" dirty="0"/>
              <a:t> </a:t>
            </a:r>
            <a:r>
              <a:rPr lang="en-IN" sz="1800" spc="110" dirty="0"/>
              <a:t>AND </a:t>
            </a:r>
            <a:r>
              <a:rPr lang="en-IN" sz="1800" spc="60" dirty="0"/>
              <a:t>VALIDATION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3" y="437482"/>
            <a:ext cx="2587726" cy="23654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093" rIns="0" bIns="0" rtlCol="0">
            <a:spAutoFit/>
          </a:bodyPr>
          <a:lstStyle/>
          <a:p>
            <a:pPr marL="2783205">
              <a:lnSpc>
                <a:spcPct val="100000"/>
              </a:lnSpc>
              <a:spcBef>
                <a:spcPts val="120"/>
              </a:spcBef>
            </a:pPr>
            <a:r>
              <a:rPr spc="65" dirty="0"/>
              <a:t>REAL-</a:t>
            </a:r>
            <a:r>
              <a:rPr spc="130" dirty="0"/>
              <a:t>WORLD</a:t>
            </a:r>
            <a:r>
              <a:rPr spc="60" dirty="0"/>
              <a:t> </a:t>
            </a:r>
            <a:r>
              <a:rPr spc="80" dirty="0"/>
              <a:t>APPLICATIONS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95995" y="1049606"/>
            <a:ext cx="1666981" cy="2437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21472" y="1012453"/>
            <a:ext cx="2118360" cy="8299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30"/>
              </a:spcBef>
            </a:pP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Examining</a:t>
            </a:r>
            <a:r>
              <a:rPr sz="850" spc="19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-25" dirty="0">
                <a:solidFill>
                  <a:srgbClr val="B65341"/>
                </a:solidFill>
                <a:latin typeface="Tahoma"/>
                <a:cs typeface="Tahoma"/>
              </a:rPr>
              <a:t>the</a:t>
            </a:r>
            <a:endParaRPr sz="850">
              <a:latin typeface="Tahoma"/>
              <a:cs typeface="Tahoma"/>
            </a:endParaRPr>
          </a:p>
          <a:p>
            <a:pPr marL="133350">
              <a:lnSpc>
                <a:spcPct val="100000"/>
              </a:lnSpc>
              <a:spcBef>
                <a:spcPts val="35"/>
              </a:spcBef>
              <a:tabLst>
                <a:tab pos="1324610" algn="l"/>
              </a:tabLst>
            </a:pPr>
            <a:r>
              <a:rPr sz="850" spc="30" dirty="0">
                <a:solidFill>
                  <a:srgbClr val="B65341"/>
                </a:solidFill>
                <a:latin typeface="Tahoma"/>
                <a:cs typeface="Tahoma"/>
              </a:rPr>
              <a:t>and</a:t>
            </a:r>
            <a:r>
              <a:rPr sz="850" dirty="0">
                <a:solidFill>
                  <a:srgbClr val="B65341"/>
                </a:solidFill>
                <a:latin typeface="Tahoma"/>
                <a:cs typeface="Tahoma"/>
              </a:rPr>
              <a:t>	</a:t>
            </a:r>
            <a:r>
              <a:rPr sz="850" spc="55" dirty="0">
                <a:solidFill>
                  <a:srgbClr val="B65341"/>
                </a:solidFill>
                <a:latin typeface="Tahoma"/>
                <a:cs typeface="Tahoma"/>
              </a:rPr>
              <a:t>of</a:t>
            </a:r>
            <a:r>
              <a:rPr sz="850" spc="-2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B65341"/>
                </a:solidFill>
                <a:latin typeface="Tahoma"/>
                <a:cs typeface="Tahoma"/>
              </a:rPr>
              <a:t>advanced</a:t>
            </a:r>
            <a:endParaRPr sz="850">
              <a:latin typeface="Tahoma"/>
              <a:cs typeface="Tahoma"/>
            </a:endParaRPr>
          </a:p>
          <a:p>
            <a:pPr marL="12700" marR="5080" algn="ctr">
              <a:lnSpc>
                <a:spcPct val="103400"/>
              </a:lnSpc>
            </a:pPr>
            <a:r>
              <a:rPr sz="850" spc="45" dirty="0">
                <a:solidFill>
                  <a:srgbClr val="B65341"/>
                </a:solidFill>
                <a:latin typeface="Tahoma"/>
                <a:cs typeface="Tahoma"/>
              </a:rPr>
              <a:t>machine</a:t>
            </a:r>
            <a:r>
              <a:rPr sz="850" spc="3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learning</a:t>
            </a:r>
            <a:r>
              <a:rPr sz="850" spc="4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50" dirty="0">
                <a:solidFill>
                  <a:srgbClr val="B65341"/>
                </a:solidFill>
                <a:latin typeface="Tahoma"/>
                <a:cs typeface="Tahoma"/>
              </a:rPr>
              <a:t>approaches</a:t>
            </a:r>
            <a:r>
              <a:rPr sz="850" spc="4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in</a:t>
            </a:r>
            <a:r>
              <a:rPr sz="850" spc="3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40" dirty="0">
                <a:solidFill>
                  <a:srgbClr val="B65341"/>
                </a:solidFill>
                <a:latin typeface="Tahoma"/>
                <a:cs typeface="Tahoma"/>
              </a:rPr>
              <a:t>cardiac </a:t>
            </a:r>
            <a:r>
              <a:rPr sz="850" spc="45" dirty="0">
                <a:solidFill>
                  <a:srgbClr val="B65341"/>
                </a:solidFill>
                <a:latin typeface="Tahoma"/>
                <a:cs typeface="Tahoma"/>
              </a:rPr>
              <a:t>catastrophe</a:t>
            </a:r>
            <a:r>
              <a:rPr sz="850" spc="6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B65341"/>
                </a:solidFill>
                <a:latin typeface="Tahoma"/>
                <a:cs typeface="Tahoma"/>
              </a:rPr>
              <a:t>analysis.</a:t>
            </a:r>
            <a:r>
              <a:rPr sz="850" spc="7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Tahoma"/>
                <a:cs typeface="Tahoma"/>
              </a:rPr>
              <a:t>Showcasing</a:t>
            </a:r>
            <a:r>
              <a:rPr sz="850" spc="50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B65341"/>
                </a:solidFill>
                <a:latin typeface="Tahoma"/>
                <a:cs typeface="Tahoma"/>
              </a:rPr>
              <a:t>success</a:t>
            </a:r>
            <a:r>
              <a:rPr sz="850" spc="9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B65341"/>
                </a:solidFill>
                <a:latin typeface="Tahoma"/>
                <a:cs typeface="Tahoma"/>
              </a:rPr>
              <a:t>stories</a:t>
            </a:r>
            <a:r>
              <a:rPr sz="850" spc="9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55" dirty="0">
                <a:solidFill>
                  <a:srgbClr val="B65341"/>
                </a:solidFill>
                <a:latin typeface="Tahoma"/>
                <a:cs typeface="Tahoma"/>
              </a:rPr>
              <a:t>and</a:t>
            </a:r>
            <a:r>
              <a:rPr sz="850" spc="9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B65341"/>
                </a:solidFill>
                <a:latin typeface="Tahoma"/>
                <a:cs typeface="Tahoma"/>
              </a:rPr>
              <a:t>ongoing</a:t>
            </a:r>
            <a:r>
              <a:rPr sz="850" spc="9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B65341"/>
                </a:solidFill>
                <a:latin typeface="Tahoma"/>
                <a:cs typeface="Tahoma"/>
              </a:rPr>
              <a:t>research</a:t>
            </a:r>
            <a:r>
              <a:rPr sz="850" spc="9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-25" dirty="0">
                <a:solidFill>
                  <a:srgbClr val="B65341"/>
                </a:solidFill>
                <a:latin typeface="Tahoma"/>
                <a:cs typeface="Tahoma"/>
              </a:rPr>
              <a:t>in </a:t>
            </a:r>
            <a:r>
              <a:rPr sz="850" dirty="0">
                <a:solidFill>
                  <a:srgbClr val="B65341"/>
                </a:solidFill>
                <a:latin typeface="Tahoma"/>
                <a:cs typeface="Tahoma"/>
              </a:rPr>
              <a:t>the</a:t>
            </a:r>
            <a:r>
              <a:rPr sz="850" spc="7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B65341"/>
                </a:solidFill>
                <a:latin typeface="Tahoma"/>
                <a:cs typeface="Tahoma"/>
              </a:rPr>
              <a:t>ﬁeld.</a:t>
            </a:r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316</Words>
  <Application>Microsoft Office PowerPoint</Application>
  <PresentationFormat>Custom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Tahoma</vt:lpstr>
      <vt:lpstr>Trebuchet MS</vt:lpstr>
      <vt:lpstr>Verdana</vt:lpstr>
      <vt:lpstr>Office Theme</vt:lpstr>
      <vt:lpstr>PowerPoint Presentation</vt:lpstr>
      <vt:lpstr>PowerPoint Presentation</vt:lpstr>
      <vt:lpstr>UNDERSTANDING HEART ATTACKS</vt:lpstr>
      <vt:lpstr>Features </vt:lpstr>
      <vt:lpstr>PowerPoint Presentation</vt:lpstr>
      <vt:lpstr>FEATURE ENGINEERING AND SELECTION</vt:lpstr>
      <vt:lpstr>PowerPoint Presentation</vt:lpstr>
      <vt:lpstr>PowerPoint Presentation</vt:lpstr>
      <vt:lpstr>REAL-WORLD APPLICATIONS</vt:lpstr>
      <vt:lpstr>CONCLUSION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Gourob Das</cp:lastModifiedBy>
  <cp:revision>8</cp:revision>
  <dcterms:created xsi:type="dcterms:W3CDTF">2023-12-22T07:27:13Z</dcterms:created>
  <dcterms:modified xsi:type="dcterms:W3CDTF">2024-01-02T15:13:55Z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2023-12-22T00:00:00Z</vt:filetime>
  </property>
  <property fmtid="{D5CDD505-2E9C-101B-9397-08002B2CF9AE}" pid="3" name="LastSaved">
    <vt:filetime>2023-12-22T00:00:00Z</vt:filetime>
  </property>
  <property fmtid="{D5CDD505-2E9C-101B-9397-08002B2CF9AE}" pid="4" name="Producer">
    <vt:lpwstr>GPL Ghostscript 10.02.0</vt:lpwstr>
  </property>
</Properties>
</file>