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2" r:id="rId1"/>
  </p:sldMasterIdLst>
  <p:sldIdLst>
    <p:sldId id="256" r:id="rId2"/>
    <p:sldId id="258" r:id="rId3"/>
    <p:sldId id="257" r:id="rId4"/>
    <p:sldId id="266" r:id="rId5"/>
    <p:sldId id="267" r:id="rId6"/>
    <p:sldId id="259" r:id="rId7"/>
    <p:sldId id="260" r:id="rId8"/>
    <p:sldId id="261" r:id="rId9"/>
    <p:sldId id="269" r:id="rId10"/>
    <p:sldId id="262" r:id="rId11"/>
    <p:sldId id="263" r:id="rId12"/>
    <p:sldId id="264" r:id="rId13"/>
    <p:sldId id="26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D20406-AC05-4350-9C79-ACAAF248929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4605A26-F16F-4C4B-97C4-2DD399E810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EVERY MATCH HAS BATTING AND BOWLING PERFORMANCE OF TWO INNINGS OF A MATCH</a:t>
          </a:r>
          <a:endParaRPr lang="en-US" dirty="0"/>
        </a:p>
      </dgm:t>
    </dgm:pt>
    <dgm:pt modelId="{4B6F9A37-5827-44CF-9577-CB2D065357DB}" type="parTrans" cxnId="{6A531C80-01D0-4E52-96A2-CB5AB99E1007}">
      <dgm:prSet/>
      <dgm:spPr/>
      <dgm:t>
        <a:bodyPr/>
        <a:lstStyle/>
        <a:p>
          <a:endParaRPr lang="en-US"/>
        </a:p>
      </dgm:t>
    </dgm:pt>
    <dgm:pt modelId="{BCEB689D-6AED-473E-9582-81F7F90F3B4C}" type="sibTrans" cxnId="{6A531C80-01D0-4E52-96A2-CB5AB99E100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27A91C5-D3A6-4C63-AFBD-86CDC3CBFF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EVERY MATH HAS A DESCRIPTIVE ATTRIBUTE (Man of the match).</a:t>
          </a:r>
          <a:endParaRPr lang="en-US" dirty="0"/>
        </a:p>
      </dgm:t>
    </dgm:pt>
    <dgm:pt modelId="{C97241DB-5343-47FD-B32B-14A609E2F6A7}" type="parTrans" cxnId="{7D8A85D9-D4CA-4E88-9A64-FD730F096547}">
      <dgm:prSet/>
      <dgm:spPr/>
      <dgm:t>
        <a:bodyPr/>
        <a:lstStyle/>
        <a:p>
          <a:endParaRPr lang="en-US"/>
        </a:p>
      </dgm:t>
    </dgm:pt>
    <dgm:pt modelId="{F6EB5634-FF3B-4A71-A394-987B8ED94796}" type="sibTrans" cxnId="{7D8A85D9-D4CA-4E88-9A64-FD730F096547}">
      <dgm:prSet/>
      <dgm:spPr/>
      <dgm:t>
        <a:bodyPr/>
        <a:lstStyle/>
        <a:p>
          <a:endParaRPr lang="en-US"/>
        </a:p>
      </dgm:t>
    </dgm:pt>
    <dgm:pt modelId="{9CC2BBAC-B5D2-4CA9-A297-A7ABAFC72D1E}" type="pres">
      <dgm:prSet presAssocID="{49D20406-AC05-4350-9C79-ACAAF2489299}" presName="root" presStyleCnt="0">
        <dgm:presLayoutVars>
          <dgm:dir/>
          <dgm:resizeHandles val="exact"/>
        </dgm:presLayoutVars>
      </dgm:prSet>
      <dgm:spPr/>
    </dgm:pt>
    <dgm:pt modelId="{ED2C68A5-173E-4877-81F3-93FAAD53DEA0}" type="pres">
      <dgm:prSet presAssocID="{49D20406-AC05-4350-9C79-ACAAF2489299}" presName="container" presStyleCnt="0">
        <dgm:presLayoutVars>
          <dgm:dir/>
          <dgm:resizeHandles val="exact"/>
        </dgm:presLayoutVars>
      </dgm:prSet>
      <dgm:spPr/>
    </dgm:pt>
    <dgm:pt modelId="{EC125D69-2707-470C-84EB-3F8F016DF9B3}" type="pres">
      <dgm:prSet presAssocID="{54605A26-F16F-4C4B-97C4-2DD399E8106B}" presName="compNode" presStyleCnt="0"/>
      <dgm:spPr/>
    </dgm:pt>
    <dgm:pt modelId="{F0BCF5E2-D856-47DA-B111-88A47A1BA9C2}" type="pres">
      <dgm:prSet presAssocID="{54605A26-F16F-4C4B-97C4-2DD399E8106B}" presName="iconBgRect" presStyleLbl="bgShp" presStyleIdx="0" presStyleCnt="2" custLinFactNeighborX="55645" custLinFactNeighborY="-70593"/>
      <dgm:spPr/>
    </dgm:pt>
    <dgm:pt modelId="{49B6BDEF-FF04-44EA-B867-5999AD5EAE72}" type="pres">
      <dgm:prSet presAssocID="{54605A26-F16F-4C4B-97C4-2DD399E8106B}" presName="iconRect" presStyleLbl="node1" presStyleIdx="0" presStyleCnt="2" custLinFactY="-197517" custLinFactNeighborX="80803" custLinFactNeighborY="-2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ort Balls"/>
        </a:ext>
      </dgm:extLst>
    </dgm:pt>
    <dgm:pt modelId="{BDDFC7B1-0218-4204-B813-AE6FEA40A5B9}" type="pres">
      <dgm:prSet presAssocID="{54605A26-F16F-4C4B-97C4-2DD399E8106B}" presName="spaceRect" presStyleCnt="0"/>
      <dgm:spPr/>
    </dgm:pt>
    <dgm:pt modelId="{11519B78-D6DF-4B4C-A022-C1E6D23B3455}" type="pres">
      <dgm:prSet presAssocID="{54605A26-F16F-4C4B-97C4-2DD399E8106B}" presName="textRect" presStyleLbl="revTx" presStyleIdx="0" presStyleCnt="2" custScaleY="107448" custLinFactNeighborX="31036" custLinFactNeighborY="-70218">
        <dgm:presLayoutVars>
          <dgm:chMax val="1"/>
          <dgm:chPref val="1"/>
        </dgm:presLayoutVars>
      </dgm:prSet>
      <dgm:spPr/>
    </dgm:pt>
    <dgm:pt modelId="{2614C639-EB82-47E2-87F1-C13C47BA8A24}" type="pres">
      <dgm:prSet presAssocID="{BCEB689D-6AED-473E-9582-81F7F90F3B4C}" presName="sibTrans" presStyleLbl="sibTrans2D1" presStyleIdx="0" presStyleCnt="0"/>
      <dgm:spPr/>
    </dgm:pt>
    <dgm:pt modelId="{C9714609-A715-4C79-9FDF-9922CB852C0E}" type="pres">
      <dgm:prSet presAssocID="{F27A91C5-D3A6-4C63-AFBD-86CDC3CBFFBD}" presName="compNode" presStyleCnt="0"/>
      <dgm:spPr/>
    </dgm:pt>
    <dgm:pt modelId="{935F38C9-47DE-4628-BDDE-4CD31353AB5C}" type="pres">
      <dgm:prSet presAssocID="{F27A91C5-D3A6-4C63-AFBD-86CDC3CBFFBD}" presName="iconBgRect" presStyleLbl="bgShp" presStyleIdx="1" presStyleCnt="2" custScaleX="95645" custScaleY="105566" custLinFactX="-140475" custLinFactNeighborX="-200000" custLinFactNeighborY="96767"/>
      <dgm:spPr/>
    </dgm:pt>
    <dgm:pt modelId="{80DEF559-0C83-457B-B8C9-7B14D6CA3AB2}" type="pres">
      <dgm:prSet presAssocID="{F27A91C5-D3A6-4C63-AFBD-86CDC3CBFFBD}" presName="iconRect" presStyleLbl="node1" presStyleIdx="1" presStyleCnt="2" custLinFactX="-283913" custLinFactY="-31266" custLinFactNeighborX="-300000" custLinFactNeighborY="-100000"/>
      <dgm:spPr>
        <a:ln>
          <a:noFill/>
        </a:ln>
      </dgm:spPr>
    </dgm:pt>
    <dgm:pt modelId="{58AF4832-3F49-49B4-A17E-07FBB636DE5C}" type="pres">
      <dgm:prSet presAssocID="{F27A91C5-D3A6-4C63-AFBD-86CDC3CBFFBD}" presName="spaceRect" presStyleCnt="0"/>
      <dgm:spPr/>
    </dgm:pt>
    <dgm:pt modelId="{1B2A8EC7-AD17-472C-B53C-E5AF74945A18}" type="pres">
      <dgm:prSet presAssocID="{F27A91C5-D3A6-4C63-AFBD-86CDC3CBFFBD}" presName="textRect" presStyleLbl="revTx" presStyleIdx="1" presStyleCnt="2" custLinFactX="-31396" custLinFactNeighborX="-100000" custLinFactNeighborY="91740">
        <dgm:presLayoutVars>
          <dgm:chMax val="1"/>
          <dgm:chPref val="1"/>
        </dgm:presLayoutVars>
      </dgm:prSet>
      <dgm:spPr/>
    </dgm:pt>
  </dgm:ptLst>
  <dgm:cxnLst>
    <dgm:cxn modelId="{DBB87B3B-9CF8-4005-95BB-2FB43C3C9C4E}" type="presOf" srcId="{54605A26-F16F-4C4B-97C4-2DD399E8106B}" destId="{11519B78-D6DF-4B4C-A022-C1E6D23B3455}" srcOrd="0" destOrd="0" presId="urn:microsoft.com/office/officeart/2018/2/layout/IconCircleList"/>
    <dgm:cxn modelId="{75020F3F-4B36-4120-ABD3-6527E8049170}" type="presOf" srcId="{BCEB689D-6AED-473E-9582-81F7F90F3B4C}" destId="{2614C639-EB82-47E2-87F1-C13C47BA8A24}" srcOrd="0" destOrd="0" presId="urn:microsoft.com/office/officeart/2018/2/layout/IconCircleList"/>
    <dgm:cxn modelId="{B9B06B4E-99A0-4228-9D28-683E12E4B498}" type="presOf" srcId="{F27A91C5-D3A6-4C63-AFBD-86CDC3CBFFBD}" destId="{1B2A8EC7-AD17-472C-B53C-E5AF74945A18}" srcOrd="0" destOrd="0" presId="urn:microsoft.com/office/officeart/2018/2/layout/IconCircleList"/>
    <dgm:cxn modelId="{6A531C80-01D0-4E52-96A2-CB5AB99E1007}" srcId="{49D20406-AC05-4350-9C79-ACAAF2489299}" destId="{54605A26-F16F-4C4B-97C4-2DD399E8106B}" srcOrd="0" destOrd="0" parTransId="{4B6F9A37-5827-44CF-9577-CB2D065357DB}" sibTransId="{BCEB689D-6AED-473E-9582-81F7F90F3B4C}"/>
    <dgm:cxn modelId="{E1AF528B-1A76-48C8-9C69-83928272E87E}" type="presOf" srcId="{49D20406-AC05-4350-9C79-ACAAF2489299}" destId="{9CC2BBAC-B5D2-4CA9-A297-A7ABAFC72D1E}" srcOrd="0" destOrd="0" presId="urn:microsoft.com/office/officeart/2018/2/layout/IconCircleList"/>
    <dgm:cxn modelId="{7D8A85D9-D4CA-4E88-9A64-FD730F096547}" srcId="{49D20406-AC05-4350-9C79-ACAAF2489299}" destId="{F27A91C5-D3A6-4C63-AFBD-86CDC3CBFFBD}" srcOrd="1" destOrd="0" parTransId="{C97241DB-5343-47FD-B32B-14A609E2F6A7}" sibTransId="{F6EB5634-FF3B-4A71-A394-987B8ED94796}"/>
    <dgm:cxn modelId="{2E6627F8-4982-495F-AFF0-C705B0A20D61}" type="presParOf" srcId="{9CC2BBAC-B5D2-4CA9-A297-A7ABAFC72D1E}" destId="{ED2C68A5-173E-4877-81F3-93FAAD53DEA0}" srcOrd="0" destOrd="0" presId="urn:microsoft.com/office/officeart/2018/2/layout/IconCircleList"/>
    <dgm:cxn modelId="{BF9B9E8B-74DC-4183-AC88-286443A0D5C8}" type="presParOf" srcId="{ED2C68A5-173E-4877-81F3-93FAAD53DEA0}" destId="{EC125D69-2707-470C-84EB-3F8F016DF9B3}" srcOrd="0" destOrd="0" presId="urn:microsoft.com/office/officeart/2018/2/layout/IconCircleList"/>
    <dgm:cxn modelId="{9FF74598-E582-428C-BF3A-030B6F0C2613}" type="presParOf" srcId="{EC125D69-2707-470C-84EB-3F8F016DF9B3}" destId="{F0BCF5E2-D856-47DA-B111-88A47A1BA9C2}" srcOrd="0" destOrd="0" presId="urn:microsoft.com/office/officeart/2018/2/layout/IconCircleList"/>
    <dgm:cxn modelId="{D9729645-3335-4F68-99EE-CF6CB46CF0BA}" type="presParOf" srcId="{EC125D69-2707-470C-84EB-3F8F016DF9B3}" destId="{49B6BDEF-FF04-44EA-B867-5999AD5EAE72}" srcOrd="1" destOrd="0" presId="urn:microsoft.com/office/officeart/2018/2/layout/IconCircleList"/>
    <dgm:cxn modelId="{3C54F0D4-2950-4B37-843C-4FCDDD2ED9FA}" type="presParOf" srcId="{EC125D69-2707-470C-84EB-3F8F016DF9B3}" destId="{BDDFC7B1-0218-4204-B813-AE6FEA40A5B9}" srcOrd="2" destOrd="0" presId="urn:microsoft.com/office/officeart/2018/2/layout/IconCircleList"/>
    <dgm:cxn modelId="{2F1A88C7-51AE-4294-A254-5E5149E8CCD8}" type="presParOf" srcId="{EC125D69-2707-470C-84EB-3F8F016DF9B3}" destId="{11519B78-D6DF-4B4C-A022-C1E6D23B3455}" srcOrd="3" destOrd="0" presId="urn:microsoft.com/office/officeart/2018/2/layout/IconCircleList"/>
    <dgm:cxn modelId="{144A1102-9CD6-4D67-9234-9C75C6F10F83}" type="presParOf" srcId="{ED2C68A5-173E-4877-81F3-93FAAD53DEA0}" destId="{2614C639-EB82-47E2-87F1-C13C47BA8A24}" srcOrd="1" destOrd="0" presId="urn:microsoft.com/office/officeart/2018/2/layout/IconCircleList"/>
    <dgm:cxn modelId="{5CE2CE52-9A1C-4F3E-98D1-F311C1FB6B00}" type="presParOf" srcId="{ED2C68A5-173E-4877-81F3-93FAAD53DEA0}" destId="{C9714609-A715-4C79-9FDF-9922CB852C0E}" srcOrd="2" destOrd="0" presId="urn:microsoft.com/office/officeart/2018/2/layout/IconCircleList"/>
    <dgm:cxn modelId="{BAA8747D-FC5A-44D4-9AB5-7C7BD6FE86DE}" type="presParOf" srcId="{C9714609-A715-4C79-9FDF-9922CB852C0E}" destId="{935F38C9-47DE-4628-BDDE-4CD31353AB5C}" srcOrd="0" destOrd="0" presId="urn:microsoft.com/office/officeart/2018/2/layout/IconCircleList"/>
    <dgm:cxn modelId="{A0F93CBE-0A7F-4AD0-8A8A-84C16919F9D2}" type="presParOf" srcId="{C9714609-A715-4C79-9FDF-9922CB852C0E}" destId="{80DEF559-0C83-457B-B8C9-7B14D6CA3AB2}" srcOrd="1" destOrd="0" presId="urn:microsoft.com/office/officeart/2018/2/layout/IconCircleList"/>
    <dgm:cxn modelId="{50742488-85C5-4D6B-B3C7-B91374B965F3}" type="presParOf" srcId="{C9714609-A715-4C79-9FDF-9922CB852C0E}" destId="{58AF4832-3F49-49B4-A17E-07FBB636DE5C}" srcOrd="2" destOrd="0" presId="urn:microsoft.com/office/officeart/2018/2/layout/IconCircleList"/>
    <dgm:cxn modelId="{9D65A463-0A2D-4EC6-B535-5BA0DDF1DCA4}" type="presParOf" srcId="{C9714609-A715-4C79-9FDF-9922CB852C0E}" destId="{1B2A8EC7-AD17-472C-B53C-E5AF74945A1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CF5E2-D856-47DA-B111-88A47A1BA9C2}">
      <dsp:nvSpPr>
        <dsp:cNvPr id="0" name=""/>
        <dsp:cNvSpPr/>
      </dsp:nvSpPr>
      <dsp:spPr>
        <a:xfrm>
          <a:off x="528872" y="1167124"/>
          <a:ext cx="885381" cy="88538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B6BDEF-FF04-44EA-B867-5999AD5EAE72}">
      <dsp:nvSpPr>
        <dsp:cNvPr id="0" name=""/>
        <dsp:cNvSpPr/>
      </dsp:nvSpPr>
      <dsp:spPr>
        <a:xfrm>
          <a:off x="637073" y="0"/>
          <a:ext cx="513521" cy="5135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19B78-D6DF-4B4C-A022-C1E6D23B3455}">
      <dsp:nvSpPr>
        <dsp:cNvPr id="0" name=""/>
        <dsp:cNvSpPr/>
      </dsp:nvSpPr>
      <dsp:spPr>
        <a:xfrm>
          <a:off x="1759020" y="1137473"/>
          <a:ext cx="2086969" cy="951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EVERY MATCH HAS BATTING AND BOWLING PERFORMANCE OF TWO INNINGS OF A MATCH</a:t>
          </a:r>
          <a:endParaRPr lang="en-US" sz="1400" kern="1200" dirty="0"/>
        </a:p>
      </dsp:txBody>
      <dsp:txXfrm>
        <a:off x="1759020" y="1137473"/>
        <a:ext cx="2086969" cy="951324"/>
      </dsp:txXfrm>
    </dsp:sp>
    <dsp:sp modelId="{935F38C9-47DE-4628-BDDE-4CD31353AB5C}">
      <dsp:nvSpPr>
        <dsp:cNvPr id="0" name=""/>
        <dsp:cNvSpPr/>
      </dsp:nvSpPr>
      <dsp:spPr>
        <a:xfrm>
          <a:off x="547415" y="2624257"/>
          <a:ext cx="846822" cy="93466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EF559-0C83-457B-B8C9-7B14D6CA3AB2}">
      <dsp:nvSpPr>
        <dsp:cNvPr id="0" name=""/>
        <dsp:cNvSpPr/>
      </dsp:nvSpPr>
      <dsp:spPr>
        <a:xfrm>
          <a:off x="730051" y="1303993"/>
          <a:ext cx="513521" cy="513521"/>
        </a:xfrm>
        <a:prstGeom prst="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A8EC7-AD17-472C-B53C-E5AF74945A18}">
      <dsp:nvSpPr>
        <dsp:cNvPr id="0" name=""/>
        <dsp:cNvSpPr/>
      </dsp:nvSpPr>
      <dsp:spPr>
        <a:xfrm>
          <a:off x="1875548" y="2604390"/>
          <a:ext cx="2086969" cy="885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EVERY MATH HAS A DESCRIPTIVE ATTRIBUTE (Man of the match).</a:t>
          </a:r>
          <a:endParaRPr lang="en-US" sz="1400" kern="1200" dirty="0"/>
        </a:p>
      </dsp:txBody>
      <dsp:txXfrm>
        <a:off x="1875548" y="2604390"/>
        <a:ext cx="2086969" cy="885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3482-691D-41CE-A97F-8031D96AF86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8D2C-EF79-4003-9235-CD0D525E9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3482-691D-41CE-A97F-8031D96AF86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8D2C-EF79-4003-9235-CD0D525E9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8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3482-691D-41CE-A97F-8031D96AF86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8D2C-EF79-4003-9235-CD0D525E9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94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3482-691D-41CE-A97F-8031D96AF86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8D2C-EF79-4003-9235-CD0D525E93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0590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3482-691D-41CE-A97F-8031D96AF86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8D2C-EF79-4003-9235-CD0D525E9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01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3482-691D-41CE-A97F-8031D96AF86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8D2C-EF79-4003-9235-CD0D525E9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36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3482-691D-41CE-A97F-8031D96AF86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8D2C-EF79-4003-9235-CD0D525E9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84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3482-691D-41CE-A97F-8031D96AF86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8D2C-EF79-4003-9235-CD0D525E9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70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3482-691D-41CE-A97F-8031D96AF86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8D2C-EF79-4003-9235-CD0D525E9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3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3482-691D-41CE-A97F-8031D96AF86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8D2C-EF79-4003-9235-CD0D525E9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4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3482-691D-41CE-A97F-8031D96AF86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8D2C-EF79-4003-9235-CD0D525E9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1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3482-691D-41CE-A97F-8031D96AF86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8D2C-EF79-4003-9235-CD0D525E9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6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3482-691D-41CE-A97F-8031D96AF86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8D2C-EF79-4003-9235-CD0D525E9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7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3482-691D-41CE-A97F-8031D96AF86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8D2C-EF79-4003-9235-CD0D525E9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6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3482-691D-41CE-A97F-8031D96AF86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8D2C-EF79-4003-9235-CD0D525E9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3482-691D-41CE-A97F-8031D96AF86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8D2C-EF79-4003-9235-CD0D525E9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9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3482-691D-41CE-A97F-8031D96AF86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8D2C-EF79-4003-9235-CD0D525E9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0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6BF3482-691D-41CE-A97F-8031D96AF86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C8D2C-EF79-4003-9235-CD0D525E9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56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03" r:id="rId1"/>
    <p:sldLayoutId id="2147484304" r:id="rId2"/>
    <p:sldLayoutId id="2147484305" r:id="rId3"/>
    <p:sldLayoutId id="2147484306" r:id="rId4"/>
    <p:sldLayoutId id="2147484307" r:id="rId5"/>
    <p:sldLayoutId id="2147484308" r:id="rId6"/>
    <p:sldLayoutId id="2147484309" r:id="rId7"/>
    <p:sldLayoutId id="2147484310" r:id="rId8"/>
    <p:sldLayoutId id="2147484311" r:id="rId9"/>
    <p:sldLayoutId id="2147484312" r:id="rId10"/>
    <p:sldLayoutId id="2147484313" r:id="rId11"/>
    <p:sldLayoutId id="2147484314" r:id="rId12"/>
    <p:sldLayoutId id="2147484315" r:id="rId13"/>
    <p:sldLayoutId id="2147484316" r:id="rId14"/>
    <p:sldLayoutId id="2147484317" r:id="rId15"/>
    <p:sldLayoutId id="2147484318" r:id="rId16"/>
    <p:sldLayoutId id="21474843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ishratjahan039@gmail.com" TargetMode="External"/><Relationship Id="rId4" Type="http://schemas.openxmlformats.org/officeDocument/2006/relationships/hyperlink" Target="mailto:ishrat@teacher.cse.buet.ac.bd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7.jpeg"/><Relationship Id="rId4" Type="http://schemas.openxmlformats.org/officeDocument/2006/relationships/diagramData" Target="../diagrams/data1.xml"/><Relationship Id="rId9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ilhouette of a person hitting a ball with a bat&#10;&#10;Description automatically generated">
            <a:extLst>
              <a:ext uri="{FF2B5EF4-FFF2-40B4-BE49-F238E27FC236}">
                <a16:creationId xmlns:a16="http://schemas.microsoft.com/office/drawing/2014/main" id="{E87B62FE-B48A-C277-9F7B-93CC73C91E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49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0E8476-E617-1706-20CC-71EF9BDB4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142" y="97106"/>
            <a:ext cx="8825658" cy="161370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Cricket Tournament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A0E31-FA37-DDA9-7720-F9CCD294D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9007" y="4844685"/>
            <a:ext cx="7875639" cy="14442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Supervisor</a:t>
            </a:r>
          </a:p>
          <a:p>
            <a:pPr>
              <a:lnSpc>
                <a:spcPct val="90000"/>
              </a:lnSpc>
            </a:pPr>
            <a:r>
              <a:rPr lang="en-US" sz="1400" u="sng" dirty="0"/>
              <a:t>Ishrat </a:t>
            </a:r>
            <a:r>
              <a:rPr lang="en-US" sz="1400" u="sng" dirty="0" err="1"/>
              <a:t>jahan</a:t>
            </a:r>
            <a:endParaRPr lang="en-US" sz="1400" u="sng" dirty="0"/>
          </a:p>
          <a:p>
            <a:pPr>
              <a:lnSpc>
                <a:spcPct val="90000"/>
              </a:lnSpc>
            </a:pPr>
            <a:r>
              <a:rPr lang="en-US" sz="1400" dirty="0">
                <a:effectLst/>
              </a:rPr>
              <a:t>Lecturer in Computer Science &amp; Engineering, BUET</a:t>
            </a:r>
            <a:br>
              <a:rPr lang="en-US" sz="1400" dirty="0"/>
            </a:br>
            <a:r>
              <a:rPr lang="en-US" sz="1400" dirty="0">
                <a:effectLst/>
                <a:hlinkClick r:id="rId4"/>
              </a:rPr>
              <a:t>ishrat@teacher.cse.buet.ac.bd</a:t>
            </a:r>
            <a:r>
              <a:rPr lang="en-US" sz="1400" dirty="0">
                <a:effectLst/>
              </a:rPr>
              <a:t> , </a:t>
            </a:r>
            <a:r>
              <a:rPr lang="en-US" sz="1400" dirty="0">
                <a:effectLst/>
                <a:hlinkClick r:id="rId5"/>
              </a:rPr>
              <a:t>ishratjahan039@gmail.com</a:t>
            </a:r>
            <a:endParaRPr lang="en-US" sz="1400" dirty="0">
              <a:effectLst/>
            </a:endParaRPr>
          </a:p>
          <a:p>
            <a:pPr>
              <a:lnSpc>
                <a:spcPct val="90000"/>
              </a:lnSpc>
            </a:pPr>
            <a:endParaRPr lang="en-US" sz="8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46FEA1-8606-25CD-52B7-3ADA153CA6A8}"/>
              </a:ext>
            </a:extLst>
          </p:cNvPr>
          <p:cNvSpPr txBox="1"/>
          <p:nvPr/>
        </p:nvSpPr>
        <p:spPr>
          <a:xfrm>
            <a:off x="4046373" y="2016980"/>
            <a:ext cx="2206487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SUPERVISEE</a:t>
            </a:r>
          </a:p>
          <a:p>
            <a:pPr algn="ctr">
              <a:spcAft>
                <a:spcPts val="600"/>
              </a:spcAft>
            </a:pPr>
            <a:r>
              <a:rPr lang="en-US" u="sng" dirty="0" err="1">
                <a:solidFill>
                  <a:srgbClr val="111111"/>
                </a:solidFill>
                <a:latin typeface="Roboto" panose="020F0502020204030204" pitchFamily="2" charset="0"/>
              </a:rPr>
              <a:t>Gourove</a:t>
            </a:r>
            <a:r>
              <a:rPr lang="en-US" u="sng" dirty="0">
                <a:solidFill>
                  <a:srgbClr val="111111"/>
                </a:solidFill>
                <a:latin typeface="Roboto" panose="020F0502020204030204" pitchFamily="2" charset="0"/>
              </a:rPr>
              <a:t> Roy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rgbClr val="111111"/>
                </a:solidFill>
                <a:latin typeface="Roboto" panose="020F0502020204030204" pitchFamily="2" charset="0"/>
              </a:rPr>
              <a:t>ID : 2105017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rgbClr val="111111"/>
                </a:solidFill>
                <a:latin typeface="Roboto" panose="020F0502020204030204" pitchFamily="2" charset="0"/>
              </a:rPr>
              <a:t> &amp;</a:t>
            </a:r>
          </a:p>
          <a:p>
            <a:pPr algn="ctr">
              <a:spcAft>
                <a:spcPts val="600"/>
              </a:spcAft>
            </a:pPr>
            <a:r>
              <a:rPr lang="en-US" u="sng" dirty="0">
                <a:solidFill>
                  <a:srgbClr val="111111"/>
                </a:solidFill>
                <a:latin typeface="Roboto" panose="020F0502020204030204" pitchFamily="2" charset="0"/>
              </a:rPr>
              <a:t>Sadrul Islam Faysal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rgbClr val="111111"/>
                </a:solidFill>
                <a:latin typeface="Roboto" panose="020F0502020204030204" pitchFamily="2" charset="0"/>
              </a:rPr>
              <a:t>ID : 2105018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92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old medal">
            <a:extLst>
              <a:ext uri="{FF2B5EF4-FFF2-40B4-BE49-F238E27FC236}">
                <a16:creationId xmlns:a16="http://schemas.microsoft.com/office/drawing/2014/main" id="{CC2E9E25-7B75-8852-0B29-54471F4C29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B92FDE-7F86-A922-FFBE-82C0B56E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   AWARDS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603BE-D227-79A9-CEA5-FA693DE8A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12" y="2996815"/>
            <a:ext cx="8946541" cy="2224114"/>
          </a:xfrm>
        </p:spPr>
        <p:txBody>
          <a:bodyPr>
            <a:normAutofit/>
          </a:bodyPr>
          <a:lstStyle/>
          <a:p>
            <a:r>
              <a:rPr lang="en-US" dirty="0"/>
              <a:t>IN THIS SECTION, DIFFERENT AWARDS WITH THEIR WINNER WILL BE SHOWN.</a:t>
            </a:r>
          </a:p>
          <a:p>
            <a:r>
              <a:rPr lang="en-US" dirty="0"/>
              <a:t>WINNERS DETAILS WILL ALSO BE AVAILABLE  IN THIS SECTION</a:t>
            </a:r>
          </a:p>
        </p:txBody>
      </p:sp>
    </p:spTree>
    <p:extLst>
      <p:ext uri="{BB962C8B-B14F-4D97-AF65-F5344CB8AC3E}">
        <p14:creationId xmlns:p14="http://schemas.microsoft.com/office/powerpoint/2010/main" val="1557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 descr="A blue tournament schedule with white text">
            <a:extLst>
              <a:ext uri="{FF2B5EF4-FFF2-40B4-BE49-F238E27FC236}">
                <a16:creationId xmlns:a16="http://schemas.microsoft.com/office/drawing/2014/main" id="{09C3DEA6-0A91-7ADD-04F6-69384676927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28" r="-1" b="22682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3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B7CA5-66B9-5525-24F4-D079F076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    MATCH SCHEDULE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E40F04-A018-70D0-C4DA-871AA6475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917" y="5722374"/>
            <a:ext cx="10407602" cy="4879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tx2">
                    <a:lumMod val="40000"/>
                    <a:lumOff val="60000"/>
                  </a:schemeClr>
                </a:solidFill>
              </a:rPr>
              <a:t>MACH SCHEDULE OF THE TOURNAMENT WILL BE SHOWN IN THIS PART</a:t>
            </a:r>
          </a:p>
        </p:txBody>
      </p:sp>
    </p:spTree>
    <p:extLst>
      <p:ext uri="{BB962C8B-B14F-4D97-AF65-F5344CB8AC3E}">
        <p14:creationId xmlns:p14="http://schemas.microsoft.com/office/powerpoint/2010/main" val="3926916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 descr="A close-up of a news&#10;&#10;Description automatically generated">
            <a:extLst>
              <a:ext uri="{FF2B5EF4-FFF2-40B4-BE49-F238E27FC236}">
                <a16:creationId xmlns:a16="http://schemas.microsoft.com/office/drawing/2014/main" id="{B4B68378-092B-ECB5-0BEF-C62263D78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4" r="-1" b="9036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3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1EF8AC-DBC0-49B3-5C8B-904CEB1F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010" y="5483824"/>
            <a:ext cx="10407602" cy="86802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NEWS</a:t>
            </a:r>
            <a:br>
              <a:rPr lang="en-US" sz="3600" dirty="0">
                <a:solidFill>
                  <a:srgbClr val="EBEBEB"/>
                </a:solidFill>
              </a:rPr>
            </a:br>
            <a:r>
              <a:rPr lang="en-US" sz="3600" dirty="0">
                <a:solidFill>
                  <a:srgbClr val="EBEBEB"/>
                </a:solidFill>
              </a:rPr>
              <a:t>IN THIS SECTION, NEWS OF THE TOURNAMENT WILL BE SHOWN</a:t>
            </a:r>
          </a:p>
        </p:txBody>
      </p:sp>
    </p:spTree>
    <p:extLst>
      <p:ext uri="{BB962C8B-B14F-4D97-AF65-F5344CB8AC3E}">
        <p14:creationId xmlns:p14="http://schemas.microsoft.com/office/powerpoint/2010/main" val="338492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3FBE42D-BC3C-32F8-8714-692F64C9C1A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08" r="9091" b="1865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F3C525-45B5-6412-4211-4DF09A6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  RANKING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ED472F-9649-806C-13A6-5CB5E3A9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 dirty="0">
                <a:solidFill>
                  <a:srgbClr val="FF0000"/>
                </a:solidFill>
              </a:rPr>
              <a:t>TEAMS RANKING  AND PLAYER RANKING WILL BE SHOWN HERE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24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5F1A-4F13-9A3C-05A5-70C5C4703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C2680-129A-1B78-1CB5-C81285FE2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134902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Cricket League Database Management System (DBMS) project is designed to revolutionize the management and analysis of cricket-related data within a league context.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aims to enhance the overall efficiency, accuracy, and accessibility of cricket league management by leveraging database management principles to organize, secure, and present cricket-related data in a meaningful and user-friendly manner. The project's features cater to the diverse needs of stakeholders, from league administrators and team managers to players and fans, fostering a data-driven approach to decision-making and league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1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playing cricket in a stadium&#10;&#10;Description automatically generated">
            <a:extLst>
              <a:ext uri="{FF2B5EF4-FFF2-40B4-BE49-F238E27FC236}">
                <a16:creationId xmlns:a16="http://schemas.microsoft.com/office/drawing/2014/main" id="{F2E6E7A3-DD03-DBE4-62A2-824386A935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56" r="-1" b="14216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E14903-57B7-90C5-0307-262C9F76F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      Project Objectives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7E154-CE20-9729-F161-6F4916185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Relationships between entities (e.g., players, teams, matches) are defined and maintained, allowing for efficient data retrieval and minimizing the risk of inconsistencies.</a:t>
            </a:r>
          </a:p>
          <a:p>
            <a:r>
              <a:rPr lang="en-US" b="0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Streamlining and centralizing data related to cricket leagues.</a:t>
            </a:r>
          </a:p>
          <a:p>
            <a:r>
              <a:rPr lang="en-US" b="0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Enhancing data accuracy and accessibility for stakeholders.</a:t>
            </a:r>
          </a:p>
          <a:p>
            <a:r>
              <a:rPr lang="en-US" b="0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Facilitating easy retrieval of statistical information and efficient querying.</a:t>
            </a:r>
          </a:p>
          <a:p>
            <a:r>
              <a:rPr lang="en-US" b="0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Through optimized queries and indexing, users can quickly obtain specific data such as player performance metrics, team rankings, and historical match outcomes.</a:t>
            </a:r>
          </a:p>
        </p:txBody>
      </p:sp>
    </p:spTree>
    <p:extLst>
      <p:ext uri="{BB962C8B-B14F-4D97-AF65-F5344CB8AC3E}">
        <p14:creationId xmlns:p14="http://schemas.microsoft.com/office/powerpoint/2010/main" val="392155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D1A96-6738-3677-FAB7-ADD33F3E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br>
              <a:rPr lang="en-US" b="0" i="0">
                <a:solidFill>
                  <a:srgbClr val="EBEBEB"/>
                </a:solidFill>
                <a:effectLst/>
                <a:latin typeface="Söhne"/>
              </a:rPr>
            </a:br>
            <a:r>
              <a:rPr lang="en-US" b="0" i="0">
                <a:solidFill>
                  <a:srgbClr val="EBEBEB"/>
                </a:solidFill>
                <a:effectLst/>
                <a:latin typeface="Söhne"/>
              </a:rPr>
              <a:t>Data Model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FB56B-023B-2153-C7E4-EEE326386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Entities: Players, Teams, Matches, Point table, match history, tournament, awards, venues.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Relationships: Player-team associations, match-player relationships, match-history relationships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Attributes: Player statistics, team details, match outcomes, awards winning, venue details etc.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Network with pins">
            <a:extLst>
              <a:ext uri="{FF2B5EF4-FFF2-40B4-BE49-F238E27FC236}">
                <a16:creationId xmlns:a16="http://schemas.microsoft.com/office/drawing/2014/main" id="{FD7C7959-6CA3-E18C-55EB-80BC202C71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64" r="26609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5325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45084-177D-E7D5-38BE-722B5F3E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RELATIONSHIP</a:t>
            </a:r>
          </a:p>
        </p:txBody>
      </p:sp>
      <p:sp>
        <p:nvSpPr>
          <p:cNvPr id="19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4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2C2CE665-AC50-3B05-887F-255FDAC97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1712284"/>
            <a:ext cx="5449889" cy="3433429"/>
          </a:xfrm>
          <a:prstGeom prst="rect">
            <a:avLst/>
          </a:prstGeom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8CD5-4434-C0AF-4543-6C7A8C15A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One to one : tournament – </a:t>
            </a:r>
            <a:r>
              <a:rPr lang="en-US" dirty="0" err="1">
                <a:solidFill>
                  <a:srgbClr val="EBEBEB"/>
                </a:solidFill>
              </a:rPr>
              <a:t>point_table</a:t>
            </a:r>
            <a:r>
              <a:rPr lang="en-US" dirty="0">
                <a:solidFill>
                  <a:srgbClr val="EBEBEB"/>
                </a:solidFill>
              </a:rPr>
              <a:t>(standing), tournament – matches(arrangement)</a:t>
            </a:r>
          </a:p>
          <a:p>
            <a:r>
              <a:rPr lang="en-US" dirty="0">
                <a:solidFill>
                  <a:srgbClr val="EBEBEB"/>
                </a:solidFill>
              </a:rPr>
              <a:t>One to many : tournament – awards(award), team – player(association), matches – venue(place), matches – </a:t>
            </a:r>
            <a:r>
              <a:rPr lang="en-US" dirty="0" err="1">
                <a:solidFill>
                  <a:srgbClr val="EBEBEB"/>
                </a:solidFill>
              </a:rPr>
              <a:t>match_history</a:t>
            </a:r>
            <a:r>
              <a:rPr lang="en-US" dirty="0">
                <a:solidFill>
                  <a:srgbClr val="EBEBEB"/>
                </a:solidFill>
              </a:rPr>
              <a:t>(history)</a:t>
            </a:r>
          </a:p>
          <a:p>
            <a:r>
              <a:rPr lang="en-US" dirty="0">
                <a:solidFill>
                  <a:srgbClr val="EBEBEB"/>
                </a:solidFill>
              </a:rPr>
              <a:t>Many to many : team – tournament(participation)</a:t>
            </a:r>
          </a:p>
          <a:p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938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A3DA6D-FED2-4369-9ACD-B578C8790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3C72DE-4C01-4F6C-9020-327690AD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5627181E-8B3E-4EFB-8F43-17296B86C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E9DB5-A4A7-67FB-C006-8BE520A17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14" y="63173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ER DIAGRAM</a:t>
            </a: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2E45DBDE-EAD7-4DEE-B77D-577BBB0A1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2" name="Content Placeholder 8">
            <a:extLst>
              <a:ext uri="{FF2B5EF4-FFF2-40B4-BE49-F238E27FC236}">
                <a16:creationId xmlns:a16="http://schemas.microsoft.com/office/drawing/2014/main" id="{39065C8E-5ADC-545B-823C-6FCF9C76B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2"/>
            <a:ext cx="3146321" cy="1158480"/>
          </a:xfrm>
        </p:spPr>
        <p:txBody>
          <a:bodyPr>
            <a:normAutofit/>
          </a:bodyPr>
          <a:lstStyle/>
          <a:p>
            <a:r>
              <a:rPr lang="en-US" dirty="0"/>
              <a:t>HJ</a:t>
            </a:r>
          </a:p>
        </p:txBody>
      </p:sp>
      <p:pic>
        <p:nvPicPr>
          <p:cNvPr id="5" name="Content Placeholder 4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42123D4D-E986-EE00-3F11-B250106E9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56852"/>
            <a:ext cx="12191999" cy="556432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77060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in a green shirt pointing his finger&#10;&#10;Description automatically generated">
            <a:extLst>
              <a:ext uri="{FF2B5EF4-FFF2-40B4-BE49-F238E27FC236}">
                <a16:creationId xmlns:a16="http://schemas.microsoft.com/office/drawing/2014/main" id="{E39126A8-AA4E-66F0-ADBB-671C18C823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36" b="37732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A7E802-DD31-DDDD-00B7-8A048F23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PROJECT’S BASIC STRUCTURE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62E4D-D9A9-5299-AF59-929D96084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437098"/>
            <a:ext cx="8946541" cy="496818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THIS PROJECT CONTAIN A TOURNAMENT ENTITY WHICH HAS SOME EVENTS WHERE SOME TEAM CAN PARTICIPATE.</a:t>
            </a:r>
          </a:p>
          <a:p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EVERY TEAM CONTAINS PLAYER ENTITY WHERE PLAYERS HAVE THEIR INFORMATIONS.</a:t>
            </a:r>
          </a:p>
          <a:p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ALSO EVERY EVENT HAS A POINT TABLE WHICH CONTAIN EVERY TEAMS RANKING, WIN-LOSS, NRR </a:t>
            </a:r>
          </a:p>
          <a:p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THERE ARE SOME AWARDS IN EACH TOURNAMENT.</a:t>
            </a:r>
          </a:p>
          <a:p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EVERY TOURNAMENT HAVE SOME MATCHES ENTITY WHICH CONTAIN EVERY MATCH WITH THERE DETAILS INFORMATION.</a:t>
            </a:r>
          </a:p>
          <a:p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THERE ALSO A VENUE ENTITY.</a:t>
            </a:r>
          </a:p>
          <a:p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THERE IS STATS SECTION IN WHICH SOME STATS OF THE TOURNAMENT  WILL BE SHOWN SUCH AS MOST RUN SCORERS, MOST WICKET-TAKER, MOST SIXES ETC.</a:t>
            </a:r>
          </a:p>
          <a:p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THERE IS A NEWS SECTION WHERE NEWS OF THE TOURNAMENT WILL BE PROVIDED</a:t>
            </a:r>
          </a:p>
        </p:txBody>
      </p:sp>
    </p:spTree>
    <p:extLst>
      <p:ext uri="{BB962C8B-B14F-4D97-AF65-F5344CB8AC3E}">
        <p14:creationId xmlns:p14="http://schemas.microsoft.com/office/powerpoint/2010/main" val="1327291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F2DDD-BD59-9E73-27DE-763806BC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BEBEB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MATCHES</a:t>
            </a:r>
            <a:endParaRPr lang="en-US" dirty="0">
              <a:solidFill>
                <a:srgbClr val="EBEBEB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erson in a green shirt pointing his finger&#10;&#10;Description automatically generated">
            <a:extLst>
              <a:ext uri="{FF2B5EF4-FFF2-40B4-BE49-F238E27FC236}">
                <a16:creationId xmlns:a16="http://schemas.microsoft.com/office/drawing/2014/main" id="{075A2ABD-9925-54AF-3258-7721441276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9" r="4514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09AD94B-1EE2-D161-8C17-5C58545A0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489037"/>
              </p:ext>
            </p:extLst>
          </p:nvPr>
        </p:nvGraphicFramePr>
        <p:xfrm>
          <a:off x="648930" y="1754156"/>
          <a:ext cx="6740915" cy="4469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20E31AFC-FCC8-14BC-48DC-5E6B99B30CB1}"/>
              </a:ext>
            </a:extLst>
          </p:cNvPr>
          <p:cNvSpPr/>
          <p:nvPr/>
        </p:nvSpPr>
        <p:spPr>
          <a:xfrm>
            <a:off x="1197863" y="4391811"/>
            <a:ext cx="844388" cy="877078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412A8B-A405-CDBD-C20B-6064A605A944}"/>
              </a:ext>
            </a:extLst>
          </p:cNvPr>
          <p:cNvSpPr/>
          <p:nvPr/>
        </p:nvSpPr>
        <p:spPr>
          <a:xfrm>
            <a:off x="1197863" y="2922083"/>
            <a:ext cx="844388" cy="877080"/>
          </a:xfrm>
          <a:prstGeom prst="ellipse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7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ricket news report&#10;&#10;Description automatically generated">
            <a:extLst>
              <a:ext uri="{FF2B5EF4-FFF2-40B4-BE49-F238E27FC236}">
                <a16:creationId xmlns:a16="http://schemas.microsoft.com/office/drawing/2014/main" id="{E7A824D4-9BD0-8B3D-37B2-B38E6BE637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0" b="195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EA4C4D-E5B0-EBF0-6202-96413D8D0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   POINTS 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9FE742-1A27-4AEF-B5F0-F8C383EA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7514D-31A0-658F-1A7D-824B09C1E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 anchor="ctr">
            <a:normAutofit/>
          </a:bodyPr>
          <a:lstStyle/>
          <a:p>
            <a:r>
              <a:rPr lang="en-US" dirty="0"/>
              <a:t>THIS PART CONTAINS THE STANDING OF THE TOURNAMENT</a:t>
            </a:r>
          </a:p>
          <a:p>
            <a:r>
              <a:rPr lang="en-US" dirty="0"/>
              <a:t>WHERE VIEWERS CAN SEE EACH TEAM’S RANKING IN THE TOURNAMENT,WINNING PERCENTAGE , LOSS PERCENTAGE, NET RUN RATE, AND  POINTS</a:t>
            </a:r>
          </a:p>
        </p:txBody>
      </p:sp>
    </p:spTree>
    <p:extLst>
      <p:ext uri="{BB962C8B-B14F-4D97-AF65-F5344CB8AC3E}">
        <p14:creationId xmlns:p14="http://schemas.microsoft.com/office/powerpoint/2010/main" val="323085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4A3D3-4994-823A-D175-7C79347B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STATS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7" name="Graphic 6" descr="Golf">
            <a:extLst>
              <a:ext uri="{FF2B5EF4-FFF2-40B4-BE49-F238E27FC236}">
                <a16:creationId xmlns:a16="http://schemas.microsoft.com/office/drawing/2014/main" id="{4DA6B1C8-7EBD-CAD0-ECC1-F2227E5F7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32630-33E1-C603-FAF0-BCE7342E5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THIS SECTION WILL SHOW THE STATS  OF THE TOURNAMENT</a:t>
            </a:r>
          </a:p>
          <a:p>
            <a:r>
              <a:rPr lang="en-US">
                <a:solidFill>
                  <a:srgbClr val="EBEBEB"/>
                </a:solidFill>
              </a:rPr>
              <a:t>STATS SUCH AS MOST SIXES, MOST RUN SCORER, MOST WICKET TAKER, BEST ECONOMY RATE, BEST AVERAGE ETC</a:t>
            </a:r>
          </a:p>
        </p:txBody>
      </p:sp>
    </p:spTree>
    <p:extLst>
      <p:ext uri="{BB962C8B-B14F-4D97-AF65-F5344CB8AC3E}">
        <p14:creationId xmlns:p14="http://schemas.microsoft.com/office/powerpoint/2010/main" val="207670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188</TotalTime>
  <Words>612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Roboto</vt:lpstr>
      <vt:lpstr>Söhne</vt:lpstr>
      <vt:lpstr>Wingdings 3</vt:lpstr>
      <vt:lpstr>Ion</vt:lpstr>
      <vt:lpstr>Cricket Tournament</vt:lpstr>
      <vt:lpstr>      Project Objectives</vt:lpstr>
      <vt:lpstr> Data Model</vt:lpstr>
      <vt:lpstr>RELATIONSHIP</vt:lpstr>
      <vt:lpstr>ER DIAGRAM</vt:lpstr>
      <vt:lpstr>PROJECT’S BASIC STRUCTURE</vt:lpstr>
      <vt:lpstr>MATCHES</vt:lpstr>
      <vt:lpstr>   POINTS TABLE</vt:lpstr>
      <vt:lpstr>STATS</vt:lpstr>
      <vt:lpstr>   AWARDS</vt:lpstr>
      <vt:lpstr>    MATCH SCHEDULE</vt:lpstr>
      <vt:lpstr>NEWS IN THIS SECTION, NEWS OF THE TOURNAMENT WILL BE SHOWN</vt:lpstr>
      <vt:lpstr>  RANKING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2105017 - Gourove  Roy</dc:creator>
  <cp:lastModifiedBy>2105018 - Md. Sadrul Islam</cp:lastModifiedBy>
  <cp:revision>6</cp:revision>
  <dcterms:created xsi:type="dcterms:W3CDTF">2023-12-11T19:25:23Z</dcterms:created>
  <dcterms:modified xsi:type="dcterms:W3CDTF">2023-12-12T08:48:47Z</dcterms:modified>
</cp:coreProperties>
</file>