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84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9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59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8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3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1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9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3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FADB4F-24ED-484B-A367-5148BA72CE4B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B02DDE-E475-4733-B7C8-1FA38F5A679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6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26B-F8A0-76F2-A410-C09F48353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1" y="1887794"/>
            <a:ext cx="6306410" cy="648929"/>
          </a:xfrm>
        </p:spPr>
        <p:txBody>
          <a:bodyPr>
            <a:normAutofit fontScale="90000"/>
          </a:bodyPr>
          <a:lstStyle/>
          <a:p>
            <a:r>
              <a:rPr lang="en-US" dirty="0"/>
              <a:t>THEORY OF COMPUTATION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7882A-A615-7C04-C56A-46C9D9378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090" y="2812026"/>
            <a:ext cx="6765755" cy="1238863"/>
          </a:xfrm>
        </p:spPr>
        <p:txBody>
          <a:bodyPr>
            <a:normAutofit fontScale="62500" lnSpcReduction="20000"/>
          </a:bodyPr>
          <a:lstStyle/>
          <a:p>
            <a:pPr defTabSz="60880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defTabSz="6088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  </a:t>
            </a:r>
            <a:r>
              <a:rPr lang="te-IN" altLang="en-US" sz="2600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Course Instructor:</a:t>
            </a:r>
            <a:r>
              <a:rPr lang="en-IN" altLang="en-US" sz="2600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 </a:t>
            </a:r>
            <a:r>
              <a:rPr lang="en-IN" altLang="en-US" sz="2600" dirty="0" err="1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mr</a:t>
            </a:r>
            <a:r>
              <a:rPr lang="en-IN" altLang="en-US" sz="2600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 Simhadri </a:t>
            </a:r>
            <a:r>
              <a:rPr lang="en-IN" altLang="en-US" sz="2600" dirty="0" err="1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chinna</a:t>
            </a:r>
            <a:r>
              <a:rPr lang="en-IN" altLang="en-US" sz="2600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 </a:t>
            </a:r>
            <a:r>
              <a:rPr lang="en-IN" altLang="en-US" sz="2600" dirty="0" err="1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gopi</a:t>
            </a:r>
            <a:endParaRPr lang="en-IN" altLang="en-US" sz="2600" dirty="0">
              <a:latin typeface="Arial" panose="020B0604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defTabSz="6088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 </a:t>
            </a:r>
          </a:p>
          <a:p>
            <a:pPr defTabSz="6088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600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  </a:t>
            </a:r>
            <a:r>
              <a:rPr lang="te-IN" altLang="en-US" sz="2600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Section:2- L</a:t>
            </a:r>
            <a:endParaRPr lang="en-IN" altLang="en-US" sz="2600" dirty="0">
              <a:latin typeface="Arial" panose="020B0604020202020204" pitchFamily="34" charset="0"/>
              <a:ea typeface="Times New Roman" panose="02020603050405020304" pitchFamily="18" charset="0"/>
              <a:cs typeface="Gautami" panose="020B0502040204020203" pitchFamily="34" charset="0"/>
            </a:endParaRPr>
          </a:p>
          <a:p>
            <a:pPr defTabSz="60880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defTabSz="60880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600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  </a:t>
            </a:r>
            <a:r>
              <a:rPr lang="te-IN" altLang="en-US" sz="2600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Batch Number:</a:t>
            </a:r>
            <a:r>
              <a:rPr lang="en-US" altLang="en-US" sz="2600" b="1" dirty="0">
                <a:latin typeface="Arial" panose="020B0604020202020204" pitchFamily="34" charset="0"/>
                <a:ea typeface="Times New Roman" panose="02020603050405020304" pitchFamily="18" charset="0"/>
                <a:cs typeface="Gautami" panose="020B0502040204020203" pitchFamily="34" charset="0"/>
              </a:rPr>
              <a:t>12</a:t>
            </a:r>
            <a:endParaRPr lang="en-US" altLang="en-US" sz="26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E7461-553D-44AF-1AEE-84B8AA893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60134"/>
              </p:ext>
            </p:extLst>
          </p:nvPr>
        </p:nvGraphicFramePr>
        <p:xfrm>
          <a:off x="5535562" y="3628102"/>
          <a:ext cx="5820696" cy="194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184">
                  <a:extLst>
                    <a:ext uri="{9D8B030D-6E8A-4147-A177-3AD203B41FA5}">
                      <a16:colId xmlns:a16="http://schemas.microsoft.com/office/drawing/2014/main" val="4100857791"/>
                    </a:ext>
                  </a:extLst>
                </a:gridCol>
                <a:gridCol w="2938512">
                  <a:extLst>
                    <a:ext uri="{9D8B030D-6E8A-4147-A177-3AD203B41FA5}">
                      <a16:colId xmlns:a16="http://schemas.microsoft.com/office/drawing/2014/main" val="290728318"/>
                    </a:ext>
                  </a:extLst>
                </a:gridCol>
              </a:tblGrid>
              <a:tr h="38101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Name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</a:t>
                      </a:r>
                      <a:r>
                        <a:rPr lang="en-US" dirty="0" err="1"/>
                        <a:t>regd</a:t>
                      </a:r>
                      <a:r>
                        <a:rPr lang="en-US" dirty="0"/>
                        <a:t> no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10867"/>
                  </a:ext>
                </a:extLst>
              </a:tr>
              <a:tr h="277747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Srujith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231FA04759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3684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r>
                        <a:rPr lang="en-US" dirty="0"/>
                        <a:t>Nithya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231FA04780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973482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r>
                        <a:rPr lang="en-US" dirty="0"/>
                        <a:t>Gouse Baji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231FA04783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352224"/>
                  </a:ext>
                </a:extLst>
              </a:tr>
              <a:tr h="398818">
                <a:tc>
                  <a:txBody>
                    <a:bodyPr/>
                    <a:lstStyle/>
                    <a:p>
                      <a:r>
                        <a:rPr lang="en-US" dirty="0"/>
                        <a:t>Tarun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231FA04787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1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5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CB1E-1C26-A49C-002E-1E05BBE8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2766797" cy="748454"/>
          </a:xfrm>
        </p:spPr>
        <p:txBody>
          <a:bodyPr/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45E9-2D53-34B5-71A8-00E6B846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7394"/>
            <a:ext cx="10058400" cy="2903247"/>
          </a:xfrm>
        </p:spPr>
        <p:txBody>
          <a:bodyPr/>
          <a:lstStyle/>
          <a:p>
            <a:r>
              <a:rPr lang="en-US" dirty="0"/>
              <a:t>For each of the following languages, the input alphabet is {0,1}.</a:t>
            </a:r>
          </a:p>
          <a:p>
            <a:r>
              <a:rPr lang="en-US" dirty="0"/>
              <a:t>•	w∶ w contains the substring 1100.</a:t>
            </a:r>
          </a:p>
          <a:p>
            <a:r>
              <a:rPr lang="en-US" dirty="0"/>
              <a:t>•	w∶ w has length at least 2 and does not end with 10.</a:t>
            </a:r>
          </a:p>
          <a:p>
            <a:r>
              <a:rPr lang="en-US" dirty="0" err="1"/>
              <a:t>i</a:t>
            </a:r>
            <a:r>
              <a:rPr lang="en-US" dirty="0"/>
              <a:t>.	Design a NFA for the above language</a:t>
            </a:r>
          </a:p>
          <a:p>
            <a:r>
              <a:rPr lang="en-US" dirty="0"/>
              <a:t>ii.	Construct DFA for the above NFA</a:t>
            </a:r>
          </a:p>
          <a:p>
            <a:r>
              <a:rPr lang="en-US" dirty="0"/>
              <a:t>iii.	Minimize the above DFA into minimum number of 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87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6B7F-B414-CD38-8AAC-5E2D35B3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712542"/>
          </a:xfrm>
        </p:spPr>
        <p:txBody>
          <a:bodyPr/>
          <a:lstStyle/>
          <a:p>
            <a:r>
              <a:rPr lang="en-US" b="1" dirty="0"/>
              <a:t>1. NFA for Language 1: Strings that contain the substring 1100</a:t>
            </a:r>
          </a:p>
          <a:p>
            <a:r>
              <a:rPr lang="en-US" b="1" dirty="0"/>
              <a:t>Step 1: Construct the NFA for the first language.</a:t>
            </a:r>
          </a:p>
          <a:p>
            <a:r>
              <a:rPr lang="en-US" dirty="0"/>
              <a:t>The NFA should accept a string as soon as it contains the substring </a:t>
            </a:r>
            <a:r>
              <a:rPr lang="en-US" b="1" dirty="0"/>
              <a:t>1100</a:t>
            </a:r>
            <a:r>
              <a:rPr lang="en-US" dirty="0"/>
              <a:t>.</a:t>
            </a:r>
          </a:p>
          <a:p>
            <a:r>
              <a:rPr lang="en-US" dirty="0"/>
              <a:t>We can design the NFA as follows: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States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q0</a:t>
            </a:r>
            <a:r>
              <a:rPr lang="en-US" dirty="0"/>
              <a:t>: The starting state, where no part of the substring "1100" has been seen yet.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q1</a:t>
            </a:r>
            <a:r>
              <a:rPr lang="en-US" dirty="0"/>
              <a:t>: The state when "1" has been seen.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q2</a:t>
            </a:r>
            <a:r>
              <a:rPr lang="en-US" dirty="0"/>
              <a:t>: The state when "11" has been seen.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q3</a:t>
            </a:r>
            <a:r>
              <a:rPr lang="en-US" dirty="0"/>
              <a:t>: The state when "110" has been seen.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q4</a:t>
            </a:r>
            <a:r>
              <a:rPr lang="en-US" dirty="0"/>
              <a:t>: The accepting state, where "1100" has been seen.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8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9F1C4-9F6E-F2A5-7EB8-8E8888AC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5087210" cy="54954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Transitions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b="1" dirty="0"/>
              <a:t>q0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input '1', transition to </a:t>
            </a:r>
            <a:r>
              <a:rPr lang="en-US" b="1" dirty="0"/>
              <a:t>q1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input '0', stay in </a:t>
            </a:r>
            <a:r>
              <a:rPr lang="en-US" b="1" dirty="0"/>
              <a:t>q0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b="1" dirty="0"/>
              <a:t>q1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input '1', transition to </a:t>
            </a:r>
            <a:r>
              <a:rPr lang="en-US" b="1" dirty="0"/>
              <a:t>q2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input '0', go back to </a:t>
            </a:r>
            <a:r>
              <a:rPr lang="en-US" b="1" dirty="0"/>
              <a:t>q0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b="1" dirty="0"/>
              <a:t>q2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input '0', transition to </a:t>
            </a:r>
            <a:r>
              <a:rPr lang="en-US" b="1" dirty="0"/>
              <a:t>q3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input '1', stay in </a:t>
            </a:r>
            <a:r>
              <a:rPr lang="en-US" b="1" dirty="0"/>
              <a:t>q2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b="1" dirty="0"/>
              <a:t>q3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input '0', transition to </a:t>
            </a:r>
            <a:r>
              <a:rPr lang="en-US" b="1" dirty="0"/>
              <a:t>q4</a:t>
            </a:r>
            <a:r>
              <a:rPr lang="en-US" dirty="0"/>
              <a:t> (accepting state).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 input '1', go back to </a:t>
            </a:r>
            <a:r>
              <a:rPr lang="en-US" b="1" dirty="0"/>
              <a:t>q1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b="1" dirty="0"/>
              <a:t>q4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Stay in </a:t>
            </a:r>
            <a:r>
              <a:rPr lang="en-US" b="1" dirty="0"/>
              <a:t>q4</a:t>
            </a:r>
            <a:r>
              <a:rPr lang="en-US" dirty="0"/>
              <a:t> for any input.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67F20B-7BA9-629F-1F4A-453ECFE4E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58552"/>
              </p:ext>
            </p:extLst>
          </p:nvPr>
        </p:nvGraphicFramePr>
        <p:xfrm>
          <a:off x="5299587" y="1101213"/>
          <a:ext cx="6607278" cy="278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26">
                  <a:extLst>
                    <a:ext uri="{9D8B030D-6E8A-4147-A177-3AD203B41FA5}">
                      <a16:colId xmlns:a16="http://schemas.microsoft.com/office/drawing/2014/main" val="1314469289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3524550167"/>
                    </a:ext>
                  </a:extLst>
                </a:gridCol>
                <a:gridCol w="2202426">
                  <a:extLst>
                    <a:ext uri="{9D8B030D-6E8A-4147-A177-3AD203B41FA5}">
                      <a16:colId xmlns:a16="http://schemas.microsoft.com/office/drawing/2014/main" val="3337053628"/>
                    </a:ext>
                  </a:extLst>
                </a:gridCol>
              </a:tblGrid>
              <a:tr h="513852">
                <a:tc>
                  <a:txBody>
                    <a:bodyPr/>
                    <a:lstStyle/>
                    <a:p>
                      <a:r>
                        <a:rPr lang="en-US" dirty="0"/>
                        <a:t>          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0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68508"/>
                  </a:ext>
                </a:extLst>
              </a:tr>
              <a:tr h="453735">
                <a:tc>
                  <a:txBody>
                    <a:bodyPr/>
                    <a:lstStyle/>
                    <a:p>
                      <a:r>
                        <a:rPr lang="en-US" dirty="0"/>
                        <a:t>               q0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85368"/>
                  </a:ext>
                </a:extLst>
              </a:tr>
              <a:tr h="453735">
                <a:tc>
                  <a:txBody>
                    <a:bodyPr/>
                    <a:lstStyle/>
                    <a:p>
                      <a:r>
                        <a:rPr lang="en-US" dirty="0"/>
                        <a:t>               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51683"/>
                  </a:ext>
                </a:extLst>
              </a:tr>
              <a:tr h="453735">
                <a:tc>
                  <a:txBody>
                    <a:bodyPr/>
                    <a:lstStyle/>
                    <a:p>
                      <a:r>
                        <a:rPr lang="en-US" dirty="0"/>
                        <a:t>               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34545"/>
                  </a:ext>
                </a:extLst>
              </a:tr>
              <a:tr h="453735">
                <a:tc>
                  <a:txBody>
                    <a:bodyPr/>
                    <a:lstStyle/>
                    <a:p>
                      <a:r>
                        <a:rPr lang="en-US" dirty="0"/>
                        <a:t>               q3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87372"/>
                  </a:ext>
                </a:extLst>
              </a:tr>
              <a:tr h="453735">
                <a:tc>
                  <a:txBody>
                    <a:bodyPr/>
                    <a:lstStyle/>
                    <a:p>
                      <a:r>
                        <a:rPr lang="en-US" dirty="0"/>
                        <a:t>               q4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34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79A954-8AAD-1495-0FAB-2F42C18CC1B3}"/>
              </a:ext>
            </a:extLst>
          </p:cNvPr>
          <p:cNvSpPr txBox="1"/>
          <p:nvPr/>
        </p:nvSpPr>
        <p:spPr>
          <a:xfrm>
            <a:off x="5201264" y="513758"/>
            <a:ext cx="244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83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91D8-D9D1-8316-B253-0C190A37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4465"/>
            <a:ext cx="10058400" cy="5544629"/>
          </a:xfrm>
        </p:spPr>
        <p:txBody>
          <a:bodyPr/>
          <a:lstStyle/>
          <a:p>
            <a:r>
              <a:rPr lang="en-US" b="1" dirty="0"/>
              <a:t>Language 1 (DFA for the substring 1100):</a:t>
            </a:r>
          </a:p>
          <a:p>
            <a:r>
              <a:rPr lang="en-US" dirty="0"/>
              <a:t>For the NFA from Language 1, we perform the subset construction to generate the DFA.</a:t>
            </a:r>
          </a:p>
          <a:p>
            <a:r>
              <a:rPr lang="en-US" b="1" dirty="0"/>
              <a:t>DFA states</a:t>
            </a:r>
            <a:r>
              <a:rPr lang="en-US" dirty="0"/>
              <a:t>: Each state in the DFA will be a combination of NFA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DFA states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{q0}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{q1}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{q2}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{q3}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{q4} (final state)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96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161E-E746-C2A4-2319-AF85C7E8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383458"/>
            <a:ext cx="10477254" cy="5485636"/>
          </a:xfrm>
        </p:spPr>
        <p:txBody>
          <a:bodyPr/>
          <a:lstStyle/>
          <a:p>
            <a:r>
              <a:rPr lang="en-US" b="1" dirty="0"/>
              <a:t>Language 2: w has length at least 2 and does not end with "10"</a:t>
            </a:r>
          </a:p>
          <a:p>
            <a:r>
              <a:rPr lang="en-US" dirty="0"/>
              <a:t>The language should accept strings that:</a:t>
            </a:r>
          </a:p>
          <a:p>
            <a:pPr>
              <a:buFont typeface="+mj-lt"/>
              <a:buAutoNum type="arabicPeriod"/>
            </a:pPr>
            <a:r>
              <a:rPr lang="en-US" dirty="0"/>
              <a:t>Have at least 2 symbols.</a:t>
            </a:r>
          </a:p>
          <a:p>
            <a:pPr>
              <a:buFont typeface="+mj-lt"/>
              <a:buAutoNum type="arabicPeriod"/>
            </a:pPr>
            <a:r>
              <a:rPr lang="en-US" dirty="0"/>
              <a:t>Do not end with "10".</a:t>
            </a:r>
          </a:p>
          <a:p>
            <a:r>
              <a:rPr lang="en-US" b="1" dirty="0"/>
              <a:t>Step 2: Design an NFA for this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q0</a:t>
            </a:r>
            <a:r>
              <a:rPr lang="en-US" dirty="0"/>
              <a:t>: Start state (no input processed).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q1</a:t>
            </a:r>
            <a:r>
              <a:rPr lang="en-US" dirty="0"/>
              <a:t>: After seeing one symbol.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q2</a:t>
            </a:r>
            <a:r>
              <a:rPr lang="en-US" dirty="0"/>
              <a:t>: After seeing a string of length 2 or more and does not end with "10".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q3</a:t>
            </a:r>
            <a:r>
              <a:rPr lang="en-US" dirty="0"/>
              <a:t>: Reject state (if the string ends with "10").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BEDE1C-C222-D91B-A028-5F28D28E1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11685"/>
              </p:ext>
            </p:extLst>
          </p:nvPr>
        </p:nvGraphicFramePr>
        <p:xfrm>
          <a:off x="5427409" y="1732388"/>
          <a:ext cx="66761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367">
                  <a:extLst>
                    <a:ext uri="{9D8B030D-6E8A-4147-A177-3AD203B41FA5}">
                      <a16:colId xmlns:a16="http://schemas.microsoft.com/office/drawing/2014/main" val="227093268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2945655818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56437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  STATE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0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837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1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4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238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E67647-201D-43E6-A981-C9DE2CE967F0}"/>
              </a:ext>
            </a:extLst>
          </p:cNvPr>
          <p:cNvSpPr txBox="1"/>
          <p:nvPr/>
        </p:nvSpPr>
        <p:spPr>
          <a:xfrm>
            <a:off x="5427409" y="1238865"/>
            <a:ext cx="19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3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D23E-1C11-7C16-D034-DFA1D6EC3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/>
          <a:lstStyle/>
          <a:p>
            <a:r>
              <a:rPr lang="en-US" b="1" dirty="0"/>
              <a:t>Language 2 (DFA for strings of length ≥ 2, not ending with "10"):</a:t>
            </a:r>
          </a:p>
          <a:p>
            <a:r>
              <a:rPr lang="en-US" dirty="0"/>
              <a:t>For the second language, we also use the subset construction method to get the DFA.</a:t>
            </a:r>
          </a:p>
          <a:p>
            <a:r>
              <a:rPr lang="en-US" b="1" dirty="0"/>
              <a:t>DFA states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{q0}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{q1}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{q2}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{q4} (final state)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{q3} (reject state)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2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C3CF6-12C7-6E7F-F3CE-D903203F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155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590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THEORY OF COMPUTATION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Gouse Baji Shaik</dc:creator>
  <cp:lastModifiedBy>Gouse Baji Shaik</cp:lastModifiedBy>
  <cp:revision>1</cp:revision>
  <dcterms:created xsi:type="dcterms:W3CDTF">2025-02-04T16:08:24Z</dcterms:created>
  <dcterms:modified xsi:type="dcterms:W3CDTF">2025-02-04T17:25:04Z</dcterms:modified>
</cp:coreProperties>
</file>