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59" r:id="rId6"/>
    <p:sldId id="275" r:id="rId7"/>
    <p:sldId id="260" r:id="rId8"/>
    <p:sldId id="271" r:id="rId9"/>
    <p:sldId id="276" r:id="rId10"/>
    <p:sldId id="268" r:id="rId11"/>
    <p:sldId id="280" r:id="rId12"/>
    <p:sldId id="274" r:id="rId13"/>
    <p:sldId id="261" r:id="rId14"/>
    <p:sldId id="266" r:id="rId15"/>
    <p:sldId id="269" r:id="rId16"/>
    <p:sldId id="270" r:id="rId17"/>
    <p:sldId id="272" r:id="rId18"/>
    <p:sldId id="273" r:id="rId19"/>
    <p:sldId id="262" r:id="rId20"/>
    <p:sldId id="281" r:id="rId21"/>
    <p:sldId id="282" r:id="rId22"/>
    <p:sldId id="284" r:id="rId23"/>
    <p:sldId id="26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B87C5-D830-1CCE-ADE4-5A59154BF296}" v="967" dt="2024-04-24T21:44:47.433"/>
    <p1510:client id="{20206192-A2E7-171E-0759-689F7CDB878E}" v="1815" dt="2024-04-25T03:19:19.901"/>
    <p1510:client id="{42107F39-40A5-56E0-5493-CE4F1023E2E8}" v="101" dt="2024-04-25T04:06:19.082"/>
    <p1510:client id="{67E8E987-2BAD-A0B4-D006-14D5933B47C6}" v="51" dt="2024-04-24T22:11:17.761"/>
    <p1510:client id="{6B6E7C72-679D-062D-2618-43B9983A7D56}" v="113" dt="2024-04-25T03:41:03.117"/>
    <p1510:client id="{6EB7DA34-BB67-353B-0A43-C86726CC215B}" v="4" dt="2024-04-24T19:49:17.709"/>
    <p1510:client id="{721DFA55-2C9D-81AA-AB4B-FFCDC210951A}" v="2" dt="2024-04-25T03:01:14.243"/>
    <p1510:client id="{835BDC50-C631-E272-60D5-7ECF4ED1CA1B}" v="408" dt="2024-04-25T03:57:10.392"/>
    <p1510:client id="{B781A59D-E298-09F5-6040-F34576145D77}" v="780" dt="2024-04-24T21:47:11.317"/>
    <p1510:client id="{E4F1CD6F-171A-21BE-A78C-5AAC209F809C}" v="1" dt="2024-04-25T02:57:02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Accelerating CPU-based Distributed DNN Training on Modern HPC Clusters using BlueField-2 DPUs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err="1"/>
              <a:t>Gousepeer</a:t>
            </a:r>
            <a:r>
              <a:rPr lang="en-US" sz="2200"/>
              <a:t> Arella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Poornesh Chaganti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Akhil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Dhanvi Medha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Vaibhav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93A7B-1AE0-54D2-0A5A-A695AD00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pPr marL="742950" indent="-742950">
              <a:buAutoNum type="arabicParenR"/>
            </a:pPr>
            <a:r>
              <a:rPr lang="en-US"/>
              <a:t>Offload-naive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CAA00CCA-0155-10B4-C4AA-7D59520B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62" y="1808989"/>
            <a:ext cx="4777381" cy="317695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3AB0-C252-968C-C1D0-D78C40BA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Using data parallelism to off-load training to  DPU's , every core (</a:t>
            </a:r>
            <a:r>
              <a:rPr lang="en-US" err="1"/>
              <a:t>cpu's</a:t>
            </a:r>
            <a:r>
              <a:rPr lang="en-US"/>
              <a:t> + DPU) will get a model replica. Forward and backward  pass will be done on each replica and then we use  </a:t>
            </a:r>
            <a:r>
              <a:rPr lang="en-US" err="1"/>
              <a:t>allreduce</a:t>
            </a:r>
            <a:r>
              <a:rPr lang="en-US"/>
              <a:t>  to get the gradients.</a:t>
            </a:r>
          </a:p>
        </p:txBody>
      </p:sp>
    </p:spTree>
    <p:extLst>
      <p:ext uri="{BB962C8B-B14F-4D97-AF65-F5344CB8AC3E}">
        <p14:creationId xmlns:p14="http://schemas.microsoft.com/office/powerpoint/2010/main" val="286741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FE4E-AB19-1AA9-7C4C-0E1B2473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Offload Naive</a:t>
            </a:r>
          </a:p>
        </p:txBody>
      </p:sp>
      <p:pic>
        <p:nvPicPr>
          <p:cNvPr id="4" name="Content Placeholder 3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E158F1AD-30F5-0C10-FAF3-B23864482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6579" y="1689106"/>
            <a:ext cx="6096000" cy="36416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680FF-23DF-9BE5-85C6-A68985248B26}"/>
              </a:ext>
            </a:extLst>
          </p:cNvPr>
          <p:cNvSpPr txBox="1"/>
          <p:nvPr/>
        </p:nvSpPr>
        <p:spPr>
          <a:xfrm>
            <a:off x="1011252" y="2407065"/>
            <a:ext cx="346104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Time per iteration can be used To distribute batch size between CPU'S and </a:t>
            </a:r>
            <a:r>
              <a:rPr lang="en-US" err="1">
                <a:ea typeface="+mn-lt"/>
                <a:cs typeface="+mn-lt"/>
              </a:rPr>
              <a:t>dpu's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Speed-up </a:t>
            </a:r>
            <a:r>
              <a:rPr lang="en-US" err="1">
                <a:ea typeface="+mn-lt"/>
                <a:cs typeface="+mn-lt"/>
              </a:rPr>
              <a:t>upto</a:t>
            </a:r>
            <a:r>
              <a:rPr lang="en-US">
                <a:ea typeface="+mn-lt"/>
                <a:cs typeface="+mn-lt"/>
              </a:rPr>
              <a:t> 1.03x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And maximum speed up is about 1.04x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Because Arm processors in DPU's are not as powerful as host CPU's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6F10-4C7F-B763-12F5-D8C171F7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Offloading Data Augmentation and Model Validation</a:t>
            </a:r>
            <a:endParaRPr lang="en-US"/>
          </a:p>
        </p:txBody>
      </p:sp>
      <p:pic>
        <p:nvPicPr>
          <p:cNvPr id="4" name="Content Placeholder 3" descr="A diagram of a training process&#10;&#10;Description automatically generated">
            <a:extLst>
              <a:ext uri="{FF2B5EF4-FFF2-40B4-BE49-F238E27FC236}">
                <a16:creationId xmlns:a16="http://schemas.microsoft.com/office/drawing/2014/main" id="{59DD85F3-03A7-34C2-F720-11E2F6F02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440" y="1687519"/>
            <a:ext cx="3577868" cy="454921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0D2BB-5CC9-5DC3-7E67-75C9C823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63" y="1717277"/>
            <a:ext cx="584734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1162-5EDB-283F-74EB-4513A7B8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Advance Offloading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6621-5E65-CA0A-D278-DE36E55B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We investigate several designs to offload different phases of DNN training to DPUs and reduce the time per epoch.</a:t>
            </a:r>
          </a:p>
          <a:p>
            <a:r>
              <a:rPr lang="en-US" sz="1800">
                <a:ea typeface="+mn-lt"/>
                <a:cs typeface="+mn-lt"/>
              </a:rPr>
              <a:t>strategies to offload data augmentation and model validation to DPUs and overlap these phases with forward and backward pass on CPUs.</a:t>
            </a:r>
          </a:p>
          <a:p>
            <a:r>
              <a:rPr lang="en-US" sz="1800">
                <a:ea typeface="+mn-lt"/>
                <a:cs typeface="+mn-lt"/>
              </a:rPr>
              <a:t>MPI4py for the communication between processes on CPUs and DPUs.</a:t>
            </a:r>
          </a:p>
          <a:p>
            <a:r>
              <a:rPr lang="en-US" sz="1800">
                <a:ea typeface="+mn-lt"/>
                <a:cs typeface="+mn-lt"/>
              </a:rPr>
              <a:t>Horovod is used to train the model with data parallelism on CPUs.</a:t>
            </a:r>
          </a:p>
          <a:p>
            <a:pPr marL="0" indent="0">
              <a:buNone/>
            </a:pPr>
            <a:endParaRPr lang="en-US" sz="1800">
              <a:latin typeface="Aptos"/>
              <a:cs typeface="Arial"/>
            </a:endParaRP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There are three designs</a:t>
            </a:r>
          </a:p>
          <a:p>
            <a:pPr marL="514350" indent="-514350">
              <a:buAutoNum type="arabicPeriod"/>
            </a:pPr>
            <a:r>
              <a:rPr lang="en-US" sz="1800">
                <a:latin typeface="Arial"/>
                <a:cs typeface="Arial"/>
              </a:rPr>
              <a:t>Offload Data Augmentation</a:t>
            </a:r>
          </a:p>
          <a:p>
            <a:pPr marL="514350" indent="-514350">
              <a:buAutoNum type="arabicPeriod"/>
            </a:pPr>
            <a:r>
              <a:rPr lang="en-US" sz="1800">
                <a:latin typeface="Arial"/>
                <a:cs typeface="Arial"/>
              </a:rPr>
              <a:t>Offload Model Validation</a:t>
            </a:r>
          </a:p>
          <a:p>
            <a:pPr marL="514350" indent="-514350">
              <a:buAutoNum type="arabicPeriod"/>
            </a:pPr>
            <a:r>
              <a:rPr lang="en-US" sz="1800">
                <a:latin typeface="Arial"/>
                <a:cs typeface="Arial"/>
              </a:rPr>
              <a:t>Hybrid Offloading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2674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689D-2EDD-C575-E85C-578640CF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Offload Data Augmentation</a:t>
            </a:r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311BDBCD-A1CC-07A8-E775-A8BBF59CA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697" y="1366621"/>
            <a:ext cx="4489423" cy="513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02290-2BF2-26ED-CF45-7D5332BCDEE5}"/>
              </a:ext>
            </a:extLst>
          </p:cNvPr>
          <p:cNvSpPr txBox="1"/>
          <p:nvPr/>
        </p:nvSpPr>
        <p:spPr>
          <a:xfrm>
            <a:off x="5527386" y="1443182"/>
            <a:ext cx="6479886" cy="5761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Training Process: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Two buffers overlap communication and computation during DNN training.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One buffer receives batches from data augmentation, while the other handles forward and backward passes.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Initiation of </a:t>
            </a:r>
            <a:r>
              <a:rPr lang="en-US" err="1">
                <a:solidFill>
                  <a:srgbClr val="0D0D0D"/>
                </a:solidFill>
                <a:latin typeface="Arial"/>
                <a:cs typeface="Arial"/>
              </a:rPr>
              <a:t>irecv</a:t>
            </a:r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 before the forward pass synchronizes communication with computation.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solidFill>
                <a:srgbClr val="0D0D0D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Data Augmentation Process: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err="1">
                <a:solidFill>
                  <a:srgbClr val="0D0D0D"/>
                </a:solidFill>
                <a:latin typeface="Arial"/>
                <a:cs typeface="Arial"/>
              </a:rPr>
              <a:t>PyTorch's</a:t>
            </a:r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 </a:t>
            </a:r>
            <a:r>
              <a:rPr lang="en-US" err="1">
                <a:solidFill>
                  <a:srgbClr val="0D0D0D"/>
                </a:solidFill>
                <a:latin typeface="Arial"/>
                <a:cs typeface="Arial"/>
              </a:rPr>
              <a:t>DistributedSampler</a:t>
            </a:r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 divides training data among DPUs.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Circular buffers manage communication and computation overlap on DPUs.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rgbClr val="0D0D0D"/>
                </a:solidFill>
                <a:latin typeface="Arial"/>
                <a:cs typeface="Arial"/>
              </a:rPr>
              <a:t>If a buffer is free, the next batch undergoes augmentation and send to the training process; otherwise, it waits for availability.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7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44B2-72BE-6CC5-AF62-C6C0B699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Offload Model Validation</a:t>
            </a:r>
          </a:p>
        </p:txBody>
      </p:sp>
      <p:pic>
        <p:nvPicPr>
          <p:cNvPr id="4" name="Content Placeholder 3" descr="A diagram of a computer model&#10;&#10;Description automatically generated">
            <a:extLst>
              <a:ext uri="{FF2B5EF4-FFF2-40B4-BE49-F238E27FC236}">
                <a16:creationId xmlns:a16="http://schemas.microsoft.com/office/drawing/2014/main" id="{4D31BCA3-A1D4-2FE0-D60D-B73D1DC02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529" y="1828439"/>
            <a:ext cx="4181579" cy="45419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B84A8-E1C8-737C-4197-34033939A1F7}"/>
              </a:ext>
            </a:extLst>
          </p:cNvPr>
          <p:cNvSpPr txBox="1"/>
          <p:nvPr/>
        </p:nvSpPr>
        <p:spPr>
          <a:xfrm>
            <a:off x="5036704" y="1558636"/>
            <a:ext cx="6941704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Instead of offloading data augmentation to DPU, we offload model validation to the DPUs.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Model validation is a less compute-intensive task compared to training.It is similar to inference using a trained model.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Overlap the calculation of validation loss and accuracy for epoch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with the training of epoch i+1.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  <a:p>
            <a:r>
              <a:rPr lang="en-US"/>
              <a:t>So we will have two process</a:t>
            </a:r>
          </a:p>
          <a:p>
            <a:r>
              <a:rPr lang="en-US"/>
              <a:t>1)Training process on CPU</a:t>
            </a:r>
          </a:p>
          <a:p>
            <a:r>
              <a:rPr lang="en-US"/>
              <a:t>2)Testing process on DPU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9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7D6C-18B1-3909-A0C0-4C9C060E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Offload 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D989-EAA7-23E0-BE6B-C5D43006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7669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Training Process:</a:t>
            </a:r>
            <a:endParaRPr lang="en-US" sz="1800"/>
          </a:p>
          <a:p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Training process fetches data, applies augmentation, and conducts forward/backward passes and weight updates.</a:t>
            </a:r>
            <a:endParaRPr lang="en-US" sz="1800"/>
          </a:p>
          <a:p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Parameters are sent to corresponding DPU processes after training on all samples, advancing to the next epoch after sending weights.</a:t>
            </a:r>
            <a:endParaRPr lang="en-US" sz="180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US" sz="1800">
              <a:solidFill>
                <a:srgbClr val="0D0D0D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Testing Process:</a:t>
            </a:r>
            <a:endParaRPr lang="en-US" sz="1800"/>
          </a:p>
          <a:p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Each CPU training process has a corresponding DPU testing process.</a:t>
            </a:r>
            <a:endParaRPr lang="en-US" sz="1800"/>
          </a:p>
          <a:p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DPU testing process waits for weights from the CPU training process for each epoch.</a:t>
            </a:r>
            <a:endParaRPr lang="en-US" sz="1800"/>
          </a:p>
          <a:p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Despite DPUs being slower, model validation time on DPUs should ideally match or be faster than CPU training time.</a:t>
            </a:r>
            <a:endParaRPr lang="en-US" sz="180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US" sz="1800">
              <a:solidFill>
                <a:srgbClr val="0D0D0D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Evaluation Finding:</a:t>
            </a:r>
            <a:endParaRPr lang="en-US" sz="1800"/>
          </a:p>
          <a:p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Model validation on DPUs can sometimes exceed CPU training time, leading to overall degradation in epoch time.</a:t>
            </a:r>
            <a:endParaRPr lang="en-US" sz="1800"/>
          </a:p>
          <a:p>
            <a:r>
              <a:rPr lang="en-US" sz="1800">
                <a:solidFill>
                  <a:srgbClr val="0D0D0D"/>
                </a:solidFill>
                <a:ea typeface="+mn-lt"/>
                <a:cs typeface="+mn-lt"/>
              </a:rPr>
              <a:t>To address this, testing data is split between CPU and DPU to balance time and maximize overlap.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9149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E84AC-52E3-A427-6811-9BE088AD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Hybrid Offloading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A35D-6A05-9AB8-08C5-00D90EDC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Combines data augmentation and model validation offloading to improve speedup for models with lengthy forward/backward passes.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Three process types: CPU for forward/backward, DPU for data augmentation, and DPU for testing.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Process placement: CPU processes utilize 4 cores each, while DPU processes use one core each.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Since CPU has 32 cores, each process runs on four cores. Likewise, each DPU process runs on one core.</a:t>
            </a:r>
          </a:p>
          <a:p>
            <a:endParaRPr lang="en-US" sz="170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D23EE520-0688-E512-D039-60A4E638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88" y="640080"/>
            <a:ext cx="481088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7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05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C7D1-8F26-EC0F-49A0-6EF3F367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Hybrid Offloading</a:t>
            </a:r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4A62C45B-5FA6-3C0A-1D27-A515D3414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646" y="316807"/>
            <a:ext cx="5920928" cy="62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37D4-6D2C-2DE1-D3AB-0395CADD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Performances of proposed offloading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525A-DE46-EE7A-8846-AE275CB6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Training ResNet-20 with the CIFAR-10 Dataset:</a:t>
            </a:r>
          </a:p>
          <a:p>
            <a:pPr>
              <a:buNone/>
            </a:pPr>
            <a:endParaRPr lang="en-US"/>
          </a:p>
        </p:txBody>
      </p:sp>
      <p:pic>
        <p:nvPicPr>
          <p:cNvPr id="4" name="Picture 3" descr="A graph showing different designs&#10;&#10;Description automatically generated">
            <a:extLst>
              <a:ext uri="{FF2B5EF4-FFF2-40B4-BE49-F238E27FC236}">
                <a16:creationId xmlns:a16="http://schemas.microsoft.com/office/drawing/2014/main" id="{153329FC-BFB3-1DA2-8F43-C65E196C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56" y="2580254"/>
            <a:ext cx="5779477" cy="3100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CA4598-4256-C52B-31B7-2350DE46B136}"/>
              </a:ext>
            </a:extLst>
          </p:cNvPr>
          <p:cNvSpPr txBox="1"/>
          <p:nvPr/>
        </p:nvSpPr>
        <p:spPr>
          <a:xfrm>
            <a:off x="750277" y="2930769"/>
            <a:ext cx="45837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O-DA and O-MV, achieve 13.8% and 3.1% speedups, respectively. In this experiment, the O-Hy design results in a slow down. In this case, performing data augmentation on DPU cores produced best overall results.</a:t>
            </a:r>
          </a:p>
        </p:txBody>
      </p:sp>
    </p:spTree>
    <p:extLst>
      <p:ext uri="{BB962C8B-B14F-4D97-AF65-F5344CB8AC3E}">
        <p14:creationId xmlns:p14="http://schemas.microsoft.com/office/powerpoint/2010/main" val="15665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82B4-4806-D222-AA1F-1D588A7D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F105-D51C-E7C8-1A9D-29F777E27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DL training process consists of multiple phases – data augmentation, training and validation of trained model.</a:t>
            </a:r>
          </a:p>
          <a:p>
            <a:r>
              <a:rPr lang="en-US" sz="2000" dirty="0">
                <a:ea typeface="+mn-lt"/>
                <a:cs typeface="+mn-lt"/>
              </a:rPr>
              <a:t>Mellanox/NVIDIA has introduced the BlueField-2 DPUs which combine the advanced capabilities of traditional ASIC based network adapters with an array of ARM processors. 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In this paper, we characterize and explore how one can take advantage of the additional ARM cores on the BlueField-2 DPUs to intelligently accelerate different phases of DL training.</a:t>
            </a:r>
          </a:p>
          <a:p>
            <a:r>
              <a:rPr lang="en-US" sz="2000" dirty="0">
                <a:ea typeface="+mn-lt"/>
                <a:cs typeface="+mn-lt"/>
              </a:rPr>
              <a:t>Propose multiple novel designs to efﬁciently ofﬂoad the phases of DL training to the DPUs.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82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52EE-4417-1B96-F370-EBAD14D3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364E28F-5D60-886F-89CC-4731DC354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2246" y="2267798"/>
            <a:ext cx="5691554" cy="262879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9A451-5534-2D63-EA6D-E0B7F2EBD325}"/>
              </a:ext>
            </a:extLst>
          </p:cNvPr>
          <p:cNvSpPr txBox="1"/>
          <p:nvPr/>
        </p:nvSpPr>
        <p:spPr>
          <a:xfrm>
            <a:off x="1195754" y="2380957"/>
            <a:ext cx="38791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Training ResNet-56 with the Street View House Numbers (SVHN) Dataset: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O-DA, O-MV, and O-Hy result in 7%, 5.5%, and 10.1% speedups, respectively.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1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8A75-0EE1-4AED-F77A-E8728F94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4C43EB78-B5FE-4532-44A6-BF65FC4AB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684" y="1921600"/>
            <a:ext cx="6096000" cy="30178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BF647-D180-C52C-C238-A26DBDA40F2E}"/>
              </a:ext>
            </a:extLst>
          </p:cNvPr>
          <p:cNvSpPr txBox="1"/>
          <p:nvPr/>
        </p:nvSpPr>
        <p:spPr>
          <a:xfrm>
            <a:off x="837037" y="2278379"/>
            <a:ext cx="490844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Training </a:t>
            </a:r>
            <a:r>
              <a:rPr lang="en-US" err="1">
                <a:ea typeface="+mn-lt"/>
                <a:cs typeface="+mn-lt"/>
              </a:rPr>
              <a:t>ShuffleNet</a:t>
            </a:r>
            <a:r>
              <a:rPr lang="en-US">
                <a:ea typeface="+mn-lt"/>
                <a:cs typeface="+mn-lt"/>
              </a:rPr>
              <a:t> with the Tiny ImageNet Dataset:</a:t>
            </a:r>
          </a:p>
          <a:p>
            <a:r>
              <a:rPr lang="en-US">
                <a:ea typeface="+mn-lt"/>
                <a:cs typeface="+mn-lt"/>
              </a:rPr>
              <a:t>each epoch during training for no offload and proposed designs. O-DA, O-MV, and O-Hy result in 12.5%, 1.2%, and 8.9% speedups, respectively.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8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D3CF-6A91-3E3C-29B8-414840F7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14EA-999D-F695-78BA-E471B7F5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Exploring Scaling capabilities of Bluefield-2 DPUs in large HPC clusters to accommodate growing DNN model sizes and training datasets.</a:t>
            </a:r>
          </a:p>
          <a:p>
            <a:r>
              <a:rPr lang="en-US" dirty="0"/>
              <a:t>Further optimize computation and communication overlap to maximize DPU utilization</a:t>
            </a:r>
          </a:p>
          <a:p>
            <a:r>
              <a:rPr lang="en-US" dirty="0"/>
              <a:t>Develop adaptive strategies to dynamically adjust DPU utilization based on workload  and cluster conditions for better resource utilization.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6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B208-D56E-6DC5-B16E-4CE6A7D7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A1A8-C0E2-2B59-0C03-D3C802EC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Innovative Designs: Introduced four designs namely Offload Naive, Offload Data Augmentation, Offload Model Validation, and Offload Hybrid, leveraging Bluefield DPUs for DL training acceleration.</a:t>
            </a:r>
          </a:p>
          <a:p>
            <a:r>
              <a:rPr lang="en-US">
                <a:ea typeface="+mn-lt"/>
                <a:cs typeface="+mn-lt"/>
              </a:rPr>
              <a:t>Significant Speedup: Achieved speedup improvements ranging from 11.2% to 15% across different DL models and datasets</a:t>
            </a:r>
          </a:p>
          <a:p>
            <a:r>
              <a:rPr lang="en-US">
                <a:ea typeface="+mn-lt"/>
                <a:cs typeface="+mn-lt"/>
              </a:rPr>
              <a:t>This also sets the groundwork for future advancements in optimizing DL workflows with novel hardware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207383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B98E-75B0-AC85-DDAB-D4DE8596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7674-467E-FCE9-83CB-E49820DE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Looking ahead, we can extend the research to encompass offloading schemes for a broader range of Machine Learning and Data Analytics algorithms, further harnessing the power of DPUs to enhance performance.</a:t>
            </a:r>
          </a:p>
          <a:p>
            <a:r>
              <a:rPr lang="en-US">
                <a:ea typeface="+mn-lt"/>
                <a:cs typeface="+mn-lt"/>
              </a:rPr>
              <a:t>In conclusion, the effectiveness of employing Bluefield DPUs for optimizing DL training processes, offering valuable insights for future advancements in this rapidly evolving field.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0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A399-1052-A9A0-6F86-0531DA6B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E699-24F5-3AE0-D9C0-873EF7F5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We optimize parameters like No of Processes per Node(PPN), batch size, and OMP_NUM_THREADS to get good performance on CPU and DPU.</a:t>
            </a:r>
            <a:endParaRPr lang="en-US" dirty="0"/>
          </a:p>
          <a:p>
            <a:r>
              <a:rPr lang="en-US" sz="2000" dirty="0"/>
              <a:t>We present performance evaluation results on 16 nodes, each with 32 CPU cores and 8 ARM cores.</a:t>
            </a:r>
          </a:p>
          <a:p>
            <a:r>
              <a:rPr lang="en-US" sz="2000" dirty="0"/>
              <a:t>We use DPUs to accelerate DL training on a multi-node heterogeneous  CPU+DPU cluster.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6688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A399-1052-A9A0-6F86-0531DA6B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E699-24F5-3AE0-D9C0-873EF7F5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261"/>
            <a:ext cx="10515600" cy="43167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The contributions made in this paper are:</a:t>
            </a:r>
          </a:p>
          <a:p>
            <a:r>
              <a:rPr lang="en-US" sz="2000">
                <a:ea typeface="+mn-lt"/>
                <a:cs typeface="+mn-lt"/>
              </a:rPr>
              <a:t>Performance characterization of Data Parallelism on CPU and DPU using multi-process per node conﬁguration.</a:t>
            </a:r>
          </a:p>
          <a:p>
            <a:r>
              <a:rPr lang="en-US" sz="2000">
                <a:ea typeface="+mn-lt"/>
                <a:cs typeface="+mn-lt"/>
              </a:rPr>
              <a:t>Proposing multiple novel designs for ofﬂoading different phases of DL training to the BlueField-2 DPUs.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Performance evaluations of the proposed designs with multiple DL models (ResNet-20, ResNet-56, and Shufﬂe Net) on three datasets.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Obtained speedup improvements up to 15%, 12.5%, and 11.2% for training the ResNet-20 model on the CIFAR-10 dataset, Shufﬂe Net model on the Tiny ImageNet dataset, and ResNet-56 model on the SVHN dataset respectively.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Scaled proposed designs to 16 nodes and achieved consistent improvement for multi-node experiments.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pPr marL="457200" indent="-457200"/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598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DBA2-9F74-1B09-4BAD-5C2E9C6E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– DPUs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5D28-468A-EBF8-0700-1F1604FD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 Data Processing Units(DPU) is a specialized processing unit designed to accelerate data-intensive workloads such as data analytics, artificial intelligence, and machine learning at the network edge or within the data center.</a:t>
            </a:r>
          </a:p>
          <a:p>
            <a:r>
              <a:rPr lang="en-US" sz="2000" dirty="0">
                <a:ea typeface="+mn-lt"/>
                <a:cs typeface="+mn-lt"/>
              </a:rPr>
              <a:t>DPUs offload processing tasks from the CPU, enabling more efficient data processing and improving overall system performance. </a:t>
            </a:r>
          </a:p>
          <a:p>
            <a:r>
              <a:rPr lang="en-US" sz="2000" dirty="0">
                <a:ea typeface="+mn-lt"/>
                <a:cs typeface="+mn-lt"/>
              </a:rPr>
              <a:t>They often incorporate features like hardware acceleration, optimized data movement, and advanced networking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7146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DBA2-9F74-1B09-4BAD-5C2E9C6E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– BlueField-2 DPU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5D28-468A-EBF8-0700-1F1604FD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BlueField-2 DPU is a system-on-chip architecture which comes with ARMv8 A72 cores (64-bit), DDR4 DRAM controller, ethernet, InﬁniBand, and PCI interfaces.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BlueField-2 DPUs are used to ofﬂoad I/O intensive tasks from CPU taking the role of a trafﬁc controller with greater performance.</a:t>
            </a:r>
          </a:p>
          <a:p>
            <a:r>
              <a:rPr lang="en-US" sz="2000">
                <a:ea typeface="+mn-lt"/>
                <a:cs typeface="+mn-lt"/>
              </a:rPr>
              <a:t>Furthermore, BlueField-2 DPUs may be used to ofﬂoad encryption and compression workload from the CPU.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6088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96A6-5E98-A602-9617-83978B49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Exploiting DPUs for DNN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2E96-3457-3598-782F-4EE31E46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train a neural network we have several phases such as fetching the data, data augmentation, forward pass, backward pass and validation of data.</a:t>
            </a:r>
          </a:p>
          <a:p>
            <a:r>
              <a:rPr lang="en-US"/>
              <a:t>So, some of these phases can be offloaded to blue-field DPU's.</a:t>
            </a:r>
          </a:p>
          <a:p>
            <a:r>
              <a:rPr lang="en-US"/>
              <a:t>there are different methods used to offload set of these tasks to the DPU.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DF3CB-976E-9B3A-2C81-D2D563D8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sz="3700"/>
              <a:t>CPU performance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D161-B0D0-A5A3-EECA-772B20D7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Recent studies recommend multiple processes per CPU for optimal DL training. We found peak performance with a batch size of 16 per process. For multi-node setups, we chose a batch size of 16 per process and OMP NUM THREADS=2 for CPU+DPU experiments after observing performance variations with OMP NUM THREADS=3.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pPr>
              <a:buNone/>
            </a:pPr>
            <a:endParaRPr lang="en-US" sz="2000"/>
          </a:p>
          <a:p>
            <a:pPr>
              <a:buNone/>
            </a:pPr>
            <a:br>
              <a:rPr lang="en-US" sz="2000"/>
            </a:br>
            <a:endParaRPr lang="en-US" sz="2000"/>
          </a:p>
          <a:p>
            <a:pPr>
              <a:buNone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D065C-3AB9-4549-91D1-BC3DC53C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18" y="657314"/>
            <a:ext cx="403234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7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E1542-F5E4-CC27-B133-03B9EDCC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DPU Performance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C2776-8C6E-FB3E-56FB-8F128F2EDD8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Using DPUs using batch size of 8 gives peak performance on DPUs, image rate is very low because DPU 's hardware is designed to handle small tasks. </a:t>
            </a:r>
          </a:p>
        </p:txBody>
      </p:sp>
      <p:pic>
        <p:nvPicPr>
          <p:cNvPr id="7" name="Content Placeholder 6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AA46E535-787A-9395-52B9-E7C97363D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66514"/>
            <a:ext cx="6903720" cy="412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0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Accelerating CPU-based Distributed DNN Training on Modern HPC Clusters using BlueField-2 DPUs</vt:lpstr>
      <vt:lpstr>Introduction</vt:lpstr>
      <vt:lpstr>Contributions</vt:lpstr>
      <vt:lpstr>Contributions</vt:lpstr>
      <vt:lpstr>Background – DPUs</vt:lpstr>
      <vt:lpstr>Background – BlueField-2 DPU</vt:lpstr>
      <vt:lpstr>Exploiting DPUs for DNN training</vt:lpstr>
      <vt:lpstr>CPU performance </vt:lpstr>
      <vt:lpstr>DPU Performance</vt:lpstr>
      <vt:lpstr>Offload-naive</vt:lpstr>
      <vt:lpstr>Offload Naive</vt:lpstr>
      <vt:lpstr>Offloading Data Augmentation and Model Validation</vt:lpstr>
      <vt:lpstr>Proposed Advance Offloading Designs</vt:lpstr>
      <vt:lpstr>Offload Data Augmentation</vt:lpstr>
      <vt:lpstr>Offload Model Validation</vt:lpstr>
      <vt:lpstr>Offload Model Validation</vt:lpstr>
      <vt:lpstr>Hybrid Offloading</vt:lpstr>
      <vt:lpstr>Hybrid Offloading</vt:lpstr>
      <vt:lpstr>Performances of proposed offloading approaches</vt:lpstr>
      <vt:lpstr>PowerPoint Presentation</vt:lpstr>
      <vt:lpstr>PowerPoint Presentation</vt:lpstr>
      <vt:lpstr>Future Aspects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91</cp:revision>
  <dcterms:created xsi:type="dcterms:W3CDTF">2024-04-24T18:43:57Z</dcterms:created>
  <dcterms:modified xsi:type="dcterms:W3CDTF">2024-04-25T04:09:11Z</dcterms:modified>
</cp:coreProperties>
</file>