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 id="307" r:id="rId13"/>
    <p:sldId id="30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68FE49-4F03-47BD-8624-676E93620B8E}">
          <p14:sldIdLst>
            <p14:sldId id="298"/>
            <p14:sldId id="300"/>
            <p14:sldId id="301"/>
            <p14:sldId id="302"/>
            <p14:sldId id="303"/>
            <p14:sldId id="304"/>
            <p14:sldId id="305"/>
            <p14:sldId id="306"/>
            <p14:sldId id="307"/>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6/13/2025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6/13/2025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6/13/2025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6/13/2025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6/13/2025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6/13/2025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6/13/2025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6/13/2025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6/13/2025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6/13/2025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1400" dirty="0">
                <a:solidFill>
                  <a:schemeClr val="tx1"/>
                </a:solidFill>
              </a:rPr>
              <a:t>Internship:-DATA ENGNEERING</a:t>
            </a:r>
            <a:br>
              <a:rPr lang="en-US" sz="1400" dirty="0">
                <a:solidFill>
                  <a:schemeClr val="tx1"/>
                </a:solidFill>
              </a:rPr>
            </a:br>
            <a:br>
              <a:rPr lang="en-US" sz="1400" dirty="0">
                <a:solidFill>
                  <a:schemeClr val="tx1"/>
                </a:solidFill>
              </a:rPr>
            </a:br>
            <a:br>
              <a:rPr lang="en-US" sz="1400" dirty="0">
                <a:solidFill>
                  <a:schemeClr val="tx1"/>
                </a:solidFill>
              </a:rPr>
            </a:br>
            <a:r>
              <a:rPr lang="en-US" sz="1400" dirty="0">
                <a:solidFill>
                  <a:schemeClr val="tx1"/>
                </a:solidFill>
              </a:rPr>
              <a:t>Name:- SHAIK GOUSE BASHA</a:t>
            </a:r>
            <a:br>
              <a:rPr lang="en-US" sz="1400" dirty="0">
                <a:solidFill>
                  <a:schemeClr val="tx1"/>
                </a:solidFill>
              </a:rPr>
            </a:br>
            <a:br>
              <a:rPr lang="en-US" sz="1400" dirty="0">
                <a:solidFill>
                  <a:schemeClr val="tx1"/>
                </a:solidFill>
              </a:rPr>
            </a:br>
            <a:br>
              <a:rPr lang="en-US" sz="1400" dirty="0">
                <a:solidFill>
                  <a:schemeClr val="tx1"/>
                </a:solidFill>
              </a:rPr>
            </a:br>
            <a:r>
              <a:rPr lang="en-US" sz="1400" dirty="0">
                <a:solidFill>
                  <a:schemeClr val="tx1"/>
                </a:solidFill>
              </a:rPr>
              <a:t>Report On:- Railway Info</a:t>
            </a:r>
            <a:br>
              <a:rPr lang="en-US" sz="1400" dirty="0">
                <a:solidFill>
                  <a:schemeClr val="tx1"/>
                </a:solidFill>
              </a:rPr>
            </a:br>
            <a:br>
              <a:rPr lang="en-US" sz="1400" dirty="0">
                <a:solidFill>
                  <a:schemeClr val="tx1"/>
                </a:solidFill>
              </a:rPr>
            </a:br>
            <a:br>
              <a:rPr lang="en-US" sz="1400" dirty="0">
                <a:solidFill>
                  <a:schemeClr val="tx1"/>
                </a:solidFill>
              </a:rPr>
            </a:br>
            <a:r>
              <a:rPr lang="en-US" sz="1400" dirty="0">
                <a:solidFill>
                  <a:schemeClr val="tx1"/>
                </a:solidFill>
              </a:rPr>
              <a:t>Platforms:- Tableau, MS PP</a:t>
            </a:r>
            <a:br>
              <a:rPr lang="en-US" sz="1400" dirty="0">
                <a:solidFill>
                  <a:schemeClr val="tx1"/>
                </a:solidFill>
              </a:rPr>
            </a:br>
            <a:br>
              <a:rPr lang="en-US" sz="1400" dirty="0">
                <a:solidFill>
                  <a:schemeClr val="tx1"/>
                </a:solidFill>
              </a:rPr>
            </a:br>
            <a:endParaRPr lang="en-US" sz="1400" dirty="0">
              <a:solidFill>
                <a:schemeClr val="tx1"/>
              </a:solidFill>
            </a:endParaRP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4000" b="1" dirty="0">
                <a:solidFill>
                  <a:srgbClr val="0070C0"/>
                </a:solidFill>
              </a:rPr>
              <a:t>REPORTING</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a:extLst>
              <a:ext uri="{FF2B5EF4-FFF2-40B4-BE49-F238E27FC236}">
                <a16:creationId xmlns:a16="http://schemas.microsoft.com/office/drawing/2014/main" id="{898E4A91-CDFC-02CD-3A49-55D16A6F5170}"/>
              </a:ext>
            </a:extLst>
          </p:cNvPr>
          <p:cNvSpPr/>
          <p:nvPr/>
        </p:nvSpPr>
        <p:spPr>
          <a:xfrm>
            <a:off x="639097" y="98323"/>
            <a:ext cx="6784258" cy="183863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b="1" dirty="0">
                <a:solidFill>
                  <a:schemeClr val="accent1">
                    <a:lumMod val="50000"/>
                  </a:schemeClr>
                </a:solidFill>
              </a:rPr>
              <a:t>INTERNSHIP REPORT</a:t>
            </a: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a:extLst>
            <a:ext uri="{FF2B5EF4-FFF2-40B4-BE49-F238E27FC236}">
              <a16:creationId xmlns:a16="http://schemas.microsoft.com/office/drawing/2014/main" id="{D89195CD-D8DF-D0EC-D39C-0B48FD9882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FC179B-0BDF-42A6-91AD-C5F98EC6FDF2}"/>
              </a:ext>
            </a:extLst>
          </p:cNvPr>
          <p:cNvSpPr>
            <a:spLocks noGrp="1"/>
          </p:cNvSpPr>
          <p:nvPr>
            <p:ph type="title"/>
          </p:nvPr>
        </p:nvSpPr>
        <p:spPr/>
        <p:txBody>
          <a:bodyPr>
            <a:normAutofit/>
          </a:bodyPr>
          <a:lstStyle/>
          <a:p>
            <a:r>
              <a:rPr lang="en-IN" dirty="0">
                <a:solidFill>
                  <a:schemeClr val="accent4"/>
                </a:solidFill>
              </a:rPr>
              <a:t>Tasks                                Level:-4</a:t>
            </a:r>
            <a:br>
              <a:rPr lang="en-IN" dirty="0">
                <a:solidFill>
                  <a:schemeClr val="accent4"/>
                </a:solidFill>
              </a:rPr>
            </a:br>
            <a:r>
              <a:rPr lang="en-IN" sz="3600" dirty="0">
                <a:solidFill>
                  <a:schemeClr val="accent4"/>
                </a:solidFill>
              </a:rPr>
              <a:t>Data Visualization and Reporting</a:t>
            </a:r>
          </a:p>
        </p:txBody>
      </p:sp>
      <p:pic>
        <p:nvPicPr>
          <p:cNvPr id="6" name="Content Placeholder 5">
            <a:extLst>
              <a:ext uri="{FF2B5EF4-FFF2-40B4-BE49-F238E27FC236}">
                <a16:creationId xmlns:a16="http://schemas.microsoft.com/office/drawing/2014/main" id="{B0100ADD-87EC-14B4-32A0-D68D081D4B31}"/>
              </a:ext>
            </a:extLst>
          </p:cNvPr>
          <p:cNvPicPr>
            <a:picLocks noGrp="1" noChangeAspect="1"/>
          </p:cNvPicPr>
          <p:nvPr>
            <p:ph idx="1"/>
          </p:nvPr>
        </p:nvPicPr>
        <p:blipFill>
          <a:blip r:embed="rId2"/>
          <a:stretch>
            <a:fillRect/>
          </a:stretch>
        </p:blipFill>
        <p:spPr>
          <a:xfrm>
            <a:off x="2783240" y="2108200"/>
            <a:ext cx="6685845" cy="3760788"/>
          </a:xfrm>
        </p:spPr>
      </p:pic>
    </p:spTree>
    <p:extLst>
      <p:ext uri="{BB962C8B-B14F-4D97-AF65-F5344CB8AC3E}">
        <p14:creationId xmlns:p14="http://schemas.microsoft.com/office/powerpoint/2010/main" val="85711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solidFill>
                  <a:srgbClr val="FF0000"/>
                </a:solidFill>
              </a:rPr>
              <a:t>INTRODUCTION </a:t>
            </a:r>
          </a:p>
        </p:txBody>
      </p:sp>
      <p:sp>
        <p:nvSpPr>
          <p:cNvPr id="5" name="Content Placeholder 4">
            <a:extLst>
              <a:ext uri="{FF2B5EF4-FFF2-40B4-BE49-F238E27FC236}">
                <a16:creationId xmlns:a16="http://schemas.microsoft.com/office/drawing/2014/main" id="{F8082F03-A575-F821-23C0-C883A1827B04}"/>
              </a:ext>
            </a:extLst>
          </p:cNvPr>
          <p:cNvSpPr>
            <a:spLocks noGrp="1"/>
          </p:cNvSpPr>
          <p:nvPr>
            <p:ph idx="1"/>
          </p:nvPr>
        </p:nvSpPr>
        <p:spPr>
          <a:xfrm>
            <a:off x="1097280" y="1931220"/>
            <a:ext cx="10058400" cy="4430251"/>
          </a:xfrm>
        </p:spPr>
        <p:txBody>
          <a:bodyPr>
            <a:normAutofit fontScale="40000" lnSpcReduction="20000"/>
          </a:bodyPr>
          <a:lstStyle/>
          <a:p>
            <a:pPr>
              <a:buNone/>
            </a:pPr>
            <a:r>
              <a:rPr lang="en-US" sz="3000" b="1" dirty="0"/>
              <a:t>Overview</a:t>
            </a:r>
            <a:br>
              <a:rPr lang="en-US" sz="3000" dirty="0"/>
            </a:br>
            <a:r>
              <a:rPr lang="en-US" sz="3000" dirty="0"/>
              <a:t>This report presents a comprehensive analysis of the Indian Railways dataset, focusing on operational trends, route popularity, and station frequency. The goal is to extract actionable insights that can aid in strategic planning, resource allocation, and service optimization.</a:t>
            </a:r>
          </a:p>
          <a:p>
            <a:pPr>
              <a:buNone/>
            </a:pPr>
            <a:r>
              <a:rPr lang="en-US" sz="3000" b="1" dirty="0"/>
              <a:t>Data Description</a:t>
            </a:r>
            <a:endParaRPr lang="en-US" sz="3000" dirty="0"/>
          </a:p>
          <a:p>
            <a:pPr>
              <a:buFont typeface="Arial" panose="020B0604020202020204" pitchFamily="34" charset="0"/>
              <a:buChar char="•"/>
            </a:pPr>
            <a:r>
              <a:rPr lang="en-US" sz="3000" b="1" dirty="0"/>
              <a:t>Source</a:t>
            </a:r>
            <a:r>
              <a:rPr lang="en-US" sz="3000" dirty="0"/>
              <a:t>: Railway operational schedule dataset</a:t>
            </a:r>
          </a:p>
          <a:p>
            <a:pPr>
              <a:buFont typeface="Arial" panose="020B0604020202020204" pitchFamily="34" charset="0"/>
              <a:buChar char="•"/>
            </a:pPr>
            <a:r>
              <a:rPr lang="en-US" sz="3000" b="1" dirty="0"/>
              <a:t>Total Records</a:t>
            </a:r>
            <a:r>
              <a:rPr lang="en-US" sz="3000" dirty="0"/>
              <a:t>: 11,113 train entries</a:t>
            </a:r>
          </a:p>
          <a:p>
            <a:pPr>
              <a:buFont typeface="Arial" panose="020B0604020202020204" pitchFamily="34" charset="0"/>
              <a:buChar char="•"/>
            </a:pPr>
            <a:r>
              <a:rPr lang="en-US" sz="3000" b="1" dirty="0"/>
              <a:t>Key Fields</a:t>
            </a:r>
            <a:r>
              <a:rPr lang="en-US" sz="3000" dirty="0"/>
              <a:t>:</a:t>
            </a:r>
          </a:p>
          <a:p>
            <a:pPr marL="742950" lvl="1" indent="-285750">
              <a:buFont typeface="Arial" panose="020B0604020202020204" pitchFamily="34" charset="0"/>
              <a:buChar char="•"/>
            </a:pPr>
            <a:r>
              <a:rPr lang="en-US" sz="3000" dirty="0"/>
              <a:t>Train Number &amp; Name</a:t>
            </a:r>
          </a:p>
          <a:p>
            <a:pPr marL="742950" lvl="1" indent="-285750">
              <a:buFont typeface="Arial" panose="020B0604020202020204" pitchFamily="34" charset="0"/>
              <a:buChar char="•"/>
            </a:pPr>
            <a:r>
              <a:rPr lang="en-US" sz="3000" dirty="0"/>
              <a:t>Source &amp; Destination Stations</a:t>
            </a:r>
          </a:p>
          <a:p>
            <a:pPr marL="742950" lvl="1" indent="-285750">
              <a:buFont typeface="Arial" panose="020B0604020202020204" pitchFamily="34" charset="0"/>
              <a:buChar char="•"/>
            </a:pPr>
            <a:r>
              <a:rPr lang="en-US" sz="3000" dirty="0"/>
              <a:t>Operating Days</a:t>
            </a:r>
          </a:p>
          <a:p>
            <a:pPr>
              <a:buNone/>
            </a:pPr>
            <a:r>
              <a:rPr lang="en-US" sz="3000" b="1" dirty="0"/>
              <a:t>Objective</a:t>
            </a:r>
            <a:br>
              <a:rPr lang="en-US" sz="3000" dirty="0"/>
            </a:br>
            <a:r>
              <a:rPr lang="en-US" sz="3000" dirty="0"/>
              <a:t>To identify patterns and insights in railway operations, including:</a:t>
            </a:r>
          </a:p>
          <a:p>
            <a:pPr>
              <a:buFont typeface="Arial" panose="020B0604020202020204" pitchFamily="34" charset="0"/>
              <a:buChar char="•"/>
            </a:pPr>
            <a:r>
              <a:rPr lang="en-US" sz="3000" dirty="0"/>
              <a:t>Peak operational days</a:t>
            </a:r>
          </a:p>
          <a:p>
            <a:pPr>
              <a:buFont typeface="Arial" panose="020B0604020202020204" pitchFamily="34" charset="0"/>
              <a:buChar char="•"/>
            </a:pPr>
            <a:r>
              <a:rPr lang="en-US" sz="3000" dirty="0"/>
              <a:t>Major source and destination stations</a:t>
            </a:r>
          </a:p>
          <a:p>
            <a:pPr>
              <a:buFont typeface="Arial" panose="020B0604020202020204" pitchFamily="34" charset="0"/>
              <a:buChar char="•"/>
            </a:pPr>
            <a:r>
              <a:rPr lang="en-US" sz="3000" dirty="0"/>
              <a:t>High-frequency routes</a:t>
            </a:r>
          </a:p>
          <a:p>
            <a:endParaRPr lang="en-IN" dirty="0"/>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39CB-4849-84C2-CA5A-6EE2382B8454}"/>
              </a:ext>
            </a:extLst>
          </p:cNvPr>
          <p:cNvSpPr>
            <a:spLocks noGrp="1"/>
          </p:cNvSpPr>
          <p:nvPr>
            <p:ph type="title"/>
          </p:nvPr>
        </p:nvSpPr>
        <p:spPr/>
        <p:txBody>
          <a:bodyPr>
            <a:normAutofit/>
          </a:bodyPr>
          <a:lstStyle/>
          <a:p>
            <a:r>
              <a:rPr lang="en-IN" dirty="0">
                <a:solidFill>
                  <a:schemeClr val="accent4"/>
                </a:solidFill>
              </a:rPr>
              <a:t>Tasks                                Level:-1</a:t>
            </a:r>
            <a:br>
              <a:rPr lang="en-IN" dirty="0">
                <a:solidFill>
                  <a:schemeClr val="accent4"/>
                </a:solidFill>
              </a:rPr>
            </a:br>
            <a:r>
              <a:rPr lang="en-US" sz="3600" dirty="0">
                <a:solidFill>
                  <a:schemeClr val="accent4"/>
                </a:solidFill>
              </a:rPr>
              <a:t>Data Exploration and Basic Operations</a:t>
            </a:r>
            <a:endParaRPr lang="en-IN" sz="3600" dirty="0">
              <a:solidFill>
                <a:schemeClr val="accent4"/>
              </a:solidFill>
            </a:endParaRPr>
          </a:p>
        </p:txBody>
      </p:sp>
      <p:sp>
        <p:nvSpPr>
          <p:cNvPr id="4" name="Rectangle 1">
            <a:extLst>
              <a:ext uri="{FF2B5EF4-FFF2-40B4-BE49-F238E27FC236}">
                <a16:creationId xmlns:a16="http://schemas.microsoft.com/office/drawing/2014/main" id="{B173D06A-09DA-D13F-AF85-8B2B027E083C}"/>
              </a:ext>
            </a:extLst>
          </p:cNvPr>
          <p:cNvSpPr>
            <a:spLocks noGrp="1" noChangeArrowheads="1"/>
          </p:cNvSpPr>
          <p:nvPr>
            <p:ph idx="1"/>
          </p:nvPr>
        </p:nvSpPr>
        <p:spPr bwMode="auto">
          <a:xfrm>
            <a:off x="1244764" y="1913374"/>
            <a:ext cx="7161817" cy="4736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u="none" strike="noStrike" cap="none" normalizeH="0" baseline="0" dirty="0">
                <a:ln>
                  <a:noFill/>
                </a:ln>
                <a:solidFill>
                  <a:schemeClr val="tx1"/>
                </a:solidFill>
                <a:effectLst/>
                <a:latin typeface="Arial" panose="020B0604020202020204" pitchFamily="34" charset="0"/>
              </a:rPr>
              <a:t>1: Load and Inspect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u="none" strike="noStrike" cap="none" normalizeH="0" baseline="0" dirty="0">
                <a:ln>
                  <a:noFill/>
                </a:ln>
                <a:solidFill>
                  <a:schemeClr val="tx1"/>
                </a:solidFill>
                <a:effectLst/>
                <a:latin typeface="Arial" panose="020B0604020202020204" pitchFamily="34" charset="0"/>
              </a:rPr>
              <a:t>Loaded the dataset with </a:t>
            </a:r>
            <a:r>
              <a:rPr kumimoji="0" lang="en-US" altLang="en-US" sz="1200" b="1" u="none" strike="noStrike" cap="none" normalizeH="0" baseline="0" dirty="0">
                <a:ln>
                  <a:noFill/>
                </a:ln>
                <a:solidFill>
                  <a:schemeClr val="tx1"/>
                </a:solidFill>
                <a:effectLst/>
                <a:latin typeface="Arial" panose="020B0604020202020204" pitchFamily="34" charset="0"/>
              </a:rPr>
              <a:t>11,113 train records</a:t>
            </a:r>
            <a:r>
              <a:rPr kumimoji="0" lang="en-US" altLang="en-US" sz="1200" b="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u="none" strike="noStrike" cap="none" normalizeH="0" baseline="0" dirty="0">
                <a:ln>
                  <a:noFill/>
                </a:ln>
                <a:solidFill>
                  <a:schemeClr val="tx1"/>
                </a:solidFill>
                <a:effectLst/>
                <a:latin typeface="Arial" panose="020B0604020202020204" pitchFamily="34" charset="0"/>
              </a:rPr>
              <a:t>Displayed the first 10 rows to understand the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u="none" strike="noStrike" cap="none" normalizeH="0" baseline="0" dirty="0">
                <a:ln>
                  <a:noFill/>
                </a:ln>
                <a:solidFill>
                  <a:schemeClr val="tx1"/>
                </a:solidFill>
                <a:effectLst/>
                <a:latin typeface="Arial" panose="020B0604020202020204" pitchFamily="34" charset="0"/>
              </a:rPr>
              <a:t>Key fields: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u="none" strike="noStrike" cap="none" normalizeH="0" baseline="0" dirty="0">
                <a:ln>
                  <a:noFill/>
                </a:ln>
                <a:solidFill>
                  <a:schemeClr val="tx1"/>
                </a:solidFill>
                <a:effectLst/>
                <a:latin typeface="Arial Unicode MS"/>
              </a:rPr>
              <a:t>Train_No</a:t>
            </a:r>
            <a:r>
              <a:rPr kumimoji="0" lang="en-US" altLang="en-US" sz="1200" b="0" u="none" strike="noStrike" cap="none" normalizeH="0" baseline="0" dirty="0">
                <a:ln>
                  <a:noFill/>
                </a:ln>
                <a:solidFill>
                  <a:schemeClr val="tx1"/>
                </a:solidFill>
                <a:effectLst/>
              </a:rPr>
              <a:t>, </a:t>
            </a:r>
            <a:r>
              <a:rPr kumimoji="0" lang="en-US" altLang="en-US" sz="1200" b="0" u="none" strike="noStrike" cap="none" normalizeH="0" baseline="0" dirty="0" err="1">
                <a:ln>
                  <a:noFill/>
                </a:ln>
                <a:solidFill>
                  <a:schemeClr val="tx1"/>
                </a:solidFill>
                <a:effectLst/>
                <a:latin typeface="Arial Unicode MS"/>
              </a:rPr>
              <a:t>Train_Name</a:t>
            </a:r>
            <a:r>
              <a:rPr kumimoji="0" lang="en-US" altLang="en-US" sz="1200" b="0" u="none" strike="noStrike" cap="none" normalizeH="0" baseline="0" dirty="0">
                <a:ln>
                  <a:noFill/>
                </a:ln>
                <a:solidFill>
                  <a:schemeClr val="tx1"/>
                </a:solidFill>
                <a:effectLst/>
              </a:rPr>
              <a:t>, </a:t>
            </a:r>
            <a:r>
              <a:rPr kumimoji="0" lang="en-US" altLang="en-US" sz="1200" b="0" u="none" strike="noStrike" cap="none" normalizeH="0" baseline="0" dirty="0" err="1">
                <a:ln>
                  <a:noFill/>
                </a:ln>
                <a:solidFill>
                  <a:schemeClr val="tx1"/>
                </a:solidFill>
                <a:effectLst/>
                <a:latin typeface="Arial Unicode MS"/>
              </a:rPr>
              <a:t>Source_Station_Name</a:t>
            </a:r>
            <a:r>
              <a:rPr kumimoji="0" lang="en-US" altLang="en-US" sz="1200" b="0" u="none" strike="noStrike" cap="none" normalizeH="0" baseline="0" dirty="0">
                <a:ln>
                  <a:noFill/>
                </a:ln>
                <a:solidFill>
                  <a:schemeClr val="tx1"/>
                </a:solidFill>
                <a:effectLst/>
              </a:rPr>
              <a:t>, </a:t>
            </a:r>
            <a:r>
              <a:rPr kumimoji="0" lang="en-US" altLang="en-US" sz="1200" b="0" u="none" strike="noStrike" cap="none" normalizeH="0" baseline="0" dirty="0" err="1">
                <a:ln>
                  <a:noFill/>
                </a:ln>
                <a:solidFill>
                  <a:schemeClr val="tx1"/>
                </a:solidFill>
                <a:effectLst/>
                <a:latin typeface="Arial Unicode MS"/>
              </a:rPr>
              <a:t>Destination_Station_Name</a:t>
            </a:r>
            <a:r>
              <a:rPr kumimoji="0" lang="en-US" altLang="en-US" sz="1200" b="0" u="none" strike="noStrike" cap="none" normalizeH="0" baseline="0" dirty="0">
                <a:ln>
                  <a:noFill/>
                </a:ln>
                <a:solidFill>
                  <a:schemeClr val="tx1"/>
                </a:solidFill>
                <a:effectLst/>
              </a:rPr>
              <a:t>, </a:t>
            </a:r>
            <a:r>
              <a:rPr kumimoji="0" lang="en-US" altLang="en-US" sz="1200" b="0" u="none" strike="noStrike" cap="none" normalizeH="0" baseline="0" dirty="0">
                <a:ln>
                  <a:noFill/>
                </a:ln>
                <a:solidFill>
                  <a:schemeClr val="tx1"/>
                </a:solidFill>
                <a:effectLst/>
                <a:latin typeface="Arial Unicode MS"/>
              </a:rPr>
              <a:t>days</a:t>
            </a:r>
            <a:r>
              <a:rPr kumimoji="0" lang="en-US" altLang="en-US" sz="1200" b="0" u="none" strike="noStrike" cap="none" normalizeH="0" baseline="0" dirty="0">
                <a:ln>
                  <a:noFill/>
                </a:ln>
                <a:solidFill>
                  <a:schemeClr val="tx1"/>
                </a:solidFill>
                <a:effectLst/>
              </a:rPr>
              <a:t>.</a:t>
            </a:r>
            <a:endParaRPr kumimoji="0" lang="en-US" altLang="en-US" sz="1200" b="0" u="none" strike="noStrike" cap="none" normalizeH="0" baseline="0" dirty="0">
              <a:ln>
                <a:noFill/>
              </a:ln>
              <a:solidFill>
                <a:schemeClr val="tx1"/>
              </a:solidFill>
              <a:effectLst/>
              <a:latin typeface="Arial" panose="020B0604020202020204" pitchFamily="34" charset="0"/>
            </a:endParaRPr>
          </a:p>
          <a:p>
            <a:pPr>
              <a:buNone/>
            </a:pPr>
            <a:r>
              <a:rPr lang="en-IN" sz="1200" b="1" dirty="0">
                <a:solidFill>
                  <a:schemeClr val="tx1"/>
                </a:solidFill>
              </a:rPr>
              <a:t>1.2: Basic Statistics</a:t>
            </a:r>
          </a:p>
          <a:p>
            <a:pPr>
              <a:buFont typeface="Arial" panose="020B0604020202020204" pitchFamily="34" charset="0"/>
              <a:buChar char="•"/>
            </a:pPr>
            <a:r>
              <a:rPr lang="en-IN" sz="1200" b="1" dirty="0">
                <a:solidFill>
                  <a:schemeClr val="tx1"/>
                </a:solidFill>
              </a:rPr>
              <a:t>Total Number of Trains</a:t>
            </a:r>
            <a:r>
              <a:rPr lang="en-IN" sz="1200" dirty="0">
                <a:solidFill>
                  <a:schemeClr val="tx1"/>
                </a:solidFill>
              </a:rPr>
              <a:t>: 11,113</a:t>
            </a:r>
          </a:p>
          <a:p>
            <a:pPr>
              <a:buFont typeface="Arial" panose="020B0604020202020204" pitchFamily="34" charset="0"/>
              <a:buChar char="•"/>
            </a:pPr>
            <a:r>
              <a:rPr lang="en-IN" sz="1200" b="1" dirty="0">
                <a:solidFill>
                  <a:schemeClr val="tx1"/>
                </a:solidFill>
              </a:rPr>
              <a:t>Unique Source Stations</a:t>
            </a:r>
            <a:r>
              <a:rPr lang="en-IN" sz="1200" dirty="0">
                <a:solidFill>
                  <a:schemeClr val="tx1"/>
                </a:solidFill>
              </a:rPr>
              <a:t>: 921</a:t>
            </a:r>
          </a:p>
          <a:p>
            <a:pPr>
              <a:buFont typeface="Arial" panose="020B0604020202020204" pitchFamily="34" charset="0"/>
              <a:buChar char="•"/>
            </a:pPr>
            <a:r>
              <a:rPr lang="en-IN" sz="1200" b="1" dirty="0">
                <a:solidFill>
                  <a:schemeClr val="tx1"/>
                </a:solidFill>
              </a:rPr>
              <a:t>Unique Destination Stations</a:t>
            </a:r>
            <a:r>
              <a:rPr lang="en-IN" sz="1200" dirty="0">
                <a:solidFill>
                  <a:schemeClr val="tx1"/>
                </a:solidFill>
              </a:rPr>
              <a:t>: 924</a:t>
            </a:r>
          </a:p>
          <a:p>
            <a:pPr>
              <a:buFont typeface="Arial" panose="020B0604020202020204" pitchFamily="34" charset="0"/>
              <a:buChar char="•"/>
            </a:pPr>
            <a:r>
              <a:rPr lang="en-IN" sz="1200" b="1" dirty="0">
                <a:solidFill>
                  <a:schemeClr val="tx1"/>
                </a:solidFill>
              </a:rPr>
              <a:t>Most Common Source Station</a:t>
            </a:r>
            <a:r>
              <a:rPr lang="en-IN" sz="1200" dirty="0">
                <a:solidFill>
                  <a:schemeClr val="tx1"/>
                </a:solidFill>
              </a:rPr>
              <a:t>: CST-MUMBAI</a:t>
            </a:r>
          </a:p>
          <a:p>
            <a:pPr>
              <a:buFont typeface="Arial" panose="020B0604020202020204" pitchFamily="34" charset="0"/>
              <a:buChar char="•"/>
            </a:pPr>
            <a:r>
              <a:rPr lang="en-IN" sz="1200" b="1" dirty="0">
                <a:solidFill>
                  <a:schemeClr val="tx1"/>
                </a:solidFill>
              </a:rPr>
              <a:t>Most Common Destination Station</a:t>
            </a:r>
            <a:r>
              <a:rPr lang="en-IN" sz="1200" dirty="0">
                <a:solidFill>
                  <a:schemeClr val="tx1"/>
                </a:solidFill>
              </a:rPr>
              <a:t>: CST-MUMBAI</a:t>
            </a:r>
          </a:p>
          <a:p>
            <a:pPr>
              <a:buNone/>
            </a:pPr>
            <a:r>
              <a:rPr lang="en-US" sz="1200" b="1" dirty="0">
                <a:solidFill>
                  <a:schemeClr val="tx1"/>
                </a:solidFill>
              </a:rPr>
              <a:t>1.3: Data Cleaning</a:t>
            </a:r>
          </a:p>
          <a:p>
            <a:pPr>
              <a:buFont typeface="Arial" panose="020B0604020202020204" pitchFamily="34" charset="0"/>
              <a:buChar char="•"/>
            </a:pPr>
            <a:r>
              <a:rPr lang="en-US" sz="1200" b="1" dirty="0">
                <a:solidFill>
                  <a:schemeClr val="tx1"/>
                </a:solidFill>
              </a:rPr>
              <a:t>Missing Values</a:t>
            </a:r>
            <a:r>
              <a:rPr lang="en-US" sz="1200" dirty="0">
                <a:solidFill>
                  <a:schemeClr val="tx1"/>
                </a:solidFill>
              </a:rPr>
              <a:t>: No missing values found across all columns.</a:t>
            </a:r>
          </a:p>
          <a:p>
            <a:pPr>
              <a:buFont typeface="Arial" panose="020B0604020202020204" pitchFamily="34" charset="0"/>
              <a:buChar char="•"/>
            </a:pPr>
            <a:r>
              <a:rPr lang="en-US" sz="1200" b="1" dirty="0">
                <a:solidFill>
                  <a:schemeClr val="tx1"/>
                </a:solidFill>
              </a:rPr>
              <a:t>Standardizing Station Names</a:t>
            </a:r>
            <a:r>
              <a:rPr lang="en-US" sz="1200" dirty="0">
                <a:solidFill>
                  <a:schemeClr val="tx1"/>
                </a:solidFill>
              </a:rPr>
              <a:t>: Will convert all station names to uppercase in the next step for consistency.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70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a:extLst>
            <a:ext uri="{FF2B5EF4-FFF2-40B4-BE49-F238E27FC236}">
              <a16:creationId xmlns:a16="http://schemas.microsoft.com/office/drawing/2014/main" id="{7702A7A6-4B44-7B24-02DD-9D9C62F27B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3AB3B5-32DF-86AF-E754-88CD72772DD6}"/>
              </a:ext>
            </a:extLst>
          </p:cNvPr>
          <p:cNvSpPr>
            <a:spLocks noGrp="1"/>
          </p:cNvSpPr>
          <p:nvPr>
            <p:ph type="title"/>
          </p:nvPr>
        </p:nvSpPr>
        <p:spPr/>
        <p:txBody>
          <a:bodyPr>
            <a:normAutofit/>
          </a:bodyPr>
          <a:lstStyle/>
          <a:p>
            <a:r>
              <a:rPr lang="en-IN" dirty="0">
                <a:solidFill>
                  <a:schemeClr val="accent4"/>
                </a:solidFill>
              </a:rPr>
              <a:t>Tasks                                Level:-2</a:t>
            </a:r>
            <a:br>
              <a:rPr lang="en-IN" dirty="0">
                <a:solidFill>
                  <a:schemeClr val="accent4"/>
                </a:solidFill>
              </a:rPr>
            </a:br>
            <a:r>
              <a:rPr lang="en-IN" sz="3600" dirty="0">
                <a:solidFill>
                  <a:schemeClr val="accent4"/>
                </a:solidFill>
              </a:rPr>
              <a:t>Data Transformation and Aggregation</a:t>
            </a:r>
          </a:p>
        </p:txBody>
      </p:sp>
      <p:sp>
        <p:nvSpPr>
          <p:cNvPr id="5" name="Rectangle 2">
            <a:extLst>
              <a:ext uri="{FF2B5EF4-FFF2-40B4-BE49-F238E27FC236}">
                <a16:creationId xmlns:a16="http://schemas.microsoft.com/office/drawing/2014/main" id="{1440F5B0-16CB-165A-4C79-DC50A3D01DA2}"/>
              </a:ext>
            </a:extLst>
          </p:cNvPr>
          <p:cNvSpPr>
            <a:spLocks noGrp="1" noChangeArrowheads="1"/>
          </p:cNvSpPr>
          <p:nvPr>
            <p:ph idx="1"/>
          </p:nvPr>
        </p:nvSpPr>
        <p:spPr bwMode="auto">
          <a:xfrm>
            <a:off x="1097280" y="1984394"/>
            <a:ext cx="7919065"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u="none" strike="noStrike" cap="none" normalizeH="0" baseline="0" dirty="0">
                <a:ln>
                  <a:noFill/>
                </a:ln>
                <a:solidFill>
                  <a:schemeClr val="tx1"/>
                </a:solidFill>
                <a:effectLst/>
                <a:latin typeface="Arial" panose="020B0604020202020204" pitchFamily="34" charset="0"/>
              </a:rPr>
              <a:t>Task 2.1: Data Filtering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u="none" strike="noStrike" cap="none" normalizeH="0" baseline="0" dirty="0">
                <a:ln>
                  <a:noFill/>
                </a:ln>
                <a:solidFill>
                  <a:schemeClr val="tx1"/>
                </a:solidFill>
                <a:effectLst/>
                <a:latin typeface="Arial" panose="020B0604020202020204" pitchFamily="34" charset="0"/>
              </a:rPr>
              <a:t>Saturday Trains</a:t>
            </a:r>
            <a:r>
              <a:rPr kumimoji="0" lang="en-US" altLang="en-US" sz="1200" b="0" u="none" strike="noStrike" cap="none" normalizeH="0" baseline="0" dirty="0">
                <a:ln>
                  <a:noFill/>
                </a:ln>
                <a:solidFill>
                  <a:schemeClr val="tx1"/>
                </a:solidFill>
                <a:effectLst/>
                <a:latin typeface="Arial" panose="020B0604020202020204" pitchFamily="34" charset="0"/>
              </a:rPr>
              <a:t>: Filtered dataset to show only trains running on Saturdays (e.g., SAWANTWADI ROAD ➝ MADGOAN JN.).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u="none" strike="noStrike" cap="none" normalizeH="0" baseline="0" dirty="0">
                <a:ln>
                  <a:noFill/>
                </a:ln>
                <a:solidFill>
                  <a:schemeClr val="tx1"/>
                </a:solidFill>
                <a:effectLst/>
                <a:latin typeface="Arial" panose="020B0604020202020204" pitchFamily="34" charset="0"/>
              </a:rPr>
              <a:t>Trains from "NEW DELHI"</a:t>
            </a:r>
            <a:r>
              <a:rPr kumimoji="0" lang="en-US" altLang="en-US" sz="1200" b="0" u="none" strike="noStrike" cap="none" normalizeH="0" baseline="0" dirty="0">
                <a:ln>
                  <a:noFill/>
                </a:ln>
                <a:solidFill>
                  <a:schemeClr val="tx1"/>
                </a:solidFill>
                <a:effectLst/>
                <a:latin typeface="Arial" panose="020B0604020202020204" pitchFamily="34" charset="0"/>
              </a:rPr>
              <a:t>: Extracted all trains originating from NEW DELHI (e.g., NEW DELHI ➝ SHMATA VD KATRA).</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u="none" strike="noStrike" cap="none" normalizeH="0" baseline="0" dirty="0">
                <a:ln>
                  <a:noFill/>
                </a:ln>
                <a:solidFill>
                  <a:schemeClr val="tx1"/>
                </a:solidFill>
                <a:effectLst/>
                <a:latin typeface="Arial" panose="020B0604020202020204" pitchFamily="34" charset="0"/>
              </a:rPr>
              <a:t> Task 2.2: Grouping and Aggregation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u="none" strike="noStrike" cap="none" normalizeH="0" baseline="0" dirty="0">
                <a:ln>
                  <a:noFill/>
                </a:ln>
                <a:solidFill>
                  <a:schemeClr val="tx1"/>
                </a:solidFill>
                <a:effectLst/>
                <a:latin typeface="Arial" panose="020B0604020202020204" pitchFamily="34" charset="0"/>
              </a:rPr>
              <a:t>Top Stations by Outbound Trains</a:t>
            </a:r>
            <a:r>
              <a:rPr kumimoji="0" lang="en-US" altLang="en-US" sz="1200" b="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u="none" strike="noStrike" cap="none" normalizeH="0" baseline="0" dirty="0">
                <a:ln>
                  <a:noFill/>
                </a:ln>
                <a:solidFill>
                  <a:schemeClr val="tx1"/>
                </a:solidFill>
                <a:effectLst/>
                <a:latin typeface="Arial" panose="020B0604020202020204" pitchFamily="34" charset="0"/>
              </a:rPr>
              <a:t>CST-MUMBAI: 513 trains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u="none" strike="noStrike" cap="none" normalizeH="0" baseline="0" dirty="0">
                <a:ln>
                  <a:noFill/>
                </a:ln>
                <a:solidFill>
                  <a:schemeClr val="tx1"/>
                </a:solidFill>
                <a:effectLst/>
                <a:latin typeface="Arial" panose="020B0604020202020204" pitchFamily="34" charset="0"/>
              </a:rPr>
              <a:t>SEALDAH, CHENNAI BEACH, HOWRAH JN. follow closely.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u="none" strike="noStrike" cap="none" normalizeH="0" baseline="0" dirty="0">
                <a:ln>
                  <a:noFill/>
                </a:ln>
                <a:solidFill>
                  <a:schemeClr val="tx1"/>
                </a:solidFill>
                <a:effectLst/>
                <a:latin typeface="Arial" panose="020B0604020202020204" pitchFamily="34" charset="0"/>
              </a:rPr>
              <a:t>Average Trains per Day</a:t>
            </a:r>
            <a:r>
              <a:rPr kumimoji="0" lang="en-US" altLang="en-US" sz="1200" b="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u="none" strike="noStrike" cap="none" normalizeH="0" baseline="0" dirty="0">
                <a:ln>
                  <a:noFill/>
                </a:ln>
                <a:solidFill>
                  <a:schemeClr val="tx1"/>
                </a:solidFill>
                <a:effectLst/>
                <a:latin typeface="Arial" panose="020B0604020202020204" pitchFamily="34" charset="0"/>
              </a:rPr>
              <a:t>Most smaller stations operate 1 train per day on average.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u="none" strike="noStrike" cap="none" normalizeH="0" baseline="0" dirty="0">
                <a:ln>
                  <a:noFill/>
                </a:ln>
                <a:solidFill>
                  <a:schemeClr val="tx1"/>
                </a:solidFill>
                <a:effectLst/>
                <a:latin typeface="Arial" panose="020B0604020202020204" pitchFamily="34" charset="0"/>
              </a:rPr>
              <a:t>Larger stations average higher (to be visualized next).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u="none" strike="noStrike" cap="none" normalizeH="0" baseline="0" dirty="0">
                <a:ln>
                  <a:noFill/>
                </a:ln>
                <a:solidFill>
                  <a:schemeClr val="tx1"/>
                </a:solidFill>
                <a:effectLst/>
                <a:latin typeface="Arial" panose="020B0604020202020204" pitchFamily="34" charset="0"/>
              </a:rPr>
              <a:t> Task 2.3: Data Enrichment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u="none" strike="noStrike" cap="none" normalizeH="0" baseline="0" dirty="0">
                <a:ln>
                  <a:noFill/>
                </a:ln>
                <a:solidFill>
                  <a:schemeClr val="tx1"/>
                </a:solidFill>
                <a:effectLst/>
                <a:latin typeface="Arial" panose="020B0604020202020204" pitchFamily="34" charset="0"/>
              </a:rPr>
              <a:t>Day Type Categorization</a:t>
            </a:r>
            <a:r>
              <a:rPr kumimoji="0" lang="en-US" altLang="en-US" sz="1200" b="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u="none" strike="noStrike" cap="none" normalizeH="0" baseline="0" dirty="0">
                <a:ln>
                  <a:noFill/>
                </a:ln>
                <a:solidFill>
                  <a:schemeClr val="tx1"/>
                </a:solidFill>
                <a:effectLst/>
                <a:latin typeface="Arial" panose="020B0604020202020204" pitchFamily="34" charset="0"/>
              </a:rPr>
              <a:t>Weekdays: Monday–Friday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u="none" strike="noStrike" cap="none" normalizeH="0" baseline="0" dirty="0">
                <a:ln>
                  <a:noFill/>
                </a:ln>
                <a:solidFill>
                  <a:schemeClr val="tx1"/>
                </a:solidFill>
                <a:effectLst/>
                <a:latin typeface="Arial" panose="020B0604020202020204" pitchFamily="34" charset="0"/>
              </a:rPr>
              <a:t>Weekend: Saturday &amp; Sunday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u="none" strike="noStrike" cap="none" normalizeH="0" baseline="0" dirty="0">
                <a:ln>
                  <a:noFill/>
                </a:ln>
                <a:solidFill>
                  <a:schemeClr val="tx1"/>
                </a:solidFill>
                <a:effectLst/>
                <a:latin typeface="Arial" panose="020B0604020202020204" pitchFamily="34" charset="0"/>
              </a:rPr>
              <a:t>Added new column </a:t>
            </a:r>
            <a:r>
              <a:rPr kumimoji="0" lang="en-US" altLang="en-US" sz="1200" b="0" u="none" strike="noStrike" cap="none" normalizeH="0" baseline="0" dirty="0" err="1">
                <a:ln>
                  <a:noFill/>
                </a:ln>
                <a:solidFill>
                  <a:schemeClr val="tx1"/>
                </a:solidFill>
                <a:effectLst/>
                <a:latin typeface="Arial Unicode MS"/>
              </a:rPr>
              <a:t>Day_Type</a:t>
            </a:r>
            <a:r>
              <a:rPr kumimoji="0" lang="en-US" altLang="en-US" sz="1200" b="0" u="none" strike="noStrike" cap="none" normalizeH="0" baseline="0" dirty="0">
                <a:ln>
                  <a:noFill/>
                </a:ln>
                <a:solidFill>
                  <a:schemeClr val="tx1"/>
                </a:solidFill>
                <a:effectLst/>
              </a:rPr>
              <a:t> for analysis</a:t>
            </a:r>
            <a:endParaRPr kumimoji="0" lang="en-US" altLang="en-US" sz="1200" b="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5535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a:extLst>
            <a:ext uri="{FF2B5EF4-FFF2-40B4-BE49-F238E27FC236}">
              <a16:creationId xmlns:a16="http://schemas.microsoft.com/office/drawing/2014/main" id="{C52DB098-21C5-70C4-5A53-9248F5CAC4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C1D9ED-09FB-FB1E-2831-CA7E1EE86842}"/>
              </a:ext>
            </a:extLst>
          </p:cNvPr>
          <p:cNvSpPr>
            <a:spLocks noGrp="1"/>
          </p:cNvSpPr>
          <p:nvPr>
            <p:ph type="title"/>
          </p:nvPr>
        </p:nvSpPr>
        <p:spPr/>
        <p:txBody>
          <a:bodyPr>
            <a:normAutofit/>
          </a:bodyPr>
          <a:lstStyle/>
          <a:p>
            <a:r>
              <a:rPr lang="en-IN" dirty="0">
                <a:solidFill>
                  <a:schemeClr val="accent4"/>
                </a:solidFill>
              </a:rPr>
              <a:t>Tasks                                Level:-3</a:t>
            </a:r>
            <a:br>
              <a:rPr lang="en-IN" dirty="0">
                <a:solidFill>
                  <a:schemeClr val="accent4"/>
                </a:solidFill>
              </a:rPr>
            </a:br>
            <a:r>
              <a:rPr lang="en-IN" sz="3600" dirty="0">
                <a:solidFill>
                  <a:schemeClr val="accent4"/>
                </a:solidFill>
              </a:rPr>
              <a:t>Advanced Data Analysis</a:t>
            </a:r>
          </a:p>
        </p:txBody>
      </p:sp>
      <p:sp>
        <p:nvSpPr>
          <p:cNvPr id="5" name="Rectangle 2">
            <a:extLst>
              <a:ext uri="{FF2B5EF4-FFF2-40B4-BE49-F238E27FC236}">
                <a16:creationId xmlns:a16="http://schemas.microsoft.com/office/drawing/2014/main" id="{18189625-0660-5011-1775-CDD50B49A594}"/>
              </a:ext>
            </a:extLst>
          </p:cNvPr>
          <p:cNvSpPr>
            <a:spLocks noGrp="1" noChangeArrowheads="1"/>
          </p:cNvSpPr>
          <p:nvPr>
            <p:ph idx="1"/>
          </p:nvPr>
        </p:nvSpPr>
        <p:spPr bwMode="auto">
          <a:xfrm>
            <a:off x="1097280" y="2172683"/>
            <a:ext cx="7919065" cy="3501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1200" b="1" dirty="0">
                <a:solidFill>
                  <a:schemeClr val="tx1"/>
                </a:solidFill>
                <a:latin typeface="Arial" panose="020B0604020202020204" pitchFamily="34" charset="0"/>
                <a:cs typeface="Arial" panose="020B0604020202020204" pitchFamily="34" charset="0"/>
              </a:rPr>
              <a:t>Task 3.1: Pattern Analysis</a:t>
            </a:r>
          </a:p>
          <a:p>
            <a:pPr>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Day-wise Distribution</a:t>
            </a:r>
            <a:r>
              <a:rPr lang="en-US" sz="1200" dirty="0">
                <a:solidFill>
                  <a:schemeClr val="tx1"/>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Most trains operate on </a:t>
            </a:r>
            <a:r>
              <a:rPr lang="en-US" sz="1200" b="1" dirty="0">
                <a:solidFill>
                  <a:schemeClr val="tx1"/>
                </a:solidFill>
                <a:latin typeface="Arial" panose="020B0604020202020204" pitchFamily="34" charset="0"/>
                <a:cs typeface="Arial" panose="020B0604020202020204" pitchFamily="34" charset="0"/>
              </a:rPr>
              <a:t>Friday</a:t>
            </a:r>
            <a:r>
              <a:rPr lang="en-US" sz="1200" dirty="0">
                <a:solidFill>
                  <a:schemeClr val="tx1"/>
                </a:solidFill>
                <a:latin typeface="Arial" panose="020B0604020202020204" pitchFamily="34" charset="0"/>
                <a:cs typeface="Arial" panose="020B0604020202020204" pitchFamily="34" charset="0"/>
              </a:rPr>
              <a:t> and </a:t>
            </a:r>
            <a:r>
              <a:rPr lang="en-US" sz="1200" b="1" dirty="0">
                <a:solidFill>
                  <a:schemeClr val="tx1"/>
                </a:solidFill>
                <a:latin typeface="Arial" panose="020B0604020202020204" pitchFamily="34" charset="0"/>
                <a:cs typeface="Arial" panose="020B0604020202020204" pitchFamily="34" charset="0"/>
              </a:rPr>
              <a:t>Saturday</a:t>
            </a:r>
            <a:r>
              <a:rPr lang="en-US" sz="1200" dirty="0">
                <a:solidFill>
                  <a:schemeClr val="tx1"/>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Monday</a:t>
            </a:r>
            <a:r>
              <a:rPr lang="en-US" sz="1200" dirty="0">
                <a:solidFill>
                  <a:schemeClr val="tx1"/>
                </a:solidFill>
                <a:latin typeface="Arial" panose="020B0604020202020204" pitchFamily="34" charset="0"/>
                <a:cs typeface="Arial" panose="020B0604020202020204" pitchFamily="34" charset="0"/>
              </a:rPr>
              <a:t> and </a:t>
            </a:r>
            <a:r>
              <a:rPr lang="en-US" sz="1200" b="1" dirty="0">
                <a:solidFill>
                  <a:schemeClr val="tx1"/>
                </a:solidFill>
                <a:latin typeface="Arial" panose="020B0604020202020204" pitchFamily="34" charset="0"/>
                <a:cs typeface="Arial" panose="020B0604020202020204" pitchFamily="34" charset="0"/>
              </a:rPr>
              <a:t>Tuesday</a:t>
            </a:r>
            <a:r>
              <a:rPr lang="en-US" sz="1200" dirty="0">
                <a:solidFill>
                  <a:schemeClr val="tx1"/>
                </a:solidFill>
                <a:latin typeface="Arial" panose="020B0604020202020204" pitchFamily="34" charset="0"/>
                <a:cs typeface="Arial" panose="020B0604020202020204" pitchFamily="34" charset="0"/>
              </a:rPr>
              <a:t> see the fewest scheduled trains.</a:t>
            </a:r>
          </a:p>
          <a:p>
            <a:pPr>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Top Source Stations</a:t>
            </a:r>
            <a:r>
              <a:rPr lang="en-US" sz="1200" dirty="0">
                <a:solidFill>
                  <a:schemeClr val="tx1"/>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CST-MUMBAI, SEALDAH, and HOWRAH JN. are consistently dominant origin points.</a:t>
            </a:r>
          </a:p>
          <a:p>
            <a:pPr>
              <a:buNone/>
            </a:pPr>
            <a:r>
              <a:rPr lang="en-US" sz="1200" b="1" dirty="0">
                <a:solidFill>
                  <a:schemeClr val="tx1"/>
                </a:solidFill>
                <a:latin typeface="Arial" panose="020B0604020202020204" pitchFamily="34" charset="0"/>
                <a:cs typeface="Arial" panose="020B0604020202020204" pitchFamily="34" charset="0"/>
              </a:rPr>
              <a:t>Task 3.2: Correlation &amp; Insights</a:t>
            </a:r>
          </a:p>
          <a:p>
            <a:pPr>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Weekday vs Weekend</a:t>
            </a:r>
            <a:r>
              <a:rPr lang="en-US" sz="1200" dirty="0">
                <a:solidFill>
                  <a:schemeClr val="tx1"/>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Approximately </a:t>
            </a:r>
            <a:r>
              <a:rPr lang="en-US" sz="1200" b="1" dirty="0">
                <a:solidFill>
                  <a:schemeClr val="tx1"/>
                </a:solidFill>
                <a:latin typeface="Arial" panose="020B0604020202020204" pitchFamily="34" charset="0"/>
                <a:cs typeface="Arial" panose="020B0604020202020204" pitchFamily="34" charset="0"/>
              </a:rPr>
              <a:t>70%</a:t>
            </a:r>
            <a:r>
              <a:rPr lang="en-US" sz="1200" dirty="0">
                <a:solidFill>
                  <a:schemeClr val="tx1"/>
                </a:solidFill>
                <a:latin typeface="Arial" panose="020B0604020202020204" pitchFamily="34" charset="0"/>
                <a:cs typeface="Arial" panose="020B0604020202020204" pitchFamily="34" charset="0"/>
              </a:rPr>
              <a:t> of trains operate on </a:t>
            </a:r>
            <a:r>
              <a:rPr lang="en-US" sz="1200" b="1" dirty="0">
                <a:solidFill>
                  <a:schemeClr val="tx1"/>
                </a:solidFill>
                <a:latin typeface="Arial" panose="020B0604020202020204" pitchFamily="34" charset="0"/>
                <a:cs typeface="Arial" panose="020B0604020202020204" pitchFamily="34" charset="0"/>
              </a:rPr>
              <a:t>weekdays</a:t>
            </a:r>
            <a:r>
              <a:rPr lang="en-US" sz="1200" dirty="0">
                <a:solidFill>
                  <a:schemeClr val="tx1"/>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Suggests that rail traffic is higher for commuter or work-related travel.</a:t>
            </a:r>
          </a:p>
          <a:p>
            <a:pPr>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Insight</a:t>
            </a:r>
            <a:r>
              <a:rPr lang="en-US" sz="1200" dirty="0">
                <a:solidFill>
                  <a:schemeClr val="tx1"/>
                </a:solidFill>
                <a:latin typeface="Arial" panose="020B0604020202020204" pitchFamily="34" charset="0"/>
                <a:cs typeface="Arial" panose="020B0604020202020204" pitchFamily="34" charset="0"/>
              </a:rPr>
              <a:t>: Optimize maintenance or resource scheduling on low-demand days (Monday–Tuesday).</a:t>
            </a:r>
          </a:p>
        </p:txBody>
      </p:sp>
    </p:spTree>
    <p:extLst>
      <p:ext uri="{BB962C8B-B14F-4D97-AF65-F5344CB8AC3E}">
        <p14:creationId xmlns:p14="http://schemas.microsoft.com/office/powerpoint/2010/main" val="702801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a:extLst>
            <a:ext uri="{FF2B5EF4-FFF2-40B4-BE49-F238E27FC236}">
              <a16:creationId xmlns:a16="http://schemas.microsoft.com/office/drawing/2014/main" id="{25B1ABF3-19D9-5B82-1488-2B1F10875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14E5C6-A7F9-9F5C-4F9C-7A4FA0425AA0}"/>
              </a:ext>
            </a:extLst>
          </p:cNvPr>
          <p:cNvSpPr>
            <a:spLocks noGrp="1"/>
          </p:cNvSpPr>
          <p:nvPr>
            <p:ph type="title"/>
          </p:nvPr>
        </p:nvSpPr>
        <p:spPr/>
        <p:txBody>
          <a:bodyPr>
            <a:normAutofit/>
          </a:bodyPr>
          <a:lstStyle/>
          <a:p>
            <a:r>
              <a:rPr lang="en-IN" dirty="0">
                <a:solidFill>
                  <a:schemeClr val="accent4"/>
                </a:solidFill>
              </a:rPr>
              <a:t>Tasks                                Level:-4</a:t>
            </a:r>
            <a:br>
              <a:rPr lang="en-IN" dirty="0">
                <a:solidFill>
                  <a:schemeClr val="accent4"/>
                </a:solidFill>
              </a:rPr>
            </a:br>
            <a:r>
              <a:rPr lang="en-IN" sz="3600" dirty="0">
                <a:solidFill>
                  <a:schemeClr val="accent4"/>
                </a:solidFill>
              </a:rPr>
              <a:t>Data Visualization and Reporting</a:t>
            </a:r>
          </a:p>
        </p:txBody>
      </p:sp>
      <p:sp>
        <p:nvSpPr>
          <p:cNvPr id="5" name="Rectangle 2">
            <a:extLst>
              <a:ext uri="{FF2B5EF4-FFF2-40B4-BE49-F238E27FC236}">
                <a16:creationId xmlns:a16="http://schemas.microsoft.com/office/drawing/2014/main" id="{4B3C4072-00E3-4B7F-46E8-1B4AD7DCC62E}"/>
              </a:ext>
            </a:extLst>
          </p:cNvPr>
          <p:cNvSpPr>
            <a:spLocks noGrp="1" noChangeArrowheads="1"/>
          </p:cNvSpPr>
          <p:nvPr>
            <p:ph idx="1"/>
          </p:nvPr>
        </p:nvSpPr>
        <p:spPr bwMode="auto">
          <a:xfrm>
            <a:off x="1189877" y="1983790"/>
            <a:ext cx="7919065" cy="399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1200" b="1" dirty="0">
                <a:solidFill>
                  <a:schemeClr val="tx1"/>
                </a:solidFill>
                <a:latin typeface="Arial" panose="020B0604020202020204" pitchFamily="34" charset="0"/>
                <a:cs typeface="Arial" panose="020B0604020202020204" pitchFamily="34" charset="0"/>
              </a:rPr>
              <a:t>Heatmap Analysis: Train Frequency by Day for Top 15 Source Stations</a:t>
            </a:r>
          </a:p>
          <a:p>
            <a:pPr>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The heatmap visualizes how frequently trains depart from top stations across each day of the week.</a:t>
            </a:r>
          </a:p>
          <a:p>
            <a:pPr>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Key Insights</a:t>
            </a:r>
            <a:r>
              <a:rPr lang="en-US" sz="1200" dirty="0">
                <a:solidFill>
                  <a:schemeClr val="tx1"/>
                </a:solidFill>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CST-MUMBAI, SEALDAH, and HOWRAH JN. show consistent activity across all days.</a:t>
            </a:r>
          </a:p>
          <a:p>
            <a:pPr marL="742950" lvl="1" indent="-28575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Some stations, like CHENNAI BEACH, have spikes mid-week, while others peak over weekends.</a:t>
            </a:r>
          </a:p>
          <a:p>
            <a:pPr marL="742950" lvl="1" indent="-285750">
              <a:buFont typeface="Arial" panose="020B0604020202020204" pitchFamily="34" charset="0"/>
              <a:buChar char="•"/>
            </a:pPr>
            <a:r>
              <a:rPr lang="en-US" sz="1200" dirty="0">
                <a:solidFill>
                  <a:schemeClr val="tx1"/>
                </a:solidFill>
                <a:latin typeface="Arial" panose="020B0604020202020204" pitchFamily="34" charset="0"/>
                <a:cs typeface="Arial" panose="020B0604020202020204" pitchFamily="34" charset="0"/>
              </a:rPr>
              <a:t>Useful for </a:t>
            </a:r>
            <a:r>
              <a:rPr lang="en-US" sz="1200" b="1" dirty="0">
                <a:solidFill>
                  <a:schemeClr val="tx1"/>
                </a:solidFill>
                <a:latin typeface="Arial" panose="020B0604020202020204" pitchFamily="34" charset="0"/>
                <a:cs typeface="Arial" panose="020B0604020202020204" pitchFamily="34" charset="0"/>
              </a:rPr>
              <a:t>operational planning</a:t>
            </a:r>
            <a:r>
              <a:rPr lang="en-US" sz="1200" dirty="0">
                <a:solidFill>
                  <a:schemeClr val="tx1"/>
                </a:solidFill>
                <a:latin typeface="Arial" panose="020B0604020202020204" pitchFamily="34" charset="0"/>
                <a:cs typeface="Arial" panose="020B0604020202020204" pitchFamily="34" charset="0"/>
              </a:rPr>
              <a:t>, </a:t>
            </a:r>
            <a:r>
              <a:rPr lang="en-US" sz="1200" b="1" dirty="0">
                <a:solidFill>
                  <a:schemeClr val="tx1"/>
                </a:solidFill>
                <a:latin typeface="Arial" panose="020B0604020202020204" pitchFamily="34" charset="0"/>
                <a:cs typeface="Arial" panose="020B0604020202020204" pitchFamily="34" charset="0"/>
              </a:rPr>
              <a:t>platform allocation</a:t>
            </a:r>
            <a:r>
              <a:rPr lang="en-US" sz="1200" dirty="0">
                <a:solidFill>
                  <a:schemeClr val="tx1"/>
                </a:solidFill>
                <a:latin typeface="Arial" panose="020B0604020202020204" pitchFamily="34" charset="0"/>
                <a:cs typeface="Arial" panose="020B0604020202020204" pitchFamily="34" charset="0"/>
              </a:rPr>
              <a:t>, and </a:t>
            </a:r>
            <a:r>
              <a:rPr lang="en-US" sz="1200" b="1" dirty="0">
                <a:solidFill>
                  <a:schemeClr val="tx1"/>
                </a:solidFill>
                <a:latin typeface="Arial" panose="020B0604020202020204" pitchFamily="34" charset="0"/>
                <a:cs typeface="Arial" panose="020B0604020202020204" pitchFamily="34" charset="0"/>
              </a:rPr>
              <a:t>resource deployment</a:t>
            </a:r>
            <a:r>
              <a:rPr lang="en-US" sz="1200" dirty="0">
                <a:solidFill>
                  <a:schemeClr val="tx1"/>
                </a:solidFill>
                <a:latin typeface="Arial" panose="020B0604020202020204" pitchFamily="34" charset="0"/>
                <a:cs typeface="Arial" panose="020B0604020202020204" pitchFamily="34" charset="0"/>
              </a:rPr>
              <a:t>.</a:t>
            </a:r>
          </a:p>
          <a:p>
            <a:pPr>
              <a:buNone/>
            </a:pPr>
            <a:r>
              <a:rPr lang="en-US" sz="1200" b="1" dirty="0">
                <a:solidFill>
                  <a:schemeClr val="tx1"/>
                </a:solidFill>
                <a:latin typeface="Arial" panose="020B0604020202020204" pitchFamily="34" charset="0"/>
                <a:cs typeface="Arial" panose="020B0604020202020204" pitchFamily="34" charset="0"/>
              </a:rPr>
              <a:t>Conclusion and Recommendations </a:t>
            </a:r>
          </a:p>
          <a:p>
            <a:pPr>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Peak Travel Days</a:t>
            </a:r>
            <a:r>
              <a:rPr lang="en-US" sz="1200" dirty="0">
                <a:solidFill>
                  <a:schemeClr val="tx1"/>
                </a:solidFill>
                <a:latin typeface="Arial" panose="020B0604020202020204" pitchFamily="34" charset="0"/>
                <a:cs typeface="Arial" panose="020B0604020202020204" pitchFamily="34" charset="0"/>
              </a:rPr>
              <a:t>: Friday and Saturday; ideal for introducing new services or adjusting timetables.</a:t>
            </a:r>
          </a:p>
          <a:p>
            <a:pPr>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High-Traffic Hubs</a:t>
            </a:r>
            <a:r>
              <a:rPr lang="en-US" sz="1200" dirty="0">
                <a:solidFill>
                  <a:schemeClr val="tx1"/>
                </a:solidFill>
                <a:latin typeface="Arial" panose="020B0604020202020204" pitchFamily="34" charset="0"/>
                <a:cs typeface="Arial" panose="020B0604020202020204" pitchFamily="34" charset="0"/>
              </a:rPr>
              <a:t>: CST-MUMBAI and SEALDAH demand priority in scheduling and resource allocation.</a:t>
            </a:r>
          </a:p>
          <a:p>
            <a:pPr>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Weekday Dominance</a:t>
            </a:r>
            <a:r>
              <a:rPr lang="en-US" sz="1200" dirty="0">
                <a:solidFill>
                  <a:schemeClr val="tx1"/>
                </a:solidFill>
                <a:latin typeface="Arial" panose="020B0604020202020204" pitchFamily="34" charset="0"/>
                <a:cs typeface="Arial" panose="020B0604020202020204" pitchFamily="34" charset="0"/>
              </a:rPr>
              <a:t>: Focus on improving efficiency for workday commuters.</a:t>
            </a:r>
          </a:p>
          <a:p>
            <a:pPr>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Low-Demand Opportunities</a:t>
            </a:r>
            <a:r>
              <a:rPr lang="en-US" sz="1200" dirty="0">
                <a:solidFill>
                  <a:schemeClr val="tx1"/>
                </a:solidFill>
                <a:latin typeface="Arial" panose="020B0604020202020204" pitchFamily="34" charset="0"/>
                <a:cs typeface="Arial" panose="020B0604020202020204" pitchFamily="34" charset="0"/>
              </a:rPr>
              <a:t>: Use Monday/Tuesday for maintenance windows or test operations.</a:t>
            </a:r>
          </a:p>
          <a:p>
            <a:pPr marL="742950" lvl="1" indent="-285750">
              <a:buFont typeface="Arial" panose="020B0604020202020204" pitchFamily="34" charset="0"/>
              <a:buChar char="•"/>
            </a:pPr>
            <a:endParaRPr lang="en-US" sz="12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515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a:extLst>
            <a:ext uri="{FF2B5EF4-FFF2-40B4-BE49-F238E27FC236}">
              <a16:creationId xmlns:a16="http://schemas.microsoft.com/office/drawing/2014/main" id="{0A8F058C-B7D8-0122-815A-93B3C7486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ADFEF-2DF1-0C08-625A-1B1473F2087C}"/>
              </a:ext>
            </a:extLst>
          </p:cNvPr>
          <p:cNvSpPr>
            <a:spLocks noGrp="1"/>
          </p:cNvSpPr>
          <p:nvPr>
            <p:ph type="title"/>
          </p:nvPr>
        </p:nvSpPr>
        <p:spPr/>
        <p:txBody>
          <a:bodyPr>
            <a:normAutofit/>
          </a:bodyPr>
          <a:lstStyle/>
          <a:p>
            <a:r>
              <a:rPr lang="en-IN" dirty="0">
                <a:solidFill>
                  <a:schemeClr val="accent4"/>
                </a:solidFill>
              </a:rPr>
              <a:t>Tasks                                Level:-4</a:t>
            </a:r>
            <a:br>
              <a:rPr lang="en-IN" dirty="0">
                <a:solidFill>
                  <a:schemeClr val="accent4"/>
                </a:solidFill>
              </a:rPr>
            </a:br>
            <a:r>
              <a:rPr lang="en-IN" sz="3600" dirty="0">
                <a:solidFill>
                  <a:schemeClr val="accent4"/>
                </a:solidFill>
              </a:rPr>
              <a:t>Data Visualization and Reporting</a:t>
            </a:r>
          </a:p>
        </p:txBody>
      </p:sp>
      <p:pic>
        <p:nvPicPr>
          <p:cNvPr id="14" name="Content Placeholder 13">
            <a:extLst>
              <a:ext uri="{FF2B5EF4-FFF2-40B4-BE49-F238E27FC236}">
                <a16:creationId xmlns:a16="http://schemas.microsoft.com/office/drawing/2014/main" id="{65723242-7B0B-3A3E-ED90-0AE31525C4AA}"/>
              </a:ext>
            </a:extLst>
          </p:cNvPr>
          <p:cNvPicPr>
            <a:picLocks noGrp="1" noChangeAspect="1"/>
          </p:cNvPicPr>
          <p:nvPr>
            <p:ph idx="1"/>
          </p:nvPr>
        </p:nvPicPr>
        <p:blipFill>
          <a:blip r:embed="rId2"/>
          <a:stretch>
            <a:fillRect/>
          </a:stretch>
        </p:blipFill>
        <p:spPr>
          <a:xfrm>
            <a:off x="3305572" y="2108200"/>
            <a:ext cx="5641181" cy="3760788"/>
          </a:xfrm>
        </p:spPr>
      </p:pic>
    </p:spTree>
    <p:extLst>
      <p:ext uri="{BB962C8B-B14F-4D97-AF65-F5344CB8AC3E}">
        <p14:creationId xmlns:p14="http://schemas.microsoft.com/office/powerpoint/2010/main" val="1906065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a:extLst>
            <a:ext uri="{FF2B5EF4-FFF2-40B4-BE49-F238E27FC236}">
              <a16:creationId xmlns:a16="http://schemas.microsoft.com/office/drawing/2014/main" id="{6D081942-904C-35CB-1E95-18FB120F2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5A767F-5C6A-9837-905D-112DA008579F}"/>
              </a:ext>
            </a:extLst>
          </p:cNvPr>
          <p:cNvSpPr>
            <a:spLocks noGrp="1"/>
          </p:cNvSpPr>
          <p:nvPr>
            <p:ph type="title"/>
          </p:nvPr>
        </p:nvSpPr>
        <p:spPr/>
        <p:txBody>
          <a:bodyPr>
            <a:normAutofit/>
          </a:bodyPr>
          <a:lstStyle/>
          <a:p>
            <a:r>
              <a:rPr lang="en-IN" dirty="0">
                <a:solidFill>
                  <a:schemeClr val="accent4"/>
                </a:solidFill>
              </a:rPr>
              <a:t>Tasks                                Level:-4</a:t>
            </a:r>
            <a:br>
              <a:rPr lang="en-IN" dirty="0">
                <a:solidFill>
                  <a:schemeClr val="accent4"/>
                </a:solidFill>
              </a:rPr>
            </a:br>
            <a:r>
              <a:rPr lang="en-IN" sz="3600" dirty="0">
                <a:solidFill>
                  <a:schemeClr val="accent4"/>
                </a:solidFill>
              </a:rPr>
              <a:t>Data Visualization and Reporting</a:t>
            </a:r>
          </a:p>
        </p:txBody>
      </p:sp>
      <p:pic>
        <p:nvPicPr>
          <p:cNvPr id="6" name="Content Placeholder 5">
            <a:extLst>
              <a:ext uri="{FF2B5EF4-FFF2-40B4-BE49-F238E27FC236}">
                <a16:creationId xmlns:a16="http://schemas.microsoft.com/office/drawing/2014/main" id="{1CC447C7-8B6E-CD38-5EF5-4B054E298CF0}"/>
              </a:ext>
            </a:extLst>
          </p:cNvPr>
          <p:cNvPicPr>
            <a:picLocks noGrp="1" noChangeAspect="1"/>
          </p:cNvPicPr>
          <p:nvPr>
            <p:ph idx="1"/>
          </p:nvPr>
        </p:nvPicPr>
        <p:blipFill>
          <a:blip r:embed="rId2"/>
          <a:stretch>
            <a:fillRect/>
          </a:stretch>
        </p:blipFill>
        <p:spPr>
          <a:xfrm>
            <a:off x="2992173" y="2108200"/>
            <a:ext cx="6267979" cy="3760788"/>
          </a:xfrm>
        </p:spPr>
      </p:pic>
    </p:spTree>
    <p:extLst>
      <p:ext uri="{BB962C8B-B14F-4D97-AF65-F5344CB8AC3E}">
        <p14:creationId xmlns:p14="http://schemas.microsoft.com/office/powerpoint/2010/main" val="3737620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a:extLst>
            <a:ext uri="{FF2B5EF4-FFF2-40B4-BE49-F238E27FC236}">
              <a16:creationId xmlns:a16="http://schemas.microsoft.com/office/drawing/2014/main" id="{670103CE-2298-9EC2-F25E-A76FA689E4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1E137F-5784-BE3C-70CD-60A2871B0AAC}"/>
              </a:ext>
            </a:extLst>
          </p:cNvPr>
          <p:cNvSpPr>
            <a:spLocks noGrp="1"/>
          </p:cNvSpPr>
          <p:nvPr>
            <p:ph type="title"/>
          </p:nvPr>
        </p:nvSpPr>
        <p:spPr/>
        <p:txBody>
          <a:bodyPr>
            <a:normAutofit/>
          </a:bodyPr>
          <a:lstStyle/>
          <a:p>
            <a:r>
              <a:rPr lang="en-IN" dirty="0">
                <a:solidFill>
                  <a:schemeClr val="accent4"/>
                </a:solidFill>
              </a:rPr>
              <a:t>Tasks                                Level:-4</a:t>
            </a:r>
            <a:br>
              <a:rPr lang="en-IN" dirty="0">
                <a:solidFill>
                  <a:schemeClr val="accent4"/>
                </a:solidFill>
              </a:rPr>
            </a:br>
            <a:r>
              <a:rPr lang="en-IN" sz="3600" dirty="0">
                <a:solidFill>
                  <a:schemeClr val="accent4"/>
                </a:solidFill>
              </a:rPr>
              <a:t>Data Visualization and Reporting</a:t>
            </a:r>
          </a:p>
        </p:txBody>
      </p:sp>
      <p:pic>
        <p:nvPicPr>
          <p:cNvPr id="11" name="Content Placeholder 10">
            <a:extLst>
              <a:ext uri="{FF2B5EF4-FFF2-40B4-BE49-F238E27FC236}">
                <a16:creationId xmlns:a16="http://schemas.microsoft.com/office/drawing/2014/main" id="{D0D05B8A-A511-0590-805C-D22E2B455FC2}"/>
              </a:ext>
            </a:extLst>
          </p:cNvPr>
          <p:cNvPicPr>
            <a:picLocks noGrp="1" noChangeAspect="1"/>
          </p:cNvPicPr>
          <p:nvPr>
            <p:ph idx="1"/>
          </p:nvPr>
        </p:nvPicPr>
        <p:blipFill>
          <a:blip r:embed="rId2"/>
          <a:stretch>
            <a:fillRect/>
          </a:stretch>
        </p:blipFill>
        <p:spPr>
          <a:xfrm>
            <a:off x="2783240" y="2108200"/>
            <a:ext cx="6685845" cy="3760788"/>
          </a:xfrm>
        </p:spPr>
      </p:pic>
    </p:spTree>
    <p:extLst>
      <p:ext uri="{BB962C8B-B14F-4D97-AF65-F5344CB8AC3E}">
        <p14:creationId xmlns:p14="http://schemas.microsoft.com/office/powerpoint/2010/main" val="4145419228"/>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{268E189F-288F-4495-8E59-21ED0620B75F}tf22712842_win32</Template>
  <TotalTime>60</TotalTime>
  <Words>677</Words>
  <Application>Microsoft Office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Unicode MS</vt:lpstr>
      <vt:lpstr>Bookman Old Style</vt:lpstr>
      <vt:lpstr>Calibri</vt:lpstr>
      <vt:lpstr>Franklin Gothic Book</vt:lpstr>
      <vt:lpstr>Custom</vt:lpstr>
      <vt:lpstr>Internship:-DATA ENGNEERING   Name:- SHAIK GOUSE BASHA   Report On:- Railway Info   Platforms:- Tableau, MS PP  </vt:lpstr>
      <vt:lpstr>INTRODUCTION </vt:lpstr>
      <vt:lpstr>Tasks                                Level:-1 Data Exploration and Basic Operations</vt:lpstr>
      <vt:lpstr>Tasks                                Level:-2 Data Transformation and Aggregation</vt:lpstr>
      <vt:lpstr>Tasks                                Level:-3 Advanced Data Analysis</vt:lpstr>
      <vt:lpstr>Tasks                                Level:-4 Data Visualization and Reporting</vt:lpstr>
      <vt:lpstr>Tasks                                Level:-4 Data Visualization and Reporting</vt:lpstr>
      <vt:lpstr>Tasks                                Level:-4 Data Visualization and Reporting</vt:lpstr>
      <vt:lpstr>Tasks                                Level:-4 Data Visualization and Reporting</vt:lpstr>
      <vt:lpstr>Tasks                                Level:-4 Data Visualization and Reporting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gouse basha</dc:creator>
  <cp:lastModifiedBy>gouse basha</cp:lastModifiedBy>
  <cp:revision>2</cp:revision>
  <dcterms:created xsi:type="dcterms:W3CDTF">2025-05-25T06:47:20Z</dcterms:created>
  <dcterms:modified xsi:type="dcterms:W3CDTF">2025-06-13T07:26:06Z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