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8" r:id="rId6"/>
    <p:sldId id="259" r:id="rId7"/>
    <p:sldId id="279" r:id="rId8"/>
    <p:sldId id="260" r:id="rId9"/>
    <p:sldId id="269" r:id="rId10"/>
    <p:sldId id="280" r:id="rId11"/>
    <p:sldId id="262" r:id="rId12"/>
    <p:sldId id="271" r:id="rId13"/>
    <p:sldId id="273" r:id="rId14"/>
    <p:sldId id="272" r:id="rId15"/>
    <p:sldId id="274" r:id="rId16"/>
    <p:sldId id="275" r:id="rId17"/>
    <p:sldId id="283" r:id="rId18"/>
    <p:sldId id="276" r:id="rId19"/>
    <p:sldId id="277" r:id="rId20"/>
    <p:sldId id="281" r:id="rId21"/>
    <p:sldId id="278" r:id="rId22"/>
    <p:sldId id="282" r:id="rId23"/>
    <p:sldId id="263" r:id="rId24"/>
    <p:sldId id="265" r:id="rId25"/>
    <p:sldId id="270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66" d="100"/>
          <a:sy n="66" d="100"/>
        </p:scale>
        <p:origin x="668" y="4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11/22/2019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103" y="1747210"/>
            <a:ext cx="4853573" cy="1616252"/>
          </a:xfrm>
        </p:spPr>
        <p:txBody>
          <a:bodyPr/>
          <a:lstStyle/>
          <a:p>
            <a:r>
              <a:rPr lang="en-US" dirty="0"/>
              <a:t>Median &amp; Order Statistics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6103" y="4532588"/>
            <a:ext cx="4854339" cy="1257574"/>
          </a:xfrm>
        </p:spPr>
        <p:txBody>
          <a:bodyPr/>
          <a:lstStyle/>
          <a:p>
            <a:r>
              <a:rPr lang="en-US" sz="1800" b="1" dirty="0"/>
              <a:t>Presented By:</a:t>
            </a:r>
          </a:p>
          <a:p>
            <a:r>
              <a:rPr lang="en-US" sz="1800" dirty="0"/>
              <a:t>Balaji Gurumoorthy</a:t>
            </a:r>
          </a:p>
          <a:p>
            <a:r>
              <a:rPr lang="en-US" sz="1800" dirty="0"/>
              <a:t>Revathy Ramamoorthy</a:t>
            </a:r>
          </a:p>
          <a:p>
            <a:r>
              <a:rPr lang="en-US" sz="1800" dirty="0"/>
              <a:t>Tharoon T Thiagarajan</a:t>
            </a:r>
          </a:p>
          <a:p>
            <a:r>
              <a:rPr lang="en-US" sz="1800" dirty="0"/>
              <a:t>Pavithra Rathinasabapathy</a:t>
            </a:r>
          </a:p>
          <a:p>
            <a:r>
              <a:rPr lang="en-US" sz="1800" dirty="0"/>
              <a:t>Goutami Padmanabhan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A5EA380-AFE3-4046-8492-DF71E0D06064}"/>
              </a:ext>
            </a:extLst>
          </p:cNvPr>
          <p:cNvSpPr txBox="1">
            <a:spLocks/>
          </p:cNvSpPr>
          <p:nvPr/>
        </p:nvSpPr>
        <p:spPr>
          <a:xfrm>
            <a:off x="6376103" y="3871294"/>
            <a:ext cx="5937939" cy="3488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Guidance: </a:t>
            </a:r>
            <a:r>
              <a:rPr lang="en-US" sz="1800" dirty="0"/>
              <a:t>Professor Jesus A. Gonzalez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Simultaneous Minimum &amp; Maximum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637587"/>
            <a:ext cx="5225764" cy="4083888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initial values for min and max depends on whether n is odd or even.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 is even: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first two elements and assign larger to max and smaller to min.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 is odd: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both min and max to the first element.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DFAAB69D-9D6A-4928-B0F1-EB1219B1B107}"/>
              </a:ext>
            </a:extLst>
          </p:cNvPr>
          <p:cNvSpPr txBox="1">
            <a:spLocks/>
          </p:cNvSpPr>
          <p:nvPr/>
        </p:nvSpPr>
        <p:spPr>
          <a:xfrm>
            <a:off x="518678" y="1674960"/>
            <a:ext cx="5475290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No of Comparisons: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7C38-BA60-4497-891E-F7C6A023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68" y="3318284"/>
            <a:ext cx="5523116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Simultaneous Minimum &amp; Maximum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802" y="2326088"/>
            <a:ext cx="5166926" cy="4151530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Comparing the elements of a pair to each other:</a:t>
            </a:r>
          </a:p>
          <a:p>
            <a:pPr lvl="0"/>
            <a:r>
              <a:rPr lang="en-US" dirty="0"/>
              <a:t>	Larger can’t be the minimum &amp;	smaller can’t be the maximum.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Compare the larger to the current maximum and smaller to the current minimum.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It costs 3 comparisons for every 2 elements.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/>
              <a:t>The previous method costs 2 comparisons for each 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DFAAB69D-9D6A-4928-B0F1-EB1219B1B107}"/>
              </a:ext>
            </a:extLst>
          </p:cNvPr>
          <p:cNvSpPr txBox="1">
            <a:spLocks/>
          </p:cNvSpPr>
          <p:nvPr/>
        </p:nvSpPr>
        <p:spPr>
          <a:xfrm>
            <a:off x="518678" y="1674960"/>
            <a:ext cx="5475290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Observation: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17F4A-CA9C-4CB6-A6AE-C4E2276A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43" y="2943250"/>
            <a:ext cx="619591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Selection in Expected Linear 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530" y="2043102"/>
            <a:ext cx="5225764" cy="3933628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the ith smallest element of the array A can be done in Θ(n) time.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 version in this section.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 ‐ SELECT: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Is a divide ‐and ‐conquer 	algorithm.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uses RANDOMIZED ‐ PARTITION.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Recurses on one side of the 	partition only.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4EFDB-4DD4-472E-8054-EAB2BA22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94" y="1780761"/>
            <a:ext cx="5676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Randomized-Select Procedure -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80E08-1A08-4580-A481-316A8265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48" y="1765300"/>
            <a:ext cx="66040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Randomized-Partition &amp; Partition Functions: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444567-7C6B-4B6A-93C5-0CDAC47F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6" y="1944755"/>
            <a:ext cx="5291165" cy="2083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35D0D-7479-4D05-9992-25FDC55F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373" y="1944755"/>
            <a:ext cx="5173412" cy="382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D7E4E-D937-4DFF-9877-3817D275A30E}"/>
              </a:ext>
            </a:extLst>
          </p:cNvPr>
          <p:cNvSpPr txBox="1"/>
          <p:nvPr/>
        </p:nvSpPr>
        <p:spPr>
          <a:xfrm>
            <a:off x="1656522" y="4505739"/>
            <a:ext cx="353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Complexity: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Θ(n)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45369-48B7-4E49-A916-9D19496836BD}"/>
              </a:ext>
            </a:extLst>
          </p:cNvPr>
          <p:cNvSpPr txBox="1"/>
          <p:nvPr/>
        </p:nvSpPr>
        <p:spPr>
          <a:xfrm>
            <a:off x="7287914" y="5993849"/>
            <a:ext cx="353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 Complexity: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Θ(n)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Best, Worst &amp; Average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87F968F3-41E6-4F04-BE68-DC2E181A2162}"/>
              </a:ext>
            </a:extLst>
          </p:cNvPr>
          <p:cNvSpPr txBox="1">
            <a:spLocks/>
          </p:cNvSpPr>
          <p:nvPr/>
        </p:nvSpPr>
        <p:spPr>
          <a:xfrm>
            <a:off x="338530" y="2043102"/>
            <a:ext cx="5225764" cy="39336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Worst Case: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Recurse Subarray that is only 1 element smaller than the previous subarray.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T(n) = T(n – 1) + Θ(n) = Θ(n 2)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Case: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Recurse subarray that has half of the elements smaller than the previous subarray.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T(n) = T(n/2 ) + Θ(n) = Θ(n)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(Master Theorem, case 3)`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E3AF26FB-F771-4F57-9C29-64D6EBCA6860}"/>
              </a:ext>
            </a:extLst>
          </p:cNvPr>
          <p:cNvSpPr txBox="1">
            <a:spLocks/>
          </p:cNvSpPr>
          <p:nvPr/>
        </p:nvSpPr>
        <p:spPr>
          <a:xfrm>
            <a:off x="5890140" y="2043102"/>
            <a:ext cx="5225764" cy="39336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Case: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show that T(n) = Θ(n).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1 ≤ k ≤ n, the probability that the subarray A[p .. q] has k elements is 1/ n.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obtain an upper bound, we assume that T(n) is monotonically increasing and that the ith smallest element is always in the larger subarray.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DBFAB9-4AC5-4FAE-9623-C0092A13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34" y="5218872"/>
            <a:ext cx="4600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Algorithm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87F968F3-41E6-4F04-BE68-DC2E181A2162}"/>
              </a:ext>
            </a:extLst>
          </p:cNvPr>
          <p:cNvSpPr txBox="1">
            <a:spLocks/>
          </p:cNvSpPr>
          <p:nvPr/>
        </p:nvSpPr>
        <p:spPr>
          <a:xfrm>
            <a:off x="834887" y="1516023"/>
            <a:ext cx="8680174" cy="39336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 is even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each term from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T(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⎤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to T(n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1) appears exactly  twice.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 is odd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each term from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T(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⎤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to T(n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1) appears exactly twice and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T(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⎦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appears once.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Because k =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⎤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1= 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 =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n/2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Solving the below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by substitution method in next slide,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0919C-E130-493F-AA77-6DB76FE7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17" y="5608677"/>
            <a:ext cx="4600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Algorithm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E3AF26FB-F771-4F57-9C29-64D6EBCA6860}"/>
              </a:ext>
            </a:extLst>
          </p:cNvPr>
          <p:cNvSpPr txBox="1">
            <a:spLocks/>
          </p:cNvSpPr>
          <p:nvPr/>
        </p:nvSpPr>
        <p:spPr>
          <a:xfrm>
            <a:off x="141365" y="2422722"/>
            <a:ext cx="5225764" cy="39336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 this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 by substitution: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T(n) ≤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sufficiently large c.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described by the O(n) term is bounded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all n &gt; 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4ED0B-E613-4BA3-A23A-9091A03D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0" y="1616764"/>
            <a:ext cx="6520067" cy="47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31" y="411054"/>
            <a:ext cx="8333222" cy="654632"/>
          </a:xfrm>
        </p:spPr>
        <p:txBody>
          <a:bodyPr>
            <a:normAutofit/>
          </a:bodyPr>
          <a:lstStyle/>
          <a:p>
            <a:r>
              <a:rPr lang="en-US" b="0" dirty="0"/>
              <a:t>Selection in Worst-Case Linear Time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6884" y="2021304"/>
            <a:ext cx="5169964" cy="4389665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SELECT algorithm: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1. Divide n elements into groups of 5 elements.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2. Median of each of the ⎡n/5⎤ groups - Insertion sort - Pick the median from each group.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3. Use SELECT recursively to find median x of the ⎡n/5⎤ medians.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9DE8499-A979-4313-94D9-35963E9FCCAE}"/>
              </a:ext>
            </a:extLst>
          </p:cNvPr>
          <p:cNvSpPr txBox="1">
            <a:spLocks/>
          </p:cNvSpPr>
          <p:nvPr/>
        </p:nvSpPr>
        <p:spPr>
          <a:xfrm>
            <a:off x="281084" y="1262887"/>
            <a:ext cx="5475290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Idea: Guarantee a good split when the array is partitioned. 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8E6B1C73-ECD6-40E0-A2BF-D689FA0031DD}"/>
              </a:ext>
            </a:extLst>
          </p:cNvPr>
          <p:cNvSpPr txBox="1">
            <a:spLocks/>
          </p:cNvSpPr>
          <p:nvPr/>
        </p:nvSpPr>
        <p:spPr>
          <a:xfrm>
            <a:off x="6280171" y="1966685"/>
            <a:ext cx="5169964" cy="43896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4. Partition n elements around x. (kth element of the array) after partitioning.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k −1 elements -&gt; low side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 − k elements -&gt; high side.</a:t>
            </a:r>
          </a:p>
        </p:txBody>
      </p:sp>
    </p:spTree>
    <p:extLst>
      <p:ext uri="{BB962C8B-B14F-4D97-AF65-F5344CB8AC3E}">
        <p14:creationId xmlns:p14="http://schemas.microsoft.com/office/powerpoint/2010/main" val="7809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6" grpId="0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31" y="411054"/>
            <a:ext cx="8333222" cy="654632"/>
          </a:xfrm>
        </p:spPr>
        <p:txBody>
          <a:bodyPr>
            <a:normAutofit/>
          </a:bodyPr>
          <a:lstStyle/>
          <a:p>
            <a:r>
              <a:rPr lang="en-US" b="0" dirty="0"/>
              <a:t>Selection in Worst-Case Linear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B84C104F-8C98-4D24-AE19-750058BEFBED}"/>
              </a:ext>
            </a:extLst>
          </p:cNvPr>
          <p:cNvSpPr txBox="1">
            <a:spLocks/>
          </p:cNvSpPr>
          <p:nvPr/>
        </p:nvSpPr>
        <p:spPr>
          <a:xfrm>
            <a:off x="435119" y="2513318"/>
            <a:ext cx="5225764" cy="39336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Now there are three possibilities: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k, then return x.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k, then use SELECT recursively to find ith smallest element on the low side.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k, then use SELECT recursively to find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−k)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smallest element on the high side.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89513-1DD3-499D-A2BE-D4874E24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88" y="2513318"/>
            <a:ext cx="6345587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65707" y="3005490"/>
            <a:ext cx="2294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613B657-DA5D-4999-B84A-4C51557A69FD}"/>
              </a:ext>
            </a:extLst>
          </p:cNvPr>
          <p:cNvSpPr txBox="1">
            <a:spLocks/>
          </p:cNvSpPr>
          <p:nvPr/>
        </p:nvSpPr>
        <p:spPr>
          <a:xfrm>
            <a:off x="6179419" y="2184936"/>
            <a:ext cx="5654772" cy="42556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Order Statistics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Selection Problem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Finding Minimum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Minimum and Maximum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Selection in Expected Linear Time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Randomized-Select Procedure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Best, Worst Case &amp; Average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dirty="0"/>
              <a:t>Selection in Worst Case Linear Time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US" b="0" dirty="0"/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677448560"/>
              </p:ext>
            </p:extLst>
          </p:nvPr>
        </p:nvGraphicFramePr>
        <p:xfrm>
          <a:off x="493090" y="2314851"/>
          <a:ext cx="11183600" cy="22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20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236720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236720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236720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236720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124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Divide n elements into groups of 5 elements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7114" marR="9711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Find median of each of the ⎡n/5⎤ groups.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7114" marR="9711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 SELECT recursively to find median x of the ⎡n/5⎤ medians.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7114" marR="9711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Partition the n elements around x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7114" marR="9711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For three possibilities: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7114" marR="97114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10529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O(n)</a:t>
                      </a:r>
                      <a:endParaRPr lang="en-IN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188422" marR="97114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O(n)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7114" marR="9711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T( ⎡n/5⎤ )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7114" marR="9711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O(n)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7114" marR="9711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T(7n/10 + 6)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7114" marR="97114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FF9BEC69-4D6B-42F3-8013-E2827A597DE5}"/>
              </a:ext>
            </a:extLst>
          </p:cNvPr>
          <p:cNvSpPr txBox="1">
            <a:spLocks/>
          </p:cNvSpPr>
          <p:nvPr/>
        </p:nvSpPr>
        <p:spPr>
          <a:xfrm>
            <a:off x="609600" y="1356997"/>
            <a:ext cx="5475290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SELECT Algorithm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BBD1338-436A-4D89-A6FA-8AE78D864FBE}"/>
              </a:ext>
            </a:extLst>
          </p:cNvPr>
          <p:cNvSpPr txBox="1">
            <a:spLocks/>
          </p:cNvSpPr>
          <p:nvPr/>
        </p:nvSpPr>
        <p:spPr>
          <a:xfrm>
            <a:off x="2232990" y="4785325"/>
            <a:ext cx="8766313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FFFF00"/>
                </a:solidFill>
              </a:rPr>
              <a:t>Time complexity: T(n) ≤ T( ⎡n/5⎤ ) + T(7n/10 + 6) + O(n)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04AD865-960C-49AD-B53F-998633463EB0}"/>
              </a:ext>
            </a:extLst>
          </p:cNvPr>
          <p:cNvSpPr txBox="1">
            <a:spLocks/>
          </p:cNvSpPr>
          <p:nvPr/>
        </p:nvSpPr>
        <p:spPr>
          <a:xfrm>
            <a:off x="291548" y="5566513"/>
            <a:ext cx="11385141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FFFF00"/>
                </a:solidFill>
              </a:rPr>
              <a:t>Solving this recurrence by Substitution: Time complexity: </a:t>
            </a:r>
            <a:r>
              <a:rPr lang="pt-BR" sz="4400" b="1" dirty="0">
                <a:solidFill>
                  <a:srgbClr val="FFFF00"/>
                </a:solidFill>
              </a:rPr>
              <a:t>T(n) ≤ cn =&gt; O(n)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>
          <a:xfrm>
            <a:off x="359229" y="300066"/>
            <a:ext cx="11473542" cy="6204859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5B51F8F6-73D6-411B-8329-04669A840011}"/>
              </a:ext>
            </a:extLst>
          </p:cNvPr>
          <p:cNvSpPr txBox="1">
            <a:spLocks/>
          </p:cNvSpPr>
          <p:nvPr/>
        </p:nvSpPr>
        <p:spPr>
          <a:xfrm>
            <a:off x="2035407" y="2826662"/>
            <a:ext cx="8333222" cy="60233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Minimum &amp; Maximum</a:t>
            </a:r>
            <a:endParaRPr lang="en-US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592D040E-50BF-49F7-B064-991926F97C87}"/>
              </a:ext>
            </a:extLst>
          </p:cNvPr>
          <p:cNvSpPr txBox="1">
            <a:spLocks/>
          </p:cNvSpPr>
          <p:nvPr/>
        </p:nvSpPr>
        <p:spPr>
          <a:xfrm>
            <a:off x="2585372" y="3787817"/>
            <a:ext cx="8333222" cy="50588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Selection – RANDOMIZED-SELECT</a:t>
            </a:r>
            <a:endParaRPr lang="en-US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A3BC3961-0517-4299-B03C-9F02AD218B79}"/>
              </a:ext>
            </a:extLst>
          </p:cNvPr>
          <p:cNvSpPr txBox="1">
            <a:spLocks/>
          </p:cNvSpPr>
          <p:nvPr/>
        </p:nvSpPr>
        <p:spPr>
          <a:xfrm>
            <a:off x="3340523" y="4812460"/>
            <a:ext cx="8333222" cy="50588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Time Complexity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0FA98921-F3A5-428E-8A2D-D2E54837FF45}"/>
              </a:ext>
            </a:extLst>
          </p:cNvPr>
          <p:cNvSpPr txBox="1">
            <a:spLocks/>
          </p:cNvSpPr>
          <p:nvPr/>
        </p:nvSpPr>
        <p:spPr>
          <a:xfrm>
            <a:off x="1352920" y="1920905"/>
            <a:ext cx="8333222" cy="60233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Selection Problem</a:t>
            </a:r>
            <a:endParaRPr lang="en-US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6710D-28AC-4C32-9442-8DDD0E2A99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1166" y="2011680"/>
            <a:ext cx="9154703" cy="2866708"/>
          </a:xfrm>
        </p:spPr>
        <p:txBody>
          <a:bodyPr/>
          <a:lstStyle/>
          <a:p>
            <a:r>
              <a:rPr lang="en-US" sz="2800" u="sng" dirty="0"/>
              <a:t>Introduction To Algorithms, 3</a:t>
            </a:r>
            <a:r>
              <a:rPr lang="en-US" sz="2800" u="sng" baseline="30000" dirty="0"/>
              <a:t>rd</a:t>
            </a:r>
            <a:r>
              <a:rPr lang="en-US" sz="2800" u="sng" dirty="0"/>
              <a:t> Edition, </a:t>
            </a:r>
          </a:p>
          <a:p>
            <a:r>
              <a:rPr lang="en-US" sz="2800" u="sng" dirty="0"/>
              <a:t>By Thomas H. </a:t>
            </a:r>
            <a:r>
              <a:rPr lang="en-US" sz="2800" u="sng" dirty="0" err="1"/>
              <a:t>Cormen</a:t>
            </a:r>
            <a:r>
              <a:rPr lang="en-US" sz="2800" u="sng" dirty="0"/>
              <a:t>, Charles E. Leiserson, Ronald L. Rivest &amp; </a:t>
            </a:r>
          </a:p>
          <a:p>
            <a:r>
              <a:rPr lang="en-US" sz="2800" u="sng" dirty="0"/>
              <a:t>Clifford Stein</a:t>
            </a:r>
          </a:p>
          <a:p>
            <a:r>
              <a:rPr lang="en-US" sz="2800" u="sng" dirty="0"/>
              <a:t> Page No: 213 - 219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209307" y="3215585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4348" y="2847963"/>
            <a:ext cx="4853573" cy="1616252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i’th Order Statistic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76587" cy="2958275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ith order statistic of a set of n elements is the ith smallest element.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 is the first order statistic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=1).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 is the nth order statistic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n).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median is the “halfway point” of the set.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i’th Order Statistic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585039" cy="2958275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n is odd, the median is unique, at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(n + 1)/2.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n is even, there are two medians: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lower median: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+ 1)/2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upper median: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+ 1)/2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⎤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median - &gt; “the median”.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538741"/>
            <a:ext cx="7342622" cy="1215566"/>
          </a:xfrm>
        </p:spPr>
        <p:txBody>
          <a:bodyPr/>
          <a:lstStyle/>
          <a:p>
            <a:r>
              <a:rPr lang="en-US" dirty="0"/>
              <a:t>Order Statistics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704613"/>
            <a:ext cx="7342621" cy="608895"/>
          </a:xfrm>
        </p:spPr>
        <p:txBody>
          <a:bodyPr/>
          <a:lstStyle/>
          <a:p>
            <a:r>
              <a:rPr lang="en-US" dirty="0"/>
              <a:t>The ith Order Statistic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FA50F-7DD5-4AED-AFF5-D712AADE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76" y="2426553"/>
            <a:ext cx="575310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48943-1229-4AEF-B414-20A23818F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77" y="4179917"/>
            <a:ext cx="5753099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1A095-CF79-4CE2-A7DE-760E514820F9}"/>
              </a:ext>
            </a:extLst>
          </p:cNvPr>
          <p:cNvSpPr txBox="1"/>
          <p:nvPr/>
        </p:nvSpPr>
        <p:spPr>
          <a:xfrm>
            <a:off x="662609" y="6122504"/>
            <a:ext cx="53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n is odd, lower and upper median are the same</a:t>
            </a: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Problem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362272"/>
            <a:ext cx="7368596" cy="608895"/>
          </a:xfrm>
        </p:spPr>
        <p:txBody>
          <a:bodyPr/>
          <a:lstStyle/>
          <a:p>
            <a:r>
              <a:rPr lang="en-US" dirty="0"/>
              <a:t>How to find ith Order Statistic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9162" y="2355612"/>
            <a:ext cx="5476224" cy="749268"/>
          </a:xfrm>
        </p:spPr>
        <p:txBody>
          <a:bodyPr>
            <a:normAutofit/>
          </a:bodyPr>
          <a:lstStyle/>
          <a:p>
            <a:r>
              <a:rPr lang="en-US" sz="4000" dirty="0"/>
              <a:t>Goal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11965" y="3489326"/>
            <a:ext cx="10205119" cy="3232149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To find the ith order statistic and its running time? </a:t>
            </a:r>
          </a:p>
          <a:p>
            <a:pPr lvl="0"/>
            <a:r>
              <a:rPr lang="en-US" sz="3200" dirty="0"/>
              <a:t>Input: A set A of n (distinct) number and a number i, with 1 ≤ i ≤ n. </a:t>
            </a:r>
          </a:p>
          <a:p>
            <a:pPr lvl="0"/>
            <a:r>
              <a:rPr lang="en-US" sz="3200" dirty="0"/>
              <a:t>Output: The element x ∈ A that is larger than exactly i–1 other elements of A. 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Problem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to find ith Order Statistic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678" y="2045357"/>
            <a:ext cx="5475600" cy="781188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47489" y="3306763"/>
            <a:ext cx="8864111" cy="3232149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The selection problem can be solved in O ( nlg n ) time. </a:t>
            </a:r>
          </a:p>
          <a:p>
            <a:pPr lvl="0"/>
            <a:r>
              <a:rPr lang="en-US" sz="2800" dirty="0"/>
              <a:t>Sort the numbers using an O(nlg n)‐time algorithm, such as heapsort or merge sort. </a:t>
            </a:r>
          </a:p>
          <a:p>
            <a:pPr lvl="0"/>
            <a:r>
              <a:rPr lang="en-US" sz="2800" dirty="0"/>
              <a:t>Then return the ith element in the sorted array.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552ACC6-FE51-4890-A828-7DB160E9E2DB}"/>
              </a:ext>
            </a:extLst>
          </p:cNvPr>
          <p:cNvSpPr txBox="1">
            <a:spLocks/>
          </p:cNvSpPr>
          <p:nvPr/>
        </p:nvSpPr>
        <p:spPr>
          <a:xfrm>
            <a:off x="1947489" y="5863341"/>
            <a:ext cx="9905981" cy="5097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Faster Algorithm with O(n) running time will be presented here</a:t>
            </a:r>
          </a:p>
        </p:txBody>
      </p:sp>
    </p:spTree>
    <p:extLst>
      <p:ext uri="{BB962C8B-B14F-4D97-AF65-F5344CB8AC3E}">
        <p14:creationId xmlns:p14="http://schemas.microsoft.com/office/powerpoint/2010/main" val="377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allAtOnce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Finding The Minimum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225764" cy="464321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 bound of n−1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 each element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track of the smallest one.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is optimal. Why? 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Because each element, except 	the minimum, must be 	compared to a smaller 	element at least once.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 can be found: How?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By Replacing the &gt; with &lt; in the 	above 	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AA558-2BA1-4D21-81E0-57687DDA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0" y="2120017"/>
            <a:ext cx="5112059" cy="33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Simultaneous Minimum &amp; Maximum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7140" y="2800952"/>
            <a:ext cx="5157301" cy="40749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Process elements in pairs.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Compare the elements of a pair to each other.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Compare the larger element to the maximum so far.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Compare the smaller element to the minimum so far.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Leads to only 3 comparisons for every 2 elements.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DFAAB69D-9D6A-4928-B0F1-EB1219B1B107}"/>
              </a:ext>
            </a:extLst>
          </p:cNvPr>
          <p:cNvSpPr txBox="1">
            <a:spLocks/>
          </p:cNvSpPr>
          <p:nvPr/>
        </p:nvSpPr>
        <p:spPr>
          <a:xfrm>
            <a:off x="531814" y="2010860"/>
            <a:ext cx="5475290" cy="781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Steps: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B328E13B-4BF7-4DCE-B75F-6FEB1F445F6D}"/>
              </a:ext>
            </a:extLst>
          </p:cNvPr>
          <p:cNvSpPr txBox="1">
            <a:spLocks/>
          </p:cNvSpPr>
          <p:nvPr/>
        </p:nvSpPr>
        <p:spPr>
          <a:xfrm>
            <a:off x="6239018" y="2774112"/>
            <a:ext cx="5225764" cy="40838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8EA23F74-6B3F-432C-8109-523893BA2DDE}"/>
              </a:ext>
            </a:extLst>
          </p:cNvPr>
          <p:cNvSpPr txBox="1">
            <a:spLocks/>
          </p:cNvSpPr>
          <p:nvPr/>
        </p:nvSpPr>
        <p:spPr>
          <a:xfrm>
            <a:off x="6184898" y="2792048"/>
            <a:ext cx="5157301" cy="40749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the Min and Max independently: </a:t>
            </a:r>
          </a:p>
          <a:p>
            <a:pPr lvl="2"/>
            <a:r>
              <a:rPr lang="en-US" dirty="0"/>
              <a:t>Using n–1 comparisons for each, for a total of 2 n–2 comparisons.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Utmost 3 ⎣ n/2 ⎦ comparisons are needed: </a:t>
            </a:r>
          </a:p>
          <a:p>
            <a:r>
              <a:rPr lang="en-US" dirty="0"/>
              <a:t>	Maintain the min and max of 	elements seen 	so far. </a:t>
            </a:r>
          </a:p>
        </p:txBody>
      </p:sp>
    </p:spTree>
    <p:extLst>
      <p:ext uri="{BB962C8B-B14F-4D97-AF65-F5344CB8AC3E}">
        <p14:creationId xmlns:p14="http://schemas.microsoft.com/office/powerpoint/2010/main" val="13221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10" grpId="0"/>
      <p:bldP spid="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1390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 Math</vt:lpstr>
      <vt:lpstr>Gill Sans SemiBold</vt:lpstr>
      <vt:lpstr>Times New Roman</vt:lpstr>
      <vt:lpstr>Wingdings</vt:lpstr>
      <vt:lpstr>Office Theme</vt:lpstr>
      <vt:lpstr>Median &amp; Order Statistics</vt:lpstr>
      <vt:lpstr>PowerPoint Presentation</vt:lpstr>
      <vt:lpstr>Order Statistics</vt:lpstr>
      <vt:lpstr>Order Statistics</vt:lpstr>
      <vt:lpstr>Order Statistics</vt:lpstr>
      <vt:lpstr>Selection Problem</vt:lpstr>
      <vt:lpstr>Selection Problem</vt:lpstr>
      <vt:lpstr>Finding The Minimum</vt:lpstr>
      <vt:lpstr>Simultaneous Minimum &amp; Maximum</vt:lpstr>
      <vt:lpstr>Simultaneous Minimum &amp; Maximum</vt:lpstr>
      <vt:lpstr>Simultaneous Minimum &amp; Maximum</vt:lpstr>
      <vt:lpstr>Selection in Expected Linear Time</vt:lpstr>
      <vt:lpstr>Randomized-Select Procedure - Explained</vt:lpstr>
      <vt:lpstr>Randomized-Partition &amp; Partition Functions:</vt:lpstr>
      <vt:lpstr>Best, Worst &amp; Average Case</vt:lpstr>
      <vt:lpstr>Algorithm Analysis</vt:lpstr>
      <vt:lpstr>Algorithm Analysis</vt:lpstr>
      <vt:lpstr>Selection in Worst-Case Linear Time</vt:lpstr>
      <vt:lpstr>Selection in Worst-Case Linear Time</vt:lpstr>
      <vt:lpstr>Time Complexity</vt:lpstr>
      <vt:lpstr>Summary</vt:lpstr>
      <vt:lpstr>References: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2019-11-22T17:45:15Z</dcterms:created>
  <dcterms:modified xsi:type="dcterms:W3CDTF">2019-11-23T01:26:52Z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