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2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A581-70CA-47AE-913D-04C1B1C4443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84A1-7D6A-4425-854B-D94F83B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Class Exercises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60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– Section 1.3 Problem 13.d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431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3300" dirty="0" smtClean="0">
                <a:sym typeface="Symbol" panose="05050102010706020507" pitchFamily="18" charset="2"/>
              </a:rPr>
              <a:t>Write the following statement as a Predicate Well Formed Formula (</a:t>
            </a:r>
            <a:r>
              <a:rPr lang="en-US" altLang="en-US" sz="3300" dirty="0" err="1" smtClean="0">
                <a:sym typeface="Symbol" panose="05050102010706020507" pitchFamily="18" charset="2"/>
              </a:rPr>
              <a:t>wff</a:t>
            </a:r>
            <a:r>
              <a:rPr lang="en-US" altLang="en-US" sz="3300" dirty="0" smtClean="0">
                <a:sym typeface="Symbol" panose="05050102010706020507" pitchFamily="18" charset="2"/>
              </a:rPr>
              <a:t>).</a:t>
            </a:r>
          </a:p>
          <a:p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“</a:t>
            </a:r>
            <a:r>
              <a:rPr lang="en-US" altLang="en-US" sz="2900" i="1" dirty="0" smtClean="0">
                <a:sym typeface="Symbol" panose="05050102010706020507" pitchFamily="18" charset="2"/>
              </a:rPr>
              <a:t>Some days are sunny and rainy”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en-US" dirty="0">
                <a:sym typeface="Symbol" panose="05050102010706020507" pitchFamily="18" charset="2"/>
              </a:rPr>
              <a:t>	D(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a day”, </a:t>
            </a:r>
            <a:r>
              <a:rPr lang="en-US" altLang="en-US" dirty="0" smtClean="0">
                <a:sym typeface="Symbol" panose="05050102010706020507" pitchFamily="18" charset="2"/>
              </a:rPr>
              <a:t>	M </a:t>
            </a:r>
            <a:r>
              <a:rPr lang="en-US" altLang="en-US" dirty="0">
                <a:sym typeface="Symbol" panose="05050102010706020507" pitchFamily="18" charset="2"/>
              </a:rPr>
              <a:t>is “Monday”, </a:t>
            </a:r>
            <a:r>
              <a:rPr lang="en-US" altLang="en-US" dirty="0" smtClean="0">
                <a:sym typeface="Symbol" panose="05050102010706020507" pitchFamily="18" charset="2"/>
              </a:rPr>
              <a:t>	T </a:t>
            </a:r>
            <a:r>
              <a:rPr lang="en-US" altLang="en-US" dirty="0">
                <a:sym typeface="Symbol" panose="05050102010706020507" pitchFamily="18" charset="2"/>
              </a:rPr>
              <a:t>is “Tuesday”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	S(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sunny”	</a:t>
            </a:r>
            <a:r>
              <a:rPr lang="en-US" altLang="en-US" dirty="0" smtClean="0">
                <a:sym typeface="Symbol" panose="05050102010706020507" pitchFamily="18" charset="2"/>
              </a:rPr>
              <a:t>R(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rainy</a:t>
            </a:r>
            <a:r>
              <a:rPr lang="en-US" altLang="en-US" dirty="0" smtClean="0">
                <a:sym typeface="Symbol" panose="05050102010706020507" pitchFamily="18" charset="2"/>
              </a:rPr>
              <a:t>”</a:t>
            </a:r>
          </a:p>
          <a:p>
            <a:pPr marL="0" indent="0">
              <a:buNone/>
              <a:defRPr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9225" y="4339966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(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87992" y="433996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[D(x)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8504" y="433996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Λ </a:t>
            </a:r>
            <a:r>
              <a:rPr lang="en-US" altLang="en-US" dirty="0" smtClean="0">
                <a:sym typeface="Symbol" panose="05050102010706020507" pitchFamily="18" charset="2"/>
              </a:rPr>
              <a:t>S(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36732" y="4339966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Λ R(x)]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– Section 1.3 Problem 13.f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431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3300" dirty="0" smtClean="0">
                <a:sym typeface="Symbol" panose="05050102010706020507" pitchFamily="18" charset="2"/>
              </a:rPr>
              <a:t>Write the following statement as a Predicate Well Formed Formula (</a:t>
            </a:r>
            <a:r>
              <a:rPr lang="en-US" altLang="en-US" sz="3300" dirty="0" err="1" smtClean="0">
                <a:sym typeface="Symbol" panose="05050102010706020507" pitchFamily="18" charset="2"/>
              </a:rPr>
              <a:t>wff</a:t>
            </a:r>
            <a:r>
              <a:rPr lang="en-US" altLang="en-US" sz="3300" dirty="0" smtClean="0">
                <a:sym typeface="Symbol" panose="05050102010706020507" pitchFamily="18" charset="2"/>
              </a:rPr>
              <a:t>).</a:t>
            </a:r>
          </a:p>
          <a:p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“</a:t>
            </a:r>
            <a:r>
              <a:rPr lang="en-US" altLang="en-US" sz="3200" i="1" dirty="0" smtClean="0">
                <a:sym typeface="Symbol" panose="05050102010706020507" pitchFamily="18" charset="2"/>
              </a:rPr>
              <a:t>It is always a sunny day only if it is a rainy day.</a:t>
            </a:r>
            <a:r>
              <a:rPr lang="en-US" altLang="en-US" sz="2900" i="1" dirty="0" smtClean="0">
                <a:sym typeface="Symbol" panose="05050102010706020507" pitchFamily="18" charset="2"/>
              </a:rPr>
              <a:t>”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en-US" dirty="0">
                <a:sym typeface="Symbol" panose="05050102010706020507" pitchFamily="18" charset="2"/>
              </a:rPr>
              <a:t>	D(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a day”, </a:t>
            </a:r>
            <a:r>
              <a:rPr lang="en-US" altLang="en-US" dirty="0" smtClean="0">
                <a:sym typeface="Symbol" panose="05050102010706020507" pitchFamily="18" charset="2"/>
              </a:rPr>
              <a:t>	M </a:t>
            </a:r>
            <a:r>
              <a:rPr lang="en-US" altLang="en-US" dirty="0">
                <a:sym typeface="Symbol" panose="05050102010706020507" pitchFamily="18" charset="2"/>
              </a:rPr>
              <a:t>is “Monday”, </a:t>
            </a:r>
            <a:r>
              <a:rPr lang="en-US" altLang="en-US" dirty="0" smtClean="0">
                <a:sym typeface="Symbol" panose="05050102010706020507" pitchFamily="18" charset="2"/>
              </a:rPr>
              <a:t>	T </a:t>
            </a:r>
            <a:r>
              <a:rPr lang="en-US" altLang="en-US" dirty="0">
                <a:sym typeface="Symbol" panose="05050102010706020507" pitchFamily="18" charset="2"/>
              </a:rPr>
              <a:t>is “Tuesday”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	S(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sunny”	</a:t>
            </a:r>
            <a:r>
              <a:rPr lang="en-US" altLang="en-US" dirty="0" smtClean="0">
                <a:sym typeface="Symbol" panose="05050102010706020507" pitchFamily="18" charset="2"/>
              </a:rPr>
              <a:t>R(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rainy</a:t>
            </a:r>
            <a:r>
              <a:rPr lang="en-US" altLang="en-US" dirty="0" smtClean="0">
                <a:sym typeface="Symbol" panose="05050102010706020507" pitchFamily="18" charset="2"/>
              </a:rPr>
              <a:t>”</a:t>
            </a:r>
          </a:p>
          <a:p>
            <a:pPr marL="0" indent="0">
              <a:buNone/>
              <a:defRPr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9372" y="4452205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(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53160" y="445220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[D(x)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80993" y="4452205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Λ</a:t>
            </a:r>
            <a:r>
              <a:rPr lang="en-US" altLang="en-US" dirty="0" smtClean="0">
                <a:sym typeface="Symbol" panose="05050102010706020507" pitchFamily="18" charset="2"/>
              </a:rPr>
              <a:t> S(x)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85770" y="4454607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 D(x)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20977" y="4452205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Λ </a:t>
            </a:r>
            <a:r>
              <a:rPr lang="en-US" altLang="en-US" dirty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(x)]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– Section 1.3 Problem 13.i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431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3300" dirty="0" smtClean="0">
                <a:sym typeface="Symbol" panose="05050102010706020507" pitchFamily="18" charset="2"/>
              </a:rPr>
              <a:t>Write the following statement as a Predicate Well Formed Formula (</a:t>
            </a:r>
            <a:r>
              <a:rPr lang="en-US" altLang="en-US" sz="3300" dirty="0" err="1" smtClean="0">
                <a:sym typeface="Symbol" panose="05050102010706020507" pitchFamily="18" charset="2"/>
              </a:rPr>
              <a:t>wff</a:t>
            </a:r>
            <a:r>
              <a:rPr lang="en-US" altLang="en-US" sz="3300" dirty="0" smtClean="0">
                <a:sym typeface="Symbol" panose="05050102010706020507" pitchFamily="18" charset="2"/>
              </a:rPr>
              <a:t>).</a:t>
            </a:r>
          </a:p>
          <a:p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 smtClean="0">
                <a:sym typeface="Symbol" panose="05050102010706020507" pitchFamily="18" charset="2"/>
              </a:rPr>
              <a:t>“</a:t>
            </a:r>
            <a:r>
              <a:rPr lang="en-US" altLang="en-US" sz="3200" i="1" dirty="0" smtClean="0">
                <a:sym typeface="Symbol" panose="05050102010706020507" pitchFamily="18" charset="2"/>
              </a:rPr>
              <a:t>It rained both Monday and Tuesday.</a:t>
            </a:r>
            <a:r>
              <a:rPr lang="en-US" altLang="en-US" sz="2900" i="1" dirty="0" smtClean="0">
                <a:sym typeface="Symbol" panose="05050102010706020507" pitchFamily="18" charset="2"/>
              </a:rPr>
              <a:t>”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en-US" dirty="0">
                <a:sym typeface="Symbol" panose="05050102010706020507" pitchFamily="18" charset="2"/>
              </a:rPr>
              <a:t>	D(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a day”, </a:t>
            </a:r>
            <a:r>
              <a:rPr lang="en-US" altLang="en-US" dirty="0" smtClean="0">
                <a:sym typeface="Symbol" panose="05050102010706020507" pitchFamily="18" charset="2"/>
              </a:rPr>
              <a:t>	M </a:t>
            </a:r>
            <a:r>
              <a:rPr lang="en-US" altLang="en-US" dirty="0">
                <a:sym typeface="Symbol" panose="05050102010706020507" pitchFamily="18" charset="2"/>
              </a:rPr>
              <a:t>is “Monday”, </a:t>
            </a:r>
            <a:r>
              <a:rPr lang="en-US" altLang="en-US" dirty="0" smtClean="0">
                <a:sym typeface="Symbol" panose="05050102010706020507" pitchFamily="18" charset="2"/>
              </a:rPr>
              <a:t>	T </a:t>
            </a:r>
            <a:r>
              <a:rPr lang="en-US" altLang="en-US" dirty="0">
                <a:sym typeface="Symbol" panose="05050102010706020507" pitchFamily="18" charset="2"/>
              </a:rPr>
              <a:t>is “Tuesday”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	S(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sunny”	</a:t>
            </a:r>
            <a:r>
              <a:rPr lang="en-US" altLang="en-US" dirty="0" smtClean="0">
                <a:sym typeface="Symbol" panose="05050102010706020507" pitchFamily="18" charset="2"/>
              </a:rPr>
              <a:t>R(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rainy</a:t>
            </a:r>
            <a:r>
              <a:rPr lang="en-US" altLang="en-US" dirty="0" smtClean="0">
                <a:sym typeface="Symbol" panose="05050102010706020507" pitchFamily="18" charset="2"/>
              </a:rPr>
              <a:t>”</a:t>
            </a:r>
          </a:p>
          <a:p>
            <a:pPr marL="0" indent="0">
              <a:buNone/>
              <a:defRPr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7038" y="3686084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(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53160" y="3686084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{[D</a:t>
            </a:r>
            <a:r>
              <a:rPr lang="en-US" altLang="en-US" dirty="0" smtClean="0">
                <a:sym typeface="Symbol" panose="05050102010706020507" pitchFamily="18" charset="2"/>
              </a:rPr>
              <a:t>(M)</a:t>
            </a:r>
            <a:r>
              <a:rPr lang="en-US" altLang="en-US" dirty="0" smtClean="0">
                <a:cs typeface="Times New Roman" panose="02020603050405020304" pitchFamily="18" charset="0"/>
              </a:rPr>
              <a:t> Λ</a:t>
            </a:r>
            <a:r>
              <a:rPr lang="en-US" altLang="en-US" dirty="0" smtClean="0">
                <a:sym typeface="Symbol" panose="05050102010706020507" pitchFamily="18" charset="2"/>
              </a:rPr>
              <a:t> R(M)]</a:t>
            </a:r>
            <a:endParaRPr lang="en-US" dirty="0" smtClean="0"/>
          </a:p>
          <a:p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55672" y="3686084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[D(T) Λ </a:t>
            </a:r>
            <a:r>
              <a:rPr lang="en-US" altLang="en-US" dirty="0" smtClean="0">
                <a:sym typeface="Symbol" panose="05050102010706020507" pitchFamily="18" charset="2"/>
              </a:rPr>
              <a:t>R(T)]}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41378" y="368608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Λ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23647" y="4216915"/>
            <a:ext cx="620009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Textbook gives the following as an answer:</a:t>
            </a:r>
          </a:p>
          <a:p>
            <a:endParaRPr lang="en-US" dirty="0" smtClean="0"/>
          </a:p>
          <a:p>
            <a:r>
              <a:rPr lang="en-US" dirty="0" smtClean="0"/>
              <a:t>R(M)</a:t>
            </a:r>
            <a:r>
              <a:rPr lang="en-US" altLang="en-US" dirty="0" smtClean="0">
                <a:cs typeface="Times New Roman" panose="02020603050405020304" pitchFamily="18" charset="0"/>
              </a:rPr>
              <a:t> Λ</a:t>
            </a:r>
            <a:r>
              <a:rPr lang="en-US" dirty="0" smtClean="0"/>
              <a:t> R(T)</a:t>
            </a:r>
          </a:p>
          <a:p>
            <a:endParaRPr lang="en-US" dirty="0" smtClean="0"/>
          </a:p>
          <a:p>
            <a:r>
              <a:rPr lang="en-US" sz="1600" dirty="0" smtClean="0"/>
              <a:t>How could this be wrong?</a:t>
            </a:r>
          </a:p>
          <a:p>
            <a:r>
              <a:rPr lang="en-US" sz="1600" dirty="0" smtClean="0"/>
              <a:t>Your Professor have known of things that were not Days of the week but</a:t>
            </a:r>
          </a:p>
          <a:p>
            <a:r>
              <a:rPr lang="en-US" sz="1600" dirty="0" smtClean="0"/>
              <a:t>Called Monday or Tuesday.</a:t>
            </a:r>
          </a:p>
          <a:p>
            <a:r>
              <a:rPr lang="en-US" sz="1600" dirty="0" smtClean="0"/>
              <a:t>….. Some people have been called Monday or Tuesday</a:t>
            </a:r>
          </a:p>
          <a:p>
            <a:r>
              <a:rPr lang="en-US" sz="1600" dirty="0" smtClean="0"/>
              <a:t>….. Some streets have been called Monday or Tuesday, </a:t>
            </a:r>
            <a:r>
              <a:rPr lang="en-US" sz="1600" dirty="0" err="1" smtClean="0"/>
              <a:t>etc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8353168" y="5233768"/>
            <a:ext cx="2542919" cy="1277273"/>
            <a:chOff x="8353168" y="5233768"/>
            <a:chExt cx="2542919" cy="1277273"/>
          </a:xfrm>
        </p:grpSpPr>
        <p:sp>
          <p:nvSpPr>
            <p:cNvPr id="16" name="Right Brace 15"/>
            <p:cNvSpPr/>
            <p:nvPr/>
          </p:nvSpPr>
          <p:spPr>
            <a:xfrm>
              <a:off x="8353168" y="5478162"/>
              <a:ext cx="535459" cy="98854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54530" y="5233768"/>
              <a:ext cx="1941557" cy="1277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If Monday were a person it</a:t>
              </a:r>
            </a:p>
            <a:p>
              <a:r>
                <a:rPr lang="en-US" sz="1100" dirty="0" smtClean="0"/>
                <a:t>Could not be rainy….</a:t>
              </a:r>
            </a:p>
            <a:p>
              <a:endParaRPr lang="en-US" sz="1100" dirty="0"/>
            </a:p>
            <a:p>
              <a:r>
                <a:rPr lang="en-US" sz="1100" dirty="0" smtClean="0"/>
                <a:t>If Tuesday were a street it</a:t>
              </a:r>
            </a:p>
            <a:p>
              <a:r>
                <a:rPr lang="en-US" sz="1100" dirty="0" smtClean="0"/>
                <a:t>Could not be rainy.</a:t>
              </a:r>
            </a:p>
            <a:p>
              <a:endParaRPr lang="en-US" sz="1100" dirty="0"/>
            </a:p>
            <a:p>
              <a:r>
                <a:rPr lang="en-US" sz="1100" dirty="0" smtClean="0"/>
                <a:t>Be specific, call it for what it is.</a:t>
              </a:r>
              <a:endParaRPr lang="en-US" sz="1100" dirty="0"/>
            </a:p>
          </p:txBody>
        </p:sp>
      </p:grpSp>
      <p:sp>
        <p:nvSpPr>
          <p:cNvPr id="18" name="Right Brace 17"/>
          <p:cNvSpPr/>
          <p:nvPr/>
        </p:nvSpPr>
        <p:spPr>
          <a:xfrm>
            <a:off x="10585622" y="5233768"/>
            <a:ext cx="343417" cy="845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96087" y="5448897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For a person to be</a:t>
            </a:r>
          </a:p>
          <a:p>
            <a:r>
              <a:rPr lang="en-US" sz="1050" dirty="0" smtClean="0"/>
              <a:t>“rainy” is not logical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618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  <p:bldP spid="14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– Section 1.3 Problem 13.c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431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3300" dirty="0" smtClean="0">
                <a:sym typeface="Symbol" panose="05050102010706020507" pitchFamily="18" charset="2"/>
              </a:rPr>
              <a:t>Write the following statement as a Predicate Well Formed Formula (</a:t>
            </a:r>
            <a:r>
              <a:rPr lang="en-US" altLang="en-US" sz="3300" dirty="0" err="1" smtClean="0">
                <a:sym typeface="Symbol" panose="05050102010706020507" pitchFamily="18" charset="2"/>
              </a:rPr>
              <a:t>wff</a:t>
            </a:r>
            <a:r>
              <a:rPr lang="en-US" altLang="en-US" sz="3300" dirty="0" smtClean="0">
                <a:sym typeface="Symbol" panose="05050102010706020507" pitchFamily="18" charset="2"/>
              </a:rPr>
              <a:t>).</a:t>
            </a:r>
          </a:p>
          <a:p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 smtClean="0">
                <a:sym typeface="Symbol" panose="05050102010706020507" pitchFamily="18" charset="2"/>
              </a:rPr>
              <a:t>“</a:t>
            </a:r>
            <a:r>
              <a:rPr lang="en-US" altLang="en-US" sz="3200" i="1" dirty="0" smtClean="0">
                <a:sym typeface="Symbol" panose="05050102010706020507" pitchFamily="18" charset="2"/>
              </a:rPr>
              <a:t>Every day that is rainy is not sunny</a:t>
            </a:r>
            <a:r>
              <a:rPr lang="en-US" altLang="en-US" sz="3200" dirty="0" smtClean="0">
                <a:sym typeface="Symbol" panose="05050102010706020507" pitchFamily="18" charset="2"/>
              </a:rPr>
              <a:t>.</a:t>
            </a:r>
            <a:r>
              <a:rPr lang="en-US" altLang="en-US" sz="2900" i="1" dirty="0" smtClean="0">
                <a:sym typeface="Symbol" panose="05050102010706020507" pitchFamily="18" charset="2"/>
              </a:rPr>
              <a:t>”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en-US" dirty="0">
                <a:sym typeface="Symbol" panose="05050102010706020507" pitchFamily="18" charset="2"/>
              </a:rPr>
              <a:t>	D(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a day”, </a:t>
            </a:r>
            <a:r>
              <a:rPr lang="en-US" altLang="en-US" dirty="0" smtClean="0">
                <a:sym typeface="Symbol" panose="05050102010706020507" pitchFamily="18" charset="2"/>
              </a:rPr>
              <a:t>	M </a:t>
            </a:r>
            <a:r>
              <a:rPr lang="en-US" altLang="en-US" dirty="0">
                <a:sym typeface="Symbol" panose="05050102010706020507" pitchFamily="18" charset="2"/>
              </a:rPr>
              <a:t>is “Monday”, </a:t>
            </a:r>
            <a:r>
              <a:rPr lang="en-US" altLang="en-US" dirty="0" smtClean="0">
                <a:sym typeface="Symbol" panose="05050102010706020507" pitchFamily="18" charset="2"/>
              </a:rPr>
              <a:t>	T </a:t>
            </a:r>
            <a:r>
              <a:rPr lang="en-US" altLang="en-US" dirty="0">
                <a:sym typeface="Symbol" panose="05050102010706020507" pitchFamily="18" charset="2"/>
              </a:rPr>
              <a:t>is “Tuesday”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ym typeface="Symbol" panose="05050102010706020507" pitchFamily="18" charset="2"/>
              </a:rPr>
              <a:t>	S(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sunny”	</a:t>
            </a:r>
            <a:r>
              <a:rPr lang="en-US" altLang="en-US" dirty="0" smtClean="0">
                <a:sym typeface="Symbol" panose="05050102010706020507" pitchFamily="18" charset="2"/>
              </a:rPr>
              <a:t>R(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“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rainy</a:t>
            </a:r>
            <a:r>
              <a:rPr lang="en-US" altLang="en-US" dirty="0" smtClean="0">
                <a:sym typeface="Symbol" panose="05050102010706020507" pitchFamily="18" charset="2"/>
              </a:rPr>
              <a:t>”</a:t>
            </a:r>
          </a:p>
          <a:p>
            <a:pPr marL="0" indent="0">
              <a:buNone/>
              <a:defRPr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16420" y="3970418"/>
            <a:ext cx="590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(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3026" y="397041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[D(x)</a:t>
            </a:r>
            <a:r>
              <a:rPr lang="en-US" altLang="en-US" dirty="0" smtClean="0">
                <a:cs typeface="Times New Roman" panose="02020603050405020304" pitchFamily="18" charset="0"/>
              </a:rPr>
              <a:t> Λ R(x)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70440" y="3970418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cs typeface="Times New Roman" panose="02020603050405020304" pitchFamily="18" charset="0"/>
              </a:rPr>
              <a:t>S(x)’]</a:t>
            </a:r>
            <a:r>
              <a:rPr lang="en-US" altLang="en-US" dirty="0" smtClean="0">
                <a:sym typeface="Symbol" panose="05050102010706020507" pitchFamily="18" charset="2"/>
              </a:rPr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2324" y="4563762"/>
            <a:ext cx="386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Conversely you could say the following: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16420" y="5131957"/>
            <a:ext cx="590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(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83026" y="513195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[D(x)</a:t>
            </a:r>
            <a:r>
              <a:rPr lang="en-US" altLang="en-US" dirty="0" smtClean="0">
                <a:cs typeface="Times New Roman" panose="02020603050405020304" pitchFamily="18" charset="0"/>
              </a:rPr>
              <a:t> Λ S(x)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70440" y="5131957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ym typeface="Symbol" panose="05050102010706020507" pitchFamily="18" charset="2"/>
              </a:rPr>
              <a:t>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cs typeface="Times New Roman" panose="02020603050405020304" pitchFamily="18" charset="0"/>
              </a:rPr>
              <a:t>(x)’]</a:t>
            </a:r>
            <a:r>
              <a:rPr lang="en-US" altLang="en-US" dirty="0" smtClean="0">
                <a:sym typeface="Symbol" panose="05050102010706020507" pitchFamily="18" charset="2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9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271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Lecture 1.3</vt:lpstr>
      <vt:lpstr>In Class Exercise – Section 1.3 Problem 13.d</vt:lpstr>
      <vt:lpstr>In Class Exercise – Section 1.3 Problem 13.f</vt:lpstr>
      <vt:lpstr>In Class Exercise – Section 1.3 Problem 13.i</vt:lpstr>
      <vt:lpstr>In Class Exercise – Section 1.3 Problem 13.c</vt:lpstr>
    </vt:vector>
  </TitlesOfParts>
  <Company>University of Texas at Arlington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1.3</dc:title>
  <dc:creator>Windows User</dc:creator>
  <cp:lastModifiedBy>Windows User</cp:lastModifiedBy>
  <cp:revision>11</cp:revision>
  <dcterms:created xsi:type="dcterms:W3CDTF">2018-02-01T13:44:30Z</dcterms:created>
  <dcterms:modified xsi:type="dcterms:W3CDTF">2018-02-01T14:23:25Z</dcterms:modified>
</cp:coreProperties>
</file>