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5" autoAdjust="0"/>
    <p:restoredTop sz="94660"/>
  </p:normalViewPr>
  <p:slideViewPr>
    <p:cSldViewPr snapToGrid="0">
      <p:cViewPr varScale="1">
        <p:scale>
          <a:sx n="116" d="100"/>
          <a:sy n="116" d="100"/>
        </p:scale>
        <p:origin x="2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44C8A-15B2-4079-A679-214D57E56BE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127638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44C8A-15B2-4079-A679-214D57E56BE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342303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44C8A-15B2-4079-A679-214D57E56BE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316573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44C8A-15B2-4079-A679-214D57E56BE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368699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44C8A-15B2-4079-A679-214D57E56BE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155164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44C8A-15B2-4079-A679-214D57E56BED}"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166265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44C8A-15B2-4079-A679-214D57E56BED}"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280538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44C8A-15B2-4079-A679-214D57E56BED}"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133788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44C8A-15B2-4079-A679-214D57E56BED}"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72000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44C8A-15B2-4079-A679-214D57E56BED}"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16944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44C8A-15B2-4079-A679-214D57E56BED}"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EAD7-939A-4C7D-9CCB-0D1F4592119E}" type="slidenum">
              <a:rPr lang="en-US" smtClean="0"/>
              <a:t>‹#›</a:t>
            </a:fld>
            <a:endParaRPr lang="en-US"/>
          </a:p>
        </p:txBody>
      </p:sp>
    </p:spTree>
    <p:extLst>
      <p:ext uri="{BB962C8B-B14F-4D97-AF65-F5344CB8AC3E}">
        <p14:creationId xmlns:p14="http://schemas.microsoft.com/office/powerpoint/2010/main" val="24319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44C8A-15B2-4079-A679-214D57E56BED}" type="datetimeFigureOut">
              <a:rPr lang="en-US" smtClean="0"/>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8EAD7-939A-4C7D-9CCB-0D1F4592119E}" type="slidenum">
              <a:rPr lang="en-US" smtClean="0"/>
              <a:t>‹#›</a:t>
            </a:fld>
            <a:endParaRPr lang="en-US"/>
          </a:p>
        </p:txBody>
      </p:sp>
    </p:spTree>
    <p:extLst>
      <p:ext uri="{BB962C8B-B14F-4D97-AF65-F5344CB8AC3E}">
        <p14:creationId xmlns:p14="http://schemas.microsoft.com/office/powerpoint/2010/main" val="147197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1178" y="504611"/>
            <a:ext cx="9144000" cy="788730"/>
          </a:xfrm>
        </p:spPr>
        <p:txBody>
          <a:bodyPr>
            <a:normAutofit/>
          </a:bodyPr>
          <a:lstStyle/>
          <a:p>
            <a:r>
              <a:rPr lang="en-US" sz="3200" dirty="0" smtClean="0"/>
              <a:t>Closing </a:t>
            </a:r>
            <a:r>
              <a:rPr lang="el-GR" sz="3200" dirty="0" smtClean="0">
                <a:latin typeface="Times New Roman" panose="02020603050405020304" pitchFamily="18" charset="0"/>
                <a:cs typeface="Times New Roman" panose="02020603050405020304" pitchFamily="18" charset="0"/>
              </a:rPr>
              <a:t>ρ</a:t>
            </a:r>
            <a:r>
              <a:rPr lang="en-US" sz="3200" dirty="0" smtClean="0">
                <a:latin typeface="Times New Roman" panose="02020603050405020304" pitchFamily="18" charset="0"/>
                <a:cs typeface="Times New Roman" panose="02020603050405020304" pitchFamily="18" charset="0"/>
              </a:rPr>
              <a:t> </a:t>
            </a:r>
            <a:r>
              <a:rPr lang="en-US" sz="3200" dirty="0" smtClean="0"/>
              <a:t>to transitivity</a:t>
            </a:r>
            <a:endParaRPr lang="en-US" sz="3200" dirty="0"/>
          </a:p>
        </p:txBody>
      </p:sp>
      <p:sp>
        <p:nvSpPr>
          <p:cNvPr id="4" name="Rectangle 3"/>
          <p:cNvSpPr/>
          <p:nvPr/>
        </p:nvSpPr>
        <p:spPr>
          <a:xfrm>
            <a:off x="1397957" y="1225689"/>
            <a:ext cx="9772552" cy="5327612"/>
          </a:xfrm>
          <a:prstGeom prst="rect">
            <a:avLst/>
          </a:prstGeom>
        </p:spPr>
        <p:txBody>
          <a:bodyPr wrap="square">
            <a:spAutoFit/>
          </a:bodyPr>
          <a:lstStyle/>
          <a:p>
            <a:pPr marL="419100" indent="-419100">
              <a:lnSpc>
                <a:spcPct val="90000"/>
              </a:lnSpc>
            </a:pPr>
            <a:r>
              <a:rPr lang="en-US" altLang="en-US" sz="1400" dirty="0" smtClean="0">
                <a:sym typeface="Symbol" panose="05050102010706020507" pitchFamily="18" charset="2"/>
              </a:rPr>
              <a:t>How can you be sure you have closed </a:t>
            </a:r>
            <a:r>
              <a:rPr lang="en-US" altLang="en-US" sz="1400" i="1" dirty="0" smtClean="0">
                <a:sym typeface="Symbol" panose="05050102010706020507" pitchFamily="18" charset="2"/>
              </a:rPr>
              <a:t> </a:t>
            </a:r>
            <a:r>
              <a:rPr lang="en-US" altLang="en-US" sz="1400" dirty="0" smtClean="0">
                <a:sym typeface="Symbol" panose="05050102010706020507" pitchFamily="18" charset="2"/>
              </a:rPr>
              <a:t>using the fewest terms? </a:t>
            </a:r>
          </a:p>
          <a:p>
            <a:pPr marL="419100" indent="-419100">
              <a:lnSpc>
                <a:spcPct val="90000"/>
              </a:lnSpc>
            </a:pPr>
            <a:r>
              <a:rPr lang="en-US" altLang="en-US" sz="1400" dirty="0">
                <a:sym typeface="Symbol" panose="05050102010706020507" pitchFamily="18" charset="2"/>
              </a:rPr>
              <a:t>	</a:t>
            </a:r>
            <a:endParaRPr lang="en-US" altLang="en-US" sz="1400" dirty="0" smtClean="0">
              <a:sym typeface="Symbol" panose="05050102010706020507" pitchFamily="18" charset="2"/>
            </a:endParaRPr>
          </a:p>
          <a:p>
            <a:pPr marL="419100" indent="-419100">
              <a:lnSpc>
                <a:spcPct val="90000"/>
              </a:lnSpc>
            </a:pPr>
            <a:r>
              <a:rPr lang="en-US" altLang="en-US" sz="1400" dirty="0">
                <a:sym typeface="Symbol" panose="05050102010706020507" pitchFamily="18" charset="2"/>
              </a:rPr>
              <a:t>	</a:t>
            </a:r>
            <a:r>
              <a:rPr lang="en-US" altLang="en-US" sz="1400" dirty="0" smtClean="0">
                <a:sym typeface="Symbol" panose="05050102010706020507" pitchFamily="18" charset="2"/>
              </a:rPr>
              <a:t>By setting up a matrix where the intersect of rows &amp; columns is the term required to show transitivity between the row header pair and the column header pair.</a:t>
            </a:r>
          </a:p>
          <a:p>
            <a:pPr marL="419100" indent="-419100">
              <a:lnSpc>
                <a:spcPct val="90000"/>
              </a:lnSpc>
            </a:pPr>
            <a:endParaRPr lang="en-US" altLang="en-US" sz="1400" dirty="0" smtClean="0">
              <a:sym typeface="Symbol" panose="05050102010706020507" pitchFamily="18" charset="2"/>
            </a:endParaRPr>
          </a:p>
          <a:p>
            <a:pPr marL="419100" indent="-419100">
              <a:lnSpc>
                <a:spcPct val="90000"/>
              </a:lnSpc>
            </a:pPr>
            <a:r>
              <a:rPr lang="en-US" altLang="en-US" sz="1400" dirty="0" smtClean="0">
                <a:sym typeface="Symbol" panose="05050102010706020507" pitchFamily="18" charset="2"/>
              </a:rPr>
              <a:t>Subject to the following rules:</a:t>
            </a:r>
          </a:p>
          <a:p>
            <a:pPr marL="342900" indent="-342900">
              <a:lnSpc>
                <a:spcPct val="90000"/>
              </a:lnSpc>
              <a:buFont typeface="+mj-lt"/>
              <a:buAutoNum type="arabicPeriod"/>
            </a:pPr>
            <a:r>
              <a:rPr lang="en-US" altLang="en-US" sz="1400" dirty="0" smtClean="0">
                <a:sym typeface="Symbol" panose="05050102010706020507" pitchFamily="18" charset="2"/>
              </a:rPr>
              <a:t>What ever term the row pair starts with is what the column header pair must start with</a:t>
            </a:r>
          </a:p>
          <a:p>
            <a:pPr marL="342900" indent="-342900">
              <a:lnSpc>
                <a:spcPct val="90000"/>
              </a:lnSpc>
              <a:buFont typeface="+mj-lt"/>
              <a:buAutoNum type="arabicPeriod"/>
            </a:pPr>
            <a:r>
              <a:rPr lang="en-US" altLang="en-US" sz="1400" dirty="0" smtClean="0">
                <a:sym typeface="Symbol" panose="05050102010706020507" pitchFamily="18" charset="2"/>
              </a:rPr>
              <a:t>The exception to the above is when you have a mirror image and you pivot on (</a:t>
            </a:r>
            <a:r>
              <a:rPr lang="en-US" altLang="en-US" sz="1400" dirty="0" err="1" smtClean="0">
                <a:sym typeface="Symbol" panose="05050102010706020507" pitchFamily="18" charset="2"/>
              </a:rPr>
              <a:t>a,a</a:t>
            </a:r>
            <a:r>
              <a:rPr lang="en-US" altLang="en-US" sz="1400" dirty="0" smtClean="0">
                <a:sym typeface="Symbol" panose="05050102010706020507" pitchFamily="18" charset="2"/>
              </a:rPr>
              <a:t>) to bridge from (</a:t>
            </a:r>
            <a:r>
              <a:rPr lang="en-US" altLang="en-US" sz="1400" dirty="0" err="1" smtClean="0">
                <a:sym typeface="Symbol" panose="05050102010706020507" pitchFamily="18" charset="2"/>
              </a:rPr>
              <a:t>b,a</a:t>
            </a:r>
            <a:r>
              <a:rPr lang="en-US" altLang="en-US" sz="1400" dirty="0" smtClean="0">
                <a:sym typeface="Symbol" panose="05050102010706020507" pitchFamily="18" charset="2"/>
              </a:rPr>
              <a:t>) to (</a:t>
            </a:r>
            <a:r>
              <a:rPr lang="en-US" altLang="en-US" sz="1400" dirty="0" err="1" smtClean="0">
                <a:sym typeface="Symbol" panose="05050102010706020507" pitchFamily="18" charset="2"/>
              </a:rPr>
              <a:t>a,b</a:t>
            </a:r>
            <a:r>
              <a:rPr lang="en-US" altLang="en-US" sz="1400" dirty="0" smtClean="0">
                <a:sym typeface="Symbol" panose="05050102010706020507" pitchFamily="18" charset="2"/>
              </a:rPr>
              <a:t>).</a:t>
            </a:r>
          </a:p>
          <a:p>
            <a:pPr marL="342900" indent="-342900">
              <a:lnSpc>
                <a:spcPct val="90000"/>
              </a:lnSpc>
              <a:buFont typeface="+mj-lt"/>
              <a:buAutoNum type="arabicPeriod"/>
            </a:pPr>
            <a:r>
              <a:rPr lang="en-US" altLang="en-US" sz="1400" dirty="0">
                <a:sym typeface="Symbol" panose="05050102010706020507" pitchFamily="18" charset="2"/>
              </a:rPr>
              <a:t>P</a:t>
            </a:r>
            <a:r>
              <a:rPr lang="en-US" altLang="en-US" sz="1400" dirty="0" smtClean="0">
                <a:sym typeface="Symbol" panose="05050102010706020507" pitchFamily="18" charset="2"/>
              </a:rPr>
              <a:t>lace an “X” in the intersect of the row and column that does not meet 1 or 2 above.</a:t>
            </a:r>
          </a:p>
          <a:p>
            <a:pPr marL="342900" indent="-342900">
              <a:lnSpc>
                <a:spcPct val="90000"/>
              </a:lnSpc>
              <a:buFont typeface="+mj-lt"/>
              <a:buAutoNum type="arabicPeriod"/>
            </a:pPr>
            <a:r>
              <a:rPr lang="en-US" altLang="en-US" sz="1400" dirty="0" smtClean="0">
                <a:sym typeface="Symbol" panose="05050102010706020507" pitchFamily="18" charset="2"/>
              </a:rPr>
              <a:t>For all others find the transitive pair for the intersect that makes the transitive relation between the row header pair transitive to the column header pair.</a:t>
            </a:r>
          </a:p>
          <a:p>
            <a:pPr marL="342900" indent="-342900">
              <a:lnSpc>
                <a:spcPct val="90000"/>
              </a:lnSpc>
              <a:buFont typeface="+mj-lt"/>
              <a:buAutoNum type="arabicPeriod"/>
            </a:pPr>
            <a:r>
              <a:rPr lang="en-US" altLang="en-US" sz="1400" dirty="0" smtClean="0">
                <a:sym typeface="Symbol" panose="05050102010706020507" pitchFamily="18" charset="2"/>
              </a:rPr>
              <a:t>For each new term you add that is not already in </a:t>
            </a:r>
            <a:r>
              <a:rPr lang="en-US" altLang="en-US" sz="1400" i="1" dirty="0" smtClean="0">
                <a:sym typeface="Symbol" panose="05050102010706020507" pitchFamily="18" charset="2"/>
              </a:rPr>
              <a:t></a:t>
            </a:r>
            <a:r>
              <a:rPr lang="en-US" altLang="en-US" sz="1400" dirty="0" smtClean="0">
                <a:sym typeface="Symbol" panose="05050102010706020507" pitchFamily="18" charset="2"/>
              </a:rPr>
              <a:t> add it to both the column and header.</a:t>
            </a:r>
          </a:p>
          <a:p>
            <a:pPr marL="342900" indent="-342900">
              <a:lnSpc>
                <a:spcPct val="90000"/>
              </a:lnSpc>
              <a:buFont typeface="+mj-lt"/>
              <a:buAutoNum type="arabicPeriod"/>
            </a:pPr>
            <a:r>
              <a:rPr lang="en-US" altLang="en-US" sz="1400" dirty="0" smtClean="0">
                <a:sym typeface="Symbol" panose="05050102010706020507" pitchFamily="18" charset="2"/>
              </a:rPr>
              <a:t>Find the term that makes the relationship between any newly added pair to the row header and column header transitive</a:t>
            </a:r>
            <a:r>
              <a:rPr lang="en-US" altLang="en-US" sz="1400" dirty="0" smtClean="0">
                <a:sym typeface="Symbol" panose="05050102010706020507" pitchFamily="18" charset="2"/>
              </a:rPr>
              <a:t>.</a:t>
            </a:r>
            <a:endParaRPr lang="en-US" altLang="en-US" sz="1400" dirty="0">
              <a:sym typeface="Symbol" panose="05050102010706020507" pitchFamily="18" charset="2"/>
            </a:endParaRPr>
          </a:p>
          <a:p>
            <a:pPr marL="342900" indent="-342900">
              <a:lnSpc>
                <a:spcPct val="90000"/>
              </a:lnSpc>
              <a:buFont typeface="+mj-lt"/>
              <a:buAutoNum type="arabicPeriod"/>
            </a:pPr>
            <a:r>
              <a:rPr lang="en-US" altLang="en-US" sz="1400" dirty="0" smtClean="0">
                <a:sym typeface="Symbol" panose="05050102010706020507" pitchFamily="18" charset="2"/>
              </a:rPr>
              <a:t>If after sweeping through the process as stated in 1-6 above you find one of the original terms (other than reflexive pairs) as not being covered for transitivity (all x’s in the row) then you must do the following steps. </a:t>
            </a:r>
          </a:p>
          <a:p>
            <a:pPr marL="800100" lvl="1" indent="-342900">
              <a:lnSpc>
                <a:spcPct val="90000"/>
              </a:lnSpc>
              <a:buFont typeface="+mj-lt"/>
              <a:buAutoNum type="alphaLcPeriod"/>
            </a:pPr>
            <a:r>
              <a:rPr lang="en-US" altLang="en-US" sz="1400" dirty="0" smtClean="0">
                <a:sym typeface="Symbol" panose="05050102010706020507" pitchFamily="18" charset="2"/>
              </a:rPr>
              <a:t>For the ordered pair not covered by the initial process (1-6 above) </a:t>
            </a:r>
          </a:p>
          <a:p>
            <a:pPr marL="1314450" lvl="2" indent="-400050">
              <a:lnSpc>
                <a:spcPct val="90000"/>
              </a:lnSpc>
              <a:buFont typeface="+mj-lt"/>
              <a:buAutoNum type="romanLcPeriod"/>
            </a:pPr>
            <a:r>
              <a:rPr lang="en-US" altLang="en-US" sz="1400" dirty="0" smtClean="0">
                <a:sym typeface="Symbol" panose="05050102010706020507" pitchFamily="18" charset="2"/>
              </a:rPr>
              <a:t>look at the 2</a:t>
            </a:r>
            <a:r>
              <a:rPr lang="en-US" altLang="en-US" sz="1400" baseline="30000" dirty="0" smtClean="0">
                <a:sym typeface="Symbol" panose="05050102010706020507" pitchFamily="18" charset="2"/>
              </a:rPr>
              <a:t>nd</a:t>
            </a:r>
            <a:r>
              <a:rPr lang="en-US" altLang="en-US" sz="1400" dirty="0" smtClean="0">
                <a:sym typeface="Symbol" panose="05050102010706020507" pitchFamily="18" charset="2"/>
              </a:rPr>
              <a:t> term in the order pair of the row header</a:t>
            </a:r>
          </a:p>
          <a:p>
            <a:pPr marL="1314450" lvl="2" indent="-400050">
              <a:lnSpc>
                <a:spcPct val="90000"/>
              </a:lnSpc>
              <a:buFont typeface="+mj-lt"/>
              <a:buAutoNum type="romanLcPeriod"/>
            </a:pPr>
            <a:r>
              <a:rPr lang="en-US" altLang="en-US" sz="1400" dirty="0" smtClean="0">
                <a:sym typeface="Symbol" panose="05050102010706020507" pitchFamily="18" charset="2"/>
              </a:rPr>
              <a:t>Pick out of the originally given pairs, or recently added pairs those that start with this term. An example is you have row header (5, 7) that was not covered for transitivity. Pick out the previously given or added pairs that start with 7. An example would be if (7,2) or (7,6) were part of what was originally given or recently added due to steps 1-6.</a:t>
            </a:r>
          </a:p>
          <a:p>
            <a:pPr marL="1314450" lvl="2" indent="-400050">
              <a:lnSpc>
                <a:spcPct val="90000"/>
              </a:lnSpc>
              <a:buFont typeface="+mj-lt"/>
              <a:buAutoNum type="romanLcPeriod"/>
            </a:pPr>
            <a:r>
              <a:rPr lang="en-US" altLang="en-US" sz="1400" dirty="0" smtClean="0">
                <a:sym typeface="Symbol" panose="05050102010706020507" pitchFamily="18" charset="2"/>
              </a:rPr>
              <a:t>Add as many new columns as pairs identified, and place at the intersect of the uncovered row and each column added the ordered pairs identified as starting with the 2</a:t>
            </a:r>
            <a:r>
              <a:rPr lang="en-US" altLang="en-US" sz="1400" baseline="30000" dirty="0" smtClean="0">
                <a:sym typeface="Symbol" panose="05050102010706020507" pitchFamily="18" charset="2"/>
              </a:rPr>
              <a:t>nd</a:t>
            </a:r>
            <a:r>
              <a:rPr lang="en-US" altLang="en-US" sz="1400" dirty="0" smtClean="0">
                <a:sym typeface="Symbol" panose="05050102010706020507" pitchFamily="18" charset="2"/>
              </a:rPr>
              <a:t> element of the header of the uncovered row.</a:t>
            </a:r>
          </a:p>
          <a:p>
            <a:pPr marL="1314450" lvl="2" indent="-400050">
              <a:lnSpc>
                <a:spcPct val="90000"/>
              </a:lnSpc>
              <a:buFont typeface="+mj-lt"/>
              <a:buAutoNum type="romanLcPeriod"/>
            </a:pPr>
            <a:r>
              <a:rPr lang="en-US" altLang="en-US" sz="1400" dirty="0" smtClean="0">
                <a:sym typeface="Symbol" panose="05050102010706020507" pitchFamily="18" charset="2"/>
              </a:rPr>
              <a:t>Now inspect the row header with the intersect pair and determine what header should be added to complete the transitivity.</a:t>
            </a:r>
          </a:p>
          <a:p>
            <a:pPr marL="1314450" lvl="2" indent="-400050">
              <a:lnSpc>
                <a:spcPct val="90000"/>
              </a:lnSpc>
              <a:buFont typeface="+mj-lt"/>
              <a:buAutoNum type="romanLcPeriod"/>
            </a:pPr>
            <a:r>
              <a:rPr lang="en-US" altLang="en-US" sz="1400" dirty="0" smtClean="0">
                <a:sym typeface="Symbol" panose="05050102010706020507" pitchFamily="18" charset="2"/>
              </a:rPr>
              <a:t>Be aware for any new column you add the header pair should also show up as new rows to be checked for transitivity.</a:t>
            </a:r>
            <a:endParaRPr lang="en-US" altLang="en-US" sz="1400" dirty="0" smtClean="0">
              <a:sym typeface="Symbol" panose="05050102010706020507" pitchFamily="18" charset="2"/>
            </a:endParaRPr>
          </a:p>
        </p:txBody>
      </p:sp>
    </p:spTree>
    <p:extLst>
      <p:ext uri="{BB962C8B-B14F-4D97-AF65-F5344CB8AC3E}">
        <p14:creationId xmlns:p14="http://schemas.microsoft.com/office/powerpoint/2010/main" val="399943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 calcmode="lin" valueType="num">
                                      <p:cBhvr additive="base">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 calcmode="lin" valueType="num">
                                      <p:cBhvr additive="base">
                                        <p:cTn id="55"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 calcmode="lin" valueType="num">
                                      <p:cBhvr additive="base">
                                        <p:cTn id="6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6" end="16"/>
                                            </p:txEl>
                                          </p:spTgt>
                                        </p:tgtEl>
                                        <p:attrNameLst>
                                          <p:attrName>style.visibility</p:attrName>
                                        </p:attrNameLst>
                                      </p:cBhvr>
                                      <p:to>
                                        <p:strVal val="visible"/>
                                      </p:to>
                                    </p:set>
                                    <p:anim calcmode="lin" valueType="num">
                                      <p:cBhvr additive="base">
                                        <p:cTn id="7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 calcmode="lin" valueType="num">
                                      <p:cBhvr additive="base">
                                        <p:cTn id="7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1178" y="504611"/>
            <a:ext cx="9144000" cy="788730"/>
          </a:xfrm>
        </p:spPr>
        <p:txBody>
          <a:bodyPr>
            <a:normAutofit/>
          </a:bodyPr>
          <a:lstStyle/>
          <a:p>
            <a:r>
              <a:rPr lang="en-US" sz="3200" dirty="0" smtClean="0"/>
              <a:t>Closing </a:t>
            </a:r>
            <a:r>
              <a:rPr lang="el-GR" sz="3200" dirty="0" smtClean="0">
                <a:latin typeface="Times New Roman" panose="02020603050405020304" pitchFamily="18" charset="0"/>
                <a:cs typeface="Times New Roman" panose="02020603050405020304" pitchFamily="18" charset="0"/>
              </a:rPr>
              <a:t>ρ</a:t>
            </a:r>
            <a:r>
              <a:rPr lang="en-US" sz="3200" dirty="0" smtClean="0">
                <a:latin typeface="Times New Roman" panose="02020603050405020304" pitchFamily="18" charset="0"/>
                <a:cs typeface="Times New Roman" panose="02020603050405020304" pitchFamily="18" charset="0"/>
              </a:rPr>
              <a:t> </a:t>
            </a:r>
            <a:r>
              <a:rPr lang="en-US" sz="3200" dirty="0" smtClean="0"/>
              <a:t>to transitivity</a:t>
            </a:r>
            <a:endParaRPr lang="en-US" sz="3200" dirty="0"/>
          </a:p>
        </p:txBody>
      </p:sp>
      <p:sp>
        <p:nvSpPr>
          <p:cNvPr id="4" name="Rectangle 3"/>
          <p:cNvSpPr/>
          <p:nvPr/>
        </p:nvSpPr>
        <p:spPr>
          <a:xfrm>
            <a:off x="1529762" y="1363482"/>
            <a:ext cx="9772552" cy="590931"/>
          </a:xfrm>
          <a:prstGeom prst="rect">
            <a:avLst/>
          </a:prstGeom>
        </p:spPr>
        <p:txBody>
          <a:bodyPr wrap="square">
            <a:spAutoFit/>
          </a:bodyPr>
          <a:lstStyle/>
          <a:p>
            <a:pPr marL="419100" indent="-419100">
              <a:lnSpc>
                <a:spcPct val="90000"/>
              </a:lnSpc>
            </a:pPr>
            <a:r>
              <a:rPr lang="en-US" altLang="en-US" dirty="0" smtClean="0">
                <a:sym typeface="Symbol" panose="05050102010706020507" pitchFamily="18" charset="2"/>
              </a:rPr>
              <a:t>Example: Let </a:t>
            </a:r>
            <a:r>
              <a:rPr lang="en-US" altLang="en-US" i="1" dirty="0" smtClean="0">
                <a:sym typeface="Symbol" panose="05050102010706020507" pitchFamily="18" charset="2"/>
              </a:rPr>
              <a:t>S</a:t>
            </a:r>
            <a:r>
              <a:rPr lang="en-US" altLang="en-US" dirty="0" smtClean="0">
                <a:sym typeface="Symbol" panose="05050102010706020507" pitchFamily="18" charset="2"/>
              </a:rPr>
              <a:t> = {1, 2, 3} and </a:t>
            </a:r>
            <a:r>
              <a:rPr lang="en-US" altLang="en-US" i="1" dirty="0" smtClean="0">
                <a:sym typeface="Symbol" panose="05050102010706020507" pitchFamily="18" charset="2"/>
              </a:rPr>
              <a:t></a:t>
            </a:r>
            <a:r>
              <a:rPr lang="en-US" altLang="en-US" dirty="0" smtClean="0">
                <a:sym typeface="Symbol" panose="05050102010706020507" pitchFamily="18" charset="2"/>
              </a:rPr>
              <a:t> = {(1,1), (1,2), (1,3), (3,1), (2,3)}</a:t>
            </a:r>
          </a:p>
          <a:p>
            <a:pPr marL="419100" indent="-419100">
              <a:lnSpc>
                <a:spcPct val="90000"/>
              </a:lnSpc>
            </a:pPr>
            <a:endParaRPr lang="en-US" altLang="en-US" dirty="0" smtClean="0">
              <a:sym typeface="Symbol" panose="05050102010706020507" pitchFamily="18" charset="2"/>
            </a:endParaRPr>
          </a:p>
        </p:txBody>
      </p:sp>
      <p:graphicFrame>
        <p:nvGraphicFramePr>
          <p:cNvPr id="2" name="Table 1"/>
          <p:cNvGraphicFramePr>
            <a:graphicFrameLocks noGrp="1"/>
          </p:cNvGraphicFramePr>
          <p:nvPr>
            <p:extLst>
              <p:ext uri="{D42A27DB-BD31-4B8C-83A1-F6EECF244321}">
                <p14:modId xmlns:p14="http://schemas.microsoft.com/office/powerpoint/2010/main" val="2276195119"/>
              </p:ext>
            </p:extLst>
          </p:nvPr>
        </p:nvGraphicFramePr>
        <p:xfrm>
          <a:off x="1828800" y="2096294"/>
          <a:ext cx="8534400" cy="3810000"/>
        </p:xfrm>
        <a:graphic>
          <a:graphicData uri="http://schemas.openxmlformats.org/drawingml/2006/table">
            <a:tbl>
              <a:tblPr>
                <a:tableStyleId>{5C22544A-7EE6-4342-B048-85BDC9FD1C3A}</a:tableStyleId>
              </a:tblPr>
              <a:tblGrid>
                <a:gridCol w="609600"/>
                <a:gridCol w="609600"/>
                <a:gridCol w="609600"/>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TextBox 4"/>
          <p:cNvSpPr txBox="1"/>
          <p:nvPr/>
        </p:nvSpPr>
        <p:spPr>
          <a:xfrm>
            <a:off x="2611394" y="2265404"/>
            <a:ext cx="258404" cy="261610"/>
          </a:xfrm>
          <a:prstGeom prst="rect">
            <a:avLst/>
          </a:prstGeom>
          <a:noFill/>
        </p:spPr>
        <p:txBody>
          <a:bodyPr wrap="none" rtlCol="0">
            <a:spAutoFit/>
          </a:bodyPr>
          <a:lstStyle/>
          <a:p>
            <a:r>
              <a:rPr lang="en-US" sz="1100" dirty="0"/>
              <a:t>X</a:t>
            </a:r>
          </a:p>
        </p:txBody>
      </p:sp>
      <p:sp>
        <p:nvSpPr>
          <p:cNvPr id="6" name="TextBox 5"/>
          <p:cNvSpPr txBox="1"/>
          <p:nvPr/>
        </p:nvSpPr>
        <p:spPr>
          <a:xfrm>
            <a:off x="3826475" y="2244809"/>
            <a:ext cx="258404" cy="261610"/>
          </a:xfrm>
          <a:prstGeom prst="rect">
            <a:avLst/>
          </a:prstGeom>
          <a:noFill/>
        </p:spPr>
        <p:txBody>
          <a:bodyPr wrap="none" rtlCol="0">
            <a:spAutoFit/>
          </a:bodyPr>
          <a:lstStyle/>
          <a:p>
            <a:r>
              <a:rPr lang="en-US" sz="1100" dirty="0"/>
              <a:t>X</a:t>
            </a:r>
          </a:p>
        </p:txBody>
      </p:sp>
      <p:sp>
        <p:nvSpPr>
          <p:cNvPr id="7" name="TextBox 6"/>
          <p:cNvSpPr txBox="1"/>
          <p:nvPr/>
        </p:nvSpPr>
        <p:spPr>
          <a:xfrm>
            <a:off x="5033318" y="2248927"/>
            <a:ext cx="258404" cy="261610"/>
          </a:xfrm>
          <a:prstGeom prst="rect">
            <a:avLst/>
          </a:prstGeom>
          <a:noFill/>
        </p:spPr>
        <p:txBody>
          <a:bodyPr wrap="none" rtlCol="0">
            <a:spAutoFit/>
          </a:bodyPr>
          <a:lstStyle/>
          <a:p>
            <a:r>
              <a:rPr lang="en-US" sz="1100" dirty="0"/>
              <a:t>X</a:t>
            </a:r>
          </a:p>
        </p:txBody>
      </p:sp>
      <p:sp>
        <p:nvSpPr>
          <p:cNvPr id="8" name="TextBox 7"/>
          <p:cNvSpPr txBox="1"/>
          <p:nvPr/>
        </p:nvSpPr>
        <p:spPr>
          <a:xfrm>
            <a:off x="6264875" y="2253046"/>
            <a:ext cx="258404" cy="261610"/>
          </a:xfrm>
          <a:prstGeom prst="rect">
            <a:avLst/>
          </a:prstGeom>
          <a:noFill/>
        </p:spPr>
        <p:txBody>
          <a:bodyPr wrap="none" rtlCol="0">
            <a:spAutoFit/>
          </a:bodyPr>
          <a:lstStyle/>
          <a:p>
            <a:r>
              <a:rPr lang="en-US" sz="1100" dirty="0"/>
              <a:t>X</a:t>
            </a:r>
          </a:p>
        </p:txBody>
      </p:sp>
      <p:sp>
        <p:nvSpPr>
          <p:cNvPr id="9" name="TextBox 8"/>
          <p:cNvSpPr txBox="1"/>
          <p:nvPr/>
        </p:nvSpPr>
        <p:spPr>
          <a:xfrm>
            <a:off x="7484074" y="2261283"/>
            <a:ext cx="258404" cy="261610"/>
          </a:xfrm>
          <a:prstGeom prst="rect">
            <a:avLst/>
          </a:prstGeom>
          <a:noFill/>
        </p:spPr>
        <p:txBody>
          <a:bodyPr wrap="none" rtlCol="0">
            <a:spAutoFit/>
          </a:bodyPr>
          <a:lstStyle/>
          <a:p>
            <a:r>
              <a:rPr lang="en-US" sz="1100" dirty="0"/>
              <a:t>X</a:t>
            </a:r>
          </a:p>
        </p:txBody>
      </p:sp>
      <p:sp>
        <p:nvSpPr>
          <p:cNvPr id="10" name="TextBox 9"/>
          <p:cNvSpPr txBox="1"/>
          <p:nvPr/>
        </p:nvSpPr>
        <p:spPr>
          <a:xfrm>
            <a:off x="2607275" y="2640225"/>
            <a:ext cx="258404" cy="261610"/>
          </a:xfrm>
          <a:prstGeom prst="rect">
            <a:avLst/>
          </a:prstGeom>
          <a:noFill/>
        </p:spPr>
        <p:txBody>
          <a:bodyPr wrap="none" rtlCol="0">
            <a:spAutoFit/>
          </a:bodyPr>
          <a:lstStyle/>
          <a:p>
            <a:r>
              <a:rPr lang="en-US" sz="1100" dirty="0"/>
              <a:t>X</a:t>
            </a:r>
          </a:p>
        </p:txBody>
      </p:sp>
      <p:sp>
        <p:nvSpPr>
          <p:cNvPr id="11" name="TextBox 10"/>
          <p:cNvSpPr txBox="1"/>
          <p:nvPr/>
        </p:nvSpPr>
        <p:spPr>
          <a:xfrm>
            <a:off x="3838831" y="2636105"/>
            <a:ext cx="258404" cy="261610"/>
          </a:xfrm>
          <a:prstGeom prst="rect">
            <a:avLst/>
          </a:prstGeom>
          <a:noFill/>
        </p:spPr>
        <p:txBody>
          <a:bodyPr wrap="none" rtlCol="0">
            <a:spAutoFit/>
          </a:bodyPr>
          <a:lstStyle/>
          <a:p>
            <a:r>
              <a:rPr lang="en-US" sz="1100" dirty="0"/>
              <a:t>X</a:t>
            </a:r>
          </a:p>
        </p:txBody>
      </p:sp>
      <p:sp>
        <p:nvSpPr>
          <p:cNvPr id="12" name="TextBox 11"/>
          <p:cNvSpPr txBox="1"/>
          <p:nvPr/>
        </p:nvSpPr>
        <p:spPr>
          <a:xfrm>
            <a:off x="7484077" y="2640226"/>
            <a:ext cx="258404" cy="261610"/>
          </a:xfrm>
          <a:prstGeom prst="rect">
            <a:avLst/>
          </a:prstGeom>
          <a:noFill/>
        </p:spPr>
        <p:txBody>
          <a:bodyPr wrap="none" rtlCol="0">
            <a:spAutoFit/>
          </a:bodyPr>
          <a:lstStyle/>
          <a:p>
            <a:r>
              <a:rPr lang="en-US" sz="1100" dirty="0"/>
              <a:t>X</a:t>
            </a:r>
          </a:p>
        </p:txBody>
      </p:sp>
      <p:sp>
        <p:nvSpPr>
          <p:cNvPr id="13" name="TextBox 12"/>
          <p:cNvSpPr txBox="1"/>
          <p:nvPr/>
        </p:nvSpPr>
        <p:spPr>
          <a:xfrm>
            <a:off x="2603157" y="2990333"/>
            <a:ext cx="258404" cy="261610"/>
          </a:xfrm>
          <a:prstGeom prst="rect">
            <a:avLst/>
          </a:prstGeom>
          <a:noFill/>
        </p:spPr>
        <p:txBody>
          <a:bodyPr wrap="none" rtlCol="0">
            <a:spAutoFit/>
          </a:bodyPr>
          <a:lstStyle/>
          <a:p>
            <a:r>
              <a:rPr lang="en-US" sz="1100" dirty="0"/>
              <a:t>X</a:t>
            </a:r>
          </a:p>
        </p:txBody>
      </p:sp>
      <p:sp>
        <p:nvSpPr>
          <p:cNvPr id="14" name="TextBox 13"/>
          <p:cNvSpPr txBox="1"/>
          <p:nvPr/>
        </p:nvSpPr>
        <p:spPr>
          <a:xfrm>
            <a:off x="5037439" y="2986214"/>
            <a:ext cx="258404" cy="261610"/>
          </a:xfrm>
          <a:prstGeom prst="rect">
            <a:avLst/>
          </a:prstGeom>
          <a:noFill/>
        </p:spPr>
        <p:txBody>
          <a:bodyPr wrap="none" rtlCol="0">
            <a:spAutoFit/>
          </a:bodyPr>
          <a:lstStyle/>
          <a:p>
            <a:r>
              <a:rPr lang="en-US" sz="1100" dirty="0"/>
              <a:t>X</a:t>
            </a:r>
          </a:p>
        </p:txBody>
      </p:sp>
      <p:sp>
        <p:nvSpPr>
          <p:cNvPr id="15" name="TextBox 14"/>
          <p:cNvSpPr txBox="1"/>
          <p:nvPr/>
        </p:nvSpPr>
        <p:spPr>
          <a:xfrm>
            <a:off x="7488194" y="3015047"/>
            <a:ext cx="258404" cy="261610"/>
          </a:xfrm>
          <a:prstGeom prst="rect">
            <a:avLst/>
          </a:prstGeom>
          <a:noFill/>
        </p:spPr>
        <p:txBody>
          <a:bodyPr wrap="none" rtlCol="0">
            <a:spAutoFit/>
          </a:bodyPr>
          <a:lstStyle/>
          <a:p>
            <a:r>
              <a:rPr lang="en-US" sz="1100" dirty="0"/>
              <a:t>X</a:t>
            </a:r>
          </a:p>
        </p:txBody>
      </p:sp>
      <p:sp>
        <p:nvSpPr>
          <p:cNvPr id="16" name="TextBox 15"/>
          <p:cNvSpPr txBox="1"/>
          <p:nvPr/>
        </p:nvSpPr>
        <p:spPr>
          <a:xfrm>
            <a:off x="2599037" y="3373392"/>
            <a:ext cx="258404" cy="261610"/>
          </a:xfrm>
          <a:prstGeom prst="rect">
            <a:avLst/>
          </a:prstGeom>
          <a:noFill/>
        </p:spPr>
        <p:txBody>
          <a:bodyPr wrap="none" rtlCol="0">
            <a:spAutoFit/>
          </a:bodyPr>
          <a:lstStyle/>
          <a:p>
            <a:r>
              <a:rPr lang="en-US" sz="1100" dirty="0"/>
              <a:t>X</a:t>
            </a:r>
          </a:p>
        </p:txBody>
      </p:sp>
      <p:sp>
        <p:nvSpPr>
          <p:cNvPr id="17" name="TextBox 16"/>
          <p:cNvSpPr txBox="1"/>
          <p:nvPr/>
        </p:nvSpPr>
        <p:spPr>
          <a:xfrm>
            <a:off x="3838830" y="3393986"/>
            <a:ext cx="258404" cy="261610"/>
          </a:xfrm>
          <a:prstGeom prst="rect">
            <a:avLst/>
          </a:prstGeom>
          <a:noFill/>
        </p:spPr>
        <p:txBody>
          <a:bodyPr wrap="none" rtlCol="0">
            <a:spAutoFit/>
          </a:bodyPr>
          <a:lstStyle/>
          <a:p>
            <a:r>
              <a:rPr lang="en-US" sz="1100" dirty="0"/>
              <a:t>X</a:t>
            </a:r>
          </a:p>
        </p:txBody>
      </p:sp>
      <p:sp>
        <p:nvSpPr>
          <p:cNvPr id="18" name="TextBox 17"/>
          <p:cNvSpPr txBox="1"/>
          <p:nvPr/>
        </p:nvSpPr>
        <p:spPr>
          <a:xfrm>
            <a:off x="6264876" y="3389868"/>
            <a:ext cx="258404" cy="261610"/>
          </a:xfrm>
          <a:prstGeom prst="rect">
            <a:avLst/>
          </a:prstGeom>
          <a:noFill/>
        </p:spPr>
        <p:txBody>
          <a:bodyPr wrap="none" rtlCol="0">
            <a:spAutoFit/>
          </a:bodyPr>
          <a:lstStyle/>
          <a:p>
            <a:r>
              <a:rPr lang="en-US" sz="1100" dirty="0"/>
              <a:t>X</a:t>
            </a:r>
          </a:p>
        </p:txBody>
      </p:sp>
      <p:sp>
        <p:nvSpPr>
          <p:cNvPr id="19" name="TextBox 18"/>
          <p:cNvSpPr txBox="1"/>
          <p:nvPr/>
        </p:nvSpPr>
        <p:spPr>
          <a:xfrm>
            <a:off x="7488193" y="3393987"/>
            <a:ext cx="258404" cy="261610"/>
          </a:xfrm>
          <a:prstGeom prst="rect">
            <a:avLst/>
          </a:prstGeom>
          <a:noFill/>
        </p:spPr>
        <p:txBody>
          <a:bodyPr wrap="none" rtlCol="0">
            <a:spAutoFit/>
          </a:bodyPr>
          <a:lstStyle/>
          <a:p>
            <a:r>
              <a:rPr lang="en-US" sz="1100" dirty="0"/>
              <a:t>X</a:t>
            </a:r>
          </a:p>
        </p:txBody>
      </p:sp>
      <p:sp>
        <p:nvSpPr>
          <p:cNvPr id="20" name="TextBox 19"/>
          <p:cNvSpPr txBox="1"/>
          <p:nvPr/>
        </p:nvSpPr>
        <p:spPr>
          <a:xfrm>
            <a:off x="2623751" y="3768809"/>
            <a:ext cx="258404" cy="261610"/>
          </a:xfrm>
          <a:prstGeom prst="rect">
            <a:avLst/>
          </a:prstGeom>
          <a:noFill/>
        </p:spPr>
        <p:txBody>
          <a:bodyPr wrap="none" rtlCol="0">
            <a:spAutoFit/>
          </a:bodyPr>
          <a:lstStyle/>
          <a:p>
            <a:r>
              <a:rPr lang="en-US" sz="1100" dirty="0"/>
              <a:t>X</a:t>
            </a:r>
          </a:p>
        </p:txBody>
      </p:sp>
      <p:sp>
        <p:nvSpPr>
          <p:cNvPr id="21" name="TextBox 20"/>
          <p:cNvSpPr txBox="1"/>
          <p:nvPr/>
        </p:nvSpPr>
        <p:spPr>
          <a:xfrm>
            <a:off x="3838830" y="3772928"/>
            <a:ext cx="258404" cy="261610"/>
          </a:xfrm>
          <a:prstGeom prst="rect">
            <a:avLst/>
          </a:prstGeom>
          <a:noFill/>
        </p:spPr>
        <p:txBody>
          <a:bodyPr wrap="none" rtlCol="0">
            <a:spAutoFit/>
          </a:bodyPr>
          <a:lstStyle/>
          <a:p>
            <a:r>
              <a:rPr lang="en-US" sz="1100" dirty="0"/>
              <a:t>X</a:t>
            </a:r>
          </a:p>
        </p:txBody>
      </p:sp>
      <p:sp>
        <p:nvSpPr>
          <p:cNvPr id="22" name="TextBox 21"/>
          <p:cNvSpPr txBox="1"/>
          <p:nvPr/>
        </p:nvSpPr>
        <p:spPr>
          <a:xfrm>
            <a:off x="5053912" y="3768809"/>
            <a:ext cx="258404" cy="261610"/>
          </a:xfrm>
          <a:prstGeom prst="rect">
            <a:avLst/>
          </a:prstGeom>
          <a:noFill/>
        </p:spPr>
        <p:txBody>
          <a:bodyPr wrap="none" rtlCol="0">
            <a:spAutoFit/>
          </a:bodyPr>
          <a:lstStyle/>
          <a:p>
            <a:r>
              <a:rPr lang="en-US" sz="1100" dirty="0"/>
              <a:t>X</a:t>
            </a:r>
          </a:p>
        </p:txBody>
      </p:sp>
      <p:sp>
        <p:nvSpPr>
          <p:cNvPr id="23" name="TextBox 22"/>
          <p:cNvSpPr txBox="1"/>
          <p:nvPr/>
        </p:nvSpPr>
        <p:spPr>
          <a:xfrm>
            <a:off x="6260755" y="3764690"/>
            <a:ext cx="258404" cy="261610"/>
          </a:xfrm>
          <a:prstGeom prst="rect">
            <a:avLst/>
          </a:prstGeom>
          <a:noFill/>
        </p:spPr>
        <p:txBody>
          <a:bodyPr wrap="none" rtlCol="0">
            <a:spAutoFit/>
          </a:bodyPr>
          <a:lstStyle/>
          <a:p>
            <a:r>
              <a:rPr lang="en-US" sz="1100" dirty="0"/>
              <a:t>X</a:t>
            </a:r>
          </a:p>
        </p:txBody>
      </p:sp>
      <p:sp>
        <p:nvSpPr>
          <p:cNvPr id="24" name="TextBox 23"/>
          <p:cNvSpPr txBox="1"/>
          <p:nvPr/>
        </p:nvSpPr>
        <p:spPr>
          <a:xfrm>
            <a:off x="7484075" y="3760571"/>
            <a:ext cx="258404" cy="261610"/>
          </a:xfrm>
          <a:prstGeom prst="rect">
            <a:avLst/>
          </a:prstGeom>
          <a:noFill/>
        </p:spPr>
        <p:txBody>
          <a:bodyPr wrap="none" rtlCol="0">
            <a:spAutoFit/>
          </a:bodyPr>
          <a:lstStyle/>
          <a:p>
            <a:r>
              <a:rPr lang="en-US" sz="1100" dirty="0"/>
              <a:t>X</a:t>
            </a:r>
          </a:p>
        </p:txBody>
      </p:sp>
      <p:sp>
        <p:nvSpPr>
          <p:cNvPr id="25" name="TextBox 24"/>
          <p:cNvSpPr txBox="1"/>
          <p:nvPr/>
        </p:nvSpPr>
        <p:spPr>
          <a:xfrm>
            <a:off x="6255911" y="2629564"/>
            <a:ext cx="258404" cy="261610"/>
          </a:xfrm>
          <a:prstGeom prst="rect">
            <a:avLst/>
          </a:prstGeom>
          <a:noFill/>
        </p:spPr>
        <p:txBody>
          <a:bodyPr wrap="none" rtlCol="0">
            <a:spAutoFit/>
          </a:bodyPr>
          <a:lstStyle/>
          <a:p>
            <a:r>
              <a:rPr lang="en-US" sz="1100" dirty="0"/>
              <a:t>X</a:t>
            </a:r>
          </a:p>
        </p:txBody>
      </p:sp>
    </p:spTree>
    <p:extLst>
      <p:ext uri="{BB962C8B-B14F-4D97-AF65-F5344CB8AC3E}">
        <p14:creationId xmlns:p14="http://schemas.microsoft.com/office/powerpoint/2010/main" val="28189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1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0-#ppt_w/2"/>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1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12"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12"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1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0-#ppt_w/2"/>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12"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12"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0-#ppt_w/2"/>
                                          </p:val>
                                        </p:tav>
                                        <p:tav tm="100000">
                                          <p:val>
                                            <p:strVal val="#ppt_x"/>
                                          </p:val>
                                        </p:tav>
                                      </p:tavLst>
                                    </p:anim>
                                    <p:anim calcmode="lin" valueType="num">
                                      <p:cBhvr additive="base">
                                        <p:cTn id="63" dur="500" fill="hold"/>
                                        <p:tgtEl>
                                          <p:spTgt spid="15"/>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12"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0-#ppt_w/2"/>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12" fill="hold" grpId="0"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0-#ppt_w/2"/>
                                          </p:val>
                                        </p:tav>
                                        <p:tav tm="100000">
                                          <p:val>
                                            <p:strVal val="#ppt_x"/>
                                          </p:val>
                                        </p:tav>
                                      </p:tavLst>
                                    </p:anim>
                                    <p:anim calcmode="lin" valueType="num">
                                      <p:cBhvr additive="base">
                                        <p:cTn id="73" dur="500" fill="hold"/>
                                        <p:tgtEl>
                                          <p:spTgt spid="17"/>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12"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0-#ppt_w/2"/>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12"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0-#ppt_w/2"/>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12"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0-#ppt_w/2"/>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12"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500" fill="hold"/>
                                        <p:tgtEl>
                                          <p:spTgt spid="21"/>
                                        </p:tgtEl>
                                        <p:attrNameLst>
                                          <p:attrName>ppt_x</p:attrName>
                                        </p:attrNameLst>
                                      </p:cBhvr>
                                      <p:tavLst>
                                        <p:tav tm="0">
                                          <p:val>
                                            <p:strVal val="0-#ppt_w/2"/>
                                          </p:val>
                                        </p:tav>
                                        <p:tav tm="100000">
                                          <p:val>
                                            <p:strVal val="#ppt_x"/>
                                          </p:val>
                                        </p:tav>
                                      </p:tavLst>
                                    </p:anim>
                                    <p:anim calcmode="lin" valueType="num">
                                      <p:cBhvr additive="base">
                                        <p:cTn id="93" dur="500" fill="hold"/>
                                        <p:tgtEl>
                                          <p:spTgt spid="21"/>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12"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0-#ppt_w/2"/>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12" fill="hold" grpId="0" nodeType="after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additive="base">
                                        <p:cTn id="102" dur="500" fill="hold"/>
                                        <p:tgtEl>
                                          <p:spTgt spid="23"/>
                                        </p:tgtEl>
                                        <p:attrNameLst>
                                          <p:attrName>ppt_x</p:attrName>
                                        </p:attrNameLst>
                                      </p:cBhvr>
                                      <p:tavLst>
                                        <p:tav tm="0">
                                          <p:val>
                                            <p:strVal val="0-#ppt_w/2"/>
                                          </p:val>
                                        </p:tav>
                                        <p:tav tm="100000">
                                          <p:val>
                                            <p:strVal val="#ppt_x"/>
                                          </p:val>
                                        </p:tav>
                                      </p:tavLst>
                                    </p:anim>
                                    <p:anim calcmode="lin" valueType="num">
                                      <p:cBhvr additive="base">
                                        <p:cTn id="103" dur="500" fill="hold"/>
                                        <p:tgtEl>
                                          <p:spTgt spid="23"/>
                                        </p:tgtEl>
                                        <p:attrNameLst>
                                          <p:attrName>ppt_y</p:attrName>
                                        </p:attrNameLst>
                                      </p:cBhvr>
                                      <p:tavLst>
                                        <p:tav tm="0">
                                          <p:val>
                                            <p:strVal val="1+#ppt_h/2"/>
                                          </p:val>
                                        </p:tav>
                                        <p:tav tm="100000">
                                          <p:val>
                                            <p:strVal val="#ppt_y"/>
                                          </p:val>
                                        </p:tav>
                                      </p:tavLst>
                                    </p:anim>
                                  </p:childTnLst>
                                </p:cTn>
                              </p:par>
                            </p:childTnLst>
                          </p:cTn>
                        </p:par>
                        <p:par>
                          <p:cTn id="104" fill="hold">
                            <p:stCondLst>
                              <p:cond delay="10000"/>
                            </p:stCondLst>
                            <p:childTnLst>
                              <p:par>
                                <p:cTn id="105" presetID="2" presetClass="entr" presetSubtype="12"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500" fill="hold"/>
                                        <p:tgtEl>
                                          <p:spTgt spid="24"/>
                                        </p:tgtEl>
                                        <p:attrNameLst>
                                          <p:attrName>ppt_x</p:attrName>
                                        </p:attrNameLst>
                                      </p:cBhvr>
                                      <p:tavLst>
                                        <p:tav tm="0">
                                          <p:val>
                                            <p:strVal val="0-#ppt_w/2"/>
                                          </p:val>
                                        </p:tav>
                                        <p:tav tm="100000">
                                          <p:val>
                                            <p:strVal val="#ppt_x"/>
                                          </p:val>
                                        </p:tav>
                                      </p:tavLst>
                                    </p:anim>
                                    <p:anim calcmode="lin" valueType="num">
                                      <p:cBhvr additive="base">
                                        <p:cTn id="10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Table 91"/>
          <p:cNvGraphicFramePr>
            <a:graphicFrameLocks noGrp="1"/>
          </p:cNvGraphicFramePr>
          <p:nvPr>
            <p:extLst>
              <p:ext uri="{D42A27DB-BD31-4B8C-83A1-F6EECF244321}">
                <p14:modId xmlns:p14="http://schemas.microsoft.com/office/powerpoint/2010/main" val="2834346866"/>
              </p:ext>
            </p:extLst>
          </p:nvPr>
        </p:nvGraphicFramePr>
        <p:xfrm>
          <a:off x="3505188" y="2096293"/>
          <a:ext cx="8534400" cy="3810000"/>
        </p:xfrm>
        <a:graphic>
          <a:graphicData uri="http://schemas.openxmlformats.org/drawingml/2006/table">
            <a:tbl>
              <a:tblPr>
                <a:tableStyleId>{5C22544A-7EE6-4342-B048-85BDC9FD1C3A}</a:tableStyleId>
              </a:tblPr>
              <a:tblGrid>
                <a:gridCol w="609600"/>
                <a:gridCol w="71718"/>
                <a:gridCol w="1147482"/>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2" name="Table 81"/>
          <p:cNvGraphicFramePr>
            <a:graphicFrameLocks noGrp="1"/>
          </p:cNvGraphicFramePr>
          <p:nvPr>
            <p:extLst>
              <p:ext uri="{D42A27DB-BD31-4B8C-83A1-F6EECF244321}">
                <p14:modId xmlns:p14="http://schemas.microsoft.com/office/powerpoint/2010/main" val="2212790879"/>
              </p:ext>
            </p:extLst>
          </p:nvPr>
        </p:nvGraphicFramePr>
        <p:xfrm>
          <a:off x="2294953" y="2096293"/>
          <a:ext cx="8534400" cy="3810000"/>
        </p:xfrm>
        <a:graphic>
          <a:graphicData uri="http://schemas.openxmlformats.org/drawingml/2006/table">
            <a:tbl>
              <a:tblPr>
                <a:tableStyleId>{5C22544A-7EE6-4342-B048-85BDC9FD1C3A}</a:tableStyleId>
              </a:tblPr>
              <a:tblGrid>
                <a:gridCol w="609600"/>
                <a:gridCol w="71718"/>
                <a:gridCol w="1147482"/>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3" name="Subtitle 2"/>
          <p:cNvSpPr>
            <a:spLocks noGrp="1"/>
          </p:cNvSpPr>
          <p:nvPr>
            <p:ph type="subTitle" idx="1"/>
          </p:nvPr>
        </p:nvSpPr>
        <p:spPr>
          <a:xfrm>
            <a:off x="1911178" y="504611"/>
            <a:ext cx="9144000" cy="788730"/>
          </a:xfrm>
        </p:spPr>
        <p:txBody>
          <a:bodyPr>
            <a:normAutofit/>
          </a:bodyPr>
          <a:lstStyle/>
          <a:p>
            <a:r>
              <a:rPr lang="en-US" sz="3200" dirty="0" smtClean="0"/>
              <a:t>Closing </a:t>
            </a:r>
            <a:r>
              <a:rPr lang="el-GR" sz="3200" dirty="0" smtClean="0">
                <a:latin typeface="Times New Roman" panose="02020603050405020304" pitchFamily="18" charset="0"/>
                <a:cs typeface="Times New Roman" panose="02020603050405020304" pitchFamily="18" charset="0"/>
              </a:rPr>
              <a:t>ρ</a:t>
            </a:r>
            <a:r>
              <a:rPr lang="en-US" sz="3200" dirty="0" smtClean="0">
                <a:latin typeface="Times New Roman" panose="02020603050405020304" pitchFamily="18" charset="0"/>
                <a:cs typeface="Times New Roman" panose="02020603050405020304" pitchFamily="18" charset="0"/>
              </a:rPr>
              <a:t> </a:t>
            </a:r>
            <a:r>
              <a:rPr lang="en-US" sz="3200" dirty="0" smtClean="0"/>
              <a:t>to transitivity</a:t>
            </a:r>
            <a:endParaRPr lang="en-US" sz="3200" dirty="0"/>
          </a:p>
        </p:txBody>
      </p:sp>
      <p:sp>
        <p:nvSpPr>
          <p:cNvPr id="4" name="Rectangle 3"/>
          <p:cNvSpPr/>
          <p:nvPr/>
        </p:nvSpPr>
        <p:spPr>
          <a:xfrm>
            <a:off x="1529762" y="1363482"/>
            <a:ext cx="9772552" cy="590931"/>
          </a:xfrm>
          <a:prstGeom prst="rect">
            <a:avLst/>
          </a:prstGeom>
        </p:spPr>
        <p:txBody>
          <a:bodyPr wrap="square">
            <a:spAutoFit/>
          </a:bodyPr>
          <a:lstStyle/>
          <a:p>
            <a:pPr marL="419100" indent="-419100">
              <a:lnSpc>
                <a:spcPct val="90000"/>
              </a:lnSpc>
            </a:pPr>
            <a:r>
              <a:rPr lang="en-US" altLang="en-US" dirty="0" smtClean="0">
                <a:sym typeface="Symbol" panose="05050102010706020507" pitchFamily="18" charset="2"/>
              </a:rPr>
              <a:t>Example: Let </a:t>
            </a:r>
            <a:r>
              <a:rPr lang="en-US" altLang="en-US" i="1" dirty="0" smtClean="0">
                <a:sym typeface="Symbol" panose="05050102010706020507" pitchFamily="18" charset="2"/>
              </a:rPr>
              <a:t>S</a:t>
            </a:r>
            <a:r>
              <a:rPr lang="en-US" altLang="en-US" dirty="0" smtClean="0">
                <a:sym typeface="Symbol" panose="05050102010706020507" pitchFamily="18" charset="2"/>
              </a:rPr>
              <a:t> = {1, 2, 3} and </a:t>
            </a:r>
            <a:r>
              <a:rPr lang="en-US" altLang="en-US" i="1" dirty="0" smtClean="0">
                <a:sym typeface="Symbol" panose="05050102010706020507" pitchFamily="18" charset="2"/>
              </a:rPr>
              <a:t></a:t>
            </a:r>
            <a:r>
              <a:rPr lang="en-US" altLang="en-US" dirty="0" smtClean="0">
                <a:sym typeface="Symbol" panose="05050102010706020507" pitchFamily="18" charset="2"/>
              </a:rPr>
              <a:t> = {(1,1), (1,2), (1,3), (3,1), (2,3)}</a:t>
            </a:r>
          </a:p>
          <a:p>
            <a:pPr marL="419100" indent="-419100">
              <a:lnSpc>
                <a:spcPct val="90000"/>
              </a:lnSpc>
            </a:pPr>
            <a:endParaRPr lang="en-US" altLang="en-US" dirty="0" smtClean="0">
              <a:sym typeface="Symbol" panose="05050102010706020507" pitchFamily="18" charset="2"/>
            </a:endParaRPr>
          </a:p>
        </p:txBody>
      </p:sp>
      <p:graphicFrame>
        <p:nvGraphicFramePr>
          <p:cNvPr id="2" name="Table 1"/>
          <p:cNvGraphicFramePr>
            <a:graphicFrameLocks noGrp="1"/>
          </p:cNvGraphicFramePr>
          <p:nvPr>
            <p:extLst>
              <p:ext uri="{D42A27DB-BD31-4B8C-83A1-F6EECF244321}">
                <p14:modId xmlns:p14="http://schemas.microsoft.com/office/powerpoint/2010/main" val="535128489"/>
              </p:ext>
            </p:extLst>
          </p:nvPr>
        </p:nvGraphicFramePr>
        <p:xfrm>
          <a:off x="1084717" y="2096294"/>
          <a:ext cx="8534400" cy="3810000"/>
        </p:xfrm>
        <a:graphic>
          <a:graphicData uri="http://schemas.openxmlformats.org/drawingml/2006/table">
            <a:tbl>
              <a:tblPr>
                <a:tableStyleId>{5C22544A-7EE6-4342-B048-85BDC9FD1C3A}</a:tableStyleId>
              </a:tblPr>
              <a:tblGrid>
                <a:gridCol w="609600"/>
                <a:gridCol w="609600"/>
                <a:gridCol w="609600"/>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TextBox 4"/>
          <p:cNvSpPr txBox="1"/>
          <p:nvPr/>
        </p:nvSpPr>
        <p:spPr>
          <a:xfrm>
            <a:off x="1867311" y="2265404"/>
            <a:ext cx="258404" cy="261610"/>
          </a:xfrm>
          <a:prstGeom prst="rect">
            <a:avLst/>
          </a:prstGeom>
          <a:noFill/>
        </p:spPr>
        <p:txBody>
          <a:bodyPr wrap="none" rtlCol="0">
            <a:spAutoFit/>
          </a:bodyPr>
          <a:lstStyle/>
          <a:p>
            <a:r>
              <a:rPr lang="en-US" sz="1100" dirty="0"/>
              <a:t>X</a:t>
            </a:r>
          </a:p>
        </p:txBody>
      </p:sp>
      <p:sp>
        <p:nvSpPr>
          <p:cNvPr id="6" name="TextBox 5"/>
          <p:cNvSpPr txBox="1"/>
          <p:nvPr/>
        </p:nvSpPr>
        <p:spPr>
          <a:xfrm>
            <a:off x="3082392" y="2244809"/>
            <a:ext cx="258404" cy="261610"/>
          </a:xfrm>
          <a:prstGeom prst="rect">
            <a:avLst/>
          </a:prstGeom>
          <a:noFill/>
        </p:spPr>
        <p:txBody>
          <a:bodyPr wrap="none" rtlCol="0">
            <a:spAutoFit/>
          </a:bodyPr>
          <a:lstStyle/>
          <a:p>
            <a:r>
              <a:rPr lang="en-US" sz="1100" dirty="0"/>
              <a:t>X</a:t>
            </a:r>
          </a:p>
        </p:txBody>
      </p:sp>
      <p:sp>
        <p:nvSpPr>
          <p:cNvPr id="7" name="TextBox 6"/>
          <p:cNvSpPr txBox="1"/>
          <p:nvPr/>
        </p:nvSpPr>
        <p:spPr>
          <a:xfrm>
            <a:off x="4289235" y="2248927"/>
            <a:ext cx="258404" cy="261610"/>
          </a:xfrm>
          <a:prstGeom prst="rect">
            <a:avLst/>
          </a:prstGeom>
          <a:noFill/>
        </p:spPr>
        <p:txBody>
          <a:bodyPr wrap="none" rtlCol="0">
            <a:spAutoFit/>
          </a:bodyPr>
          <a:lstStyle/>
          <a:p>
            <a:r>
              <a:rPr lang="en-US" sz="1100" dirty="0"/>
              <a:t>X</a:t>
            </a:r>
          </a:p>
        </p:txBody>
      </p:sp>
      <p:sp>
        <p:nvSpPr>
          <p:cNvPr id="8" name="TextBox 7"/>
          <p:cNvSpPr txBox="1"/>
          <p:nvPr/>
        </p:nvSpPr>
        <p:spPr>
          <a:xfrm>
            <a:off x="5520792" y="2253046"/>
            <a:ext cx="258404" cy="261610"/>
          </a:xfrm>
          <a:prstGeom prst="rect">
            <a:avLst/>
          </a:prstGeom>
          <a:noFill/>
        </p:spPr>
        <p:txBody>
          <a:bodyPr wrap="none" rtlCol="0">
            <a:spAutoFit/>
          </a:bodyPr>
          <a:lstStyle/>
          <a:p>
            <a:r>
              <a:rPr lang="en-US" sz="1100" dirty="0"/>
              <a:t>X</a:t>
            </a:r>
          </a:p>
        </p:txBody>
      </p:sp>
      <p:sp>
        <p:nvSpPr>
          <p:cNvPr id="9" name="TextBox 8"/>
          <p:cNvSpPr txBox="1"/>
          <p:nvPr/>
        </p:nvSpPr>
        <p:spPr>
          <a:xfrm>
            <a:off x="6739991" y="2261283"/>
            <a:ext cx="258404" cy="261610"/>
          </a:xfrm>
          <a:prstGeom prst="rect">
            <a:avLst/>
          </a:prstGeom>
          <a:noFill/>
        </p:spPr>
        <p:txBody>
          <a:bodyPr wrap="none" rtlCol="0">
            <a:spAutoFit/>
          </a:bodyPr>
          <a:lstStyle/>
          <a:p>
            <a:r>
              <a:rPr lang="en-US" sz="1100" dirty="0"/>
              <a:t>X</a:t>
            </a:r>
          </a:p>
        </p:txBody>
      </p:sp>
      <p:sp>
        <p:nvSpPr>
          <p:cNvPr id="10" name="TextBox 9"/>
          <p:cNvSpPr txBox="1"/>
          <p:nvPr/>
        </p:nvSpPr>
        <p:spPr>
          <a:xfrm>
            <a:off x="1863192" y="2640225"/>
            <a:ext cx="258404" cy="261610"/>
          </a:xfrm>
          <a:prstGeom prst="rect">
            <a:avLst/>
          </a:prstGeom>
          <a:noFill/>
        </p:spPr>
        <p:txBody>
          <a:bodyPr wrap="none" rtlCol="0">
            <a:spAutoFit/>
          </a:bodyPr>
          <a:lstStyle/>
          <a:p>
            <a:r>
              <a:rPr lang="en-US" sz="1100" dirty="0"/>
              <a:t>X</a:t>
            </a:r>
          </a:p>
        </p:txBody>
      </p:sp>
      <p:sp>
        <p:nvSpPr>
          <p:cNvPr id="11" name="TextBox 10"/>
          <p:cNvSpPr txBox="1"/>
          <p:nvPr/>
        </p:nvSpPr>
        <p:spPr>
          <a:xfrm>
            <a:off x="3094748" y="2636105"/>
            <a:ext cx="258404" cy="261610"/>
          </a:xfrm>
          <a:prstGeom prst="rect">
            <a:avLst/>
          </a:prstGeom>
          <a:noFill/>
        </p:spPr>
        <p:txBody>
          <a:bodyPr wrap="none" rtlCol="0">
            <a:spAutoFit/>
          </a:bodyPr>
          <a:lstStyle/>
          <a:p>
            <a:r>
              <a:rPr lang="en-US" sz="1100" dirty="0"/>
              <a:t>X</a:t>
            </a:r>
          </a:p>
        </p:txBody>
      </p:sp>
      <p:sp>
        <p:nvSpPr>
          <p:cNvPr id="12" name="TextBox 11"/>
          <p:cNvSpPr txBox="1"/>
          <p:nvPr/>
        </p:nvSpPr>
        <p:spPr>
          <a:xfrm>
            <a:off x="6739994" y="2640226"/>
            <a:ext cx="258404" cy="261610"/>
          </a:xfrm>
          <a:prstGeom prst="rect">
            <a:avLst/>
          </a:prstGeom>
          <a:noFill/>
        </p:spPr>
        <p:txBody>
          <a:bodyPr wrap="none" rtlCol="0">
            <a:spAutoFit/>
          </a:bodyPr>
          <a:lstStyle/>
          <a:p>
            <a:r>
              <a:rPr lang="en-US" sz="1100" dirty="0"/>
              <a:t>X</a:t>
            </a:r>
          </a:p>
        </p:txBody>
      </p:sp>
      <p:sp>
        <p:nvSpPr>
          <p:cNvPr id="13" name="TextBox 12"/>
          <p:cNvSpPr txBox="1"/>
          <p:nvPr/>
        </p:nvSpPr>
        <p:spPr>
          <a:xfrm>
            <a:off x="1859074" y="2990333"/>
            <a:ext cx="258404" cy="261610"/>
          </a:xfrm>
          <a:prstGeom prst="rect">
            <a:avLst/>
          </a:prstGeom>
          <a:noFill/>
        </p:spPr>
        <p:txBody>
          <a:bodyPr wrap="none" rtlCol="0">
            <a:spAutoFit/>
          </a:bodyPr>
          <a:lstStyle/>
          <a:p>
            <a:r>
              <a:rPr lang="en-US" sz="1100" dirty="0"/>
              <a:t>X</a:t>
            </a:r>
          </a:p>
        </p:txBody>
      </p:sp>
      <p:sp>
        <p:nvSpPr>
          <p:cNvPr id="14" name="TextBox 13"/>
          <p:cNvSpPr txBox="1"/>
          <p:nvPr/>
        </p:nvSpPr>
        <p:spPr>
          <a:xfrm>
            <a:off x="4293356" y="2986214"/>
            <a:ext cx="258404" cy="261610"/>
          </a:xfrm>
          <a:prstGeom prst="rect">
            <a:avLst/>
          </a:prstGeom>
          <a:noFill/>
        </p:spPr>
        <p:txBody>
          <a:bodyPr wrap="none" rtlCol="0">
            <a:spAutoFit/>
          </a:bodyPr>
          <a:lstStyle/>
          <a:p>
            <a:r>
              <a:rPr lang="en-US" sz="1100" dirty="0"/>
              <a:t>X</a:t>
            </a:r>
          </a:p>
        </p:txBody>
      </p:sp>
      <p:sp>
        <p:nvSpPr>
          <p:cNvPr id="15" name="TextBox 14"/>
          <p:cNvSpPr txBox="1"/>
          <p:nvPr/>
        </p:nvSpPr>
        <p:spPr>
          <a:xfrm>
            <a:off x="6744111" y="3015047"/>
            <a:ext cx="258404" cy="261610"/>
          </a:xfrm>
          <a:prstGeom prst="rect">
            <a:avLst/>
          </a:prstGeom>
          <a:noFill/>
        </p:spPr>
        <p:txBody>
          <a:bodyPr wrap="none" rtlCol="0">
            <a:spAutoFit/>
          </a:bodyPr>
          <a:lstStyle/>
          <a:p>
            <a:r>
              <a:rPr lang="en-US" sz="1100" dirty="0"/>
              <a:t>X</a:t>
            </a:r>
          </a:p>
        </p:txBody>
      </p:sp>
      <p:sp>
        <p:nvSpPr>
          <p:cNvPr id="16" name="TextBox 15"/>
          <p:cNvSpPr txBox="1"/>
          <p:nvPr/>
        </p:nvSpPr>
        <p:spPr>
          <a:xfrm>
            <a:off x="1854954" y="3373392"/>
            <a:ext cx="258404" cy="261610"/>
          </a:xfrm>
          <a:prstGeom prst="rect">
            <a:avLst/>
          </a:prstGeom>
          <a:noFill/>
        </p:spPr>
        <p:txBody>
          <a:bodyPr wrap="none" rtlCol="0">
            <a:spAutoFit/>
          </a:bodyPr>
          <a:lstStyle/>
          <a:p>
            <a:r>
              <a:rPr lang="en-US" sz="1100" dirty="0"/>
              <a:t>X</a:t>
            </a:r>
          </a:p>
        </p:txBody>
      </p:sp>
      <p:sp>
        <p:nvSpPr>
          <p:cNvPr id="17" name="TextBox 16"/>
          <p:cNvSpPr txBox="1"/>
          <p:nvPr/>
        </p:nvSpPr>
        <p:spPr>
          <a:xfrm>
            <a:off x="3094747" y="3393986"/>
            <a:ext cx="258404" cy="261610"/>
          </a:xfrm>
          <a:prstGeom prst="rect">
            <a:avLst/>
          </a:prstGeom>
          <a:noFill/>
        </p:spPr>
        <p:txBody>
          <a:bodyPr wrap="none" rtlCol="0">
            <a:spAutoFit/>
          </a:bodyPr>
          <a:lstStyle/>
          <a:p>
            <a:r>
              <a:rPr lang="en-US" sz="1100" dirty="0"/>
              <a:t>X</a:t>
            </a:r>
          </a:p>
        </p:txBody>
      </p:sp>
      <p:sp>
        <p:nvSpPr>
          <p:cNvPr id="18" name="TextBox 17"/>
          <p:cNvSpPr txBox="1"/>
          <p:nvPr/>
        </p:nvSpPr>
        <p:spPr>
          <a:xfrm>
            <a:off x="5520793" y="3389868"/>
            <a:ext cx="258404" cy="261610"/>
          </a:xfrm>
          <a:prstGeom prst="rect">
            <a:avLst/>
          </a:prstGeom>
          <a:noFill/>
        </p:spPr>
        <p:txBody>
          <a:bodyPr wrap="none" rtlCol="0">
            <a:spAutoFit/>
          </a:bodyPr>
          <a:lstStyle/>
          <a:p>
            <a:r>
              <a:rPr lang="en-US" sz="1100" dirty="0"/>
              <a:t>X</a:t>
            </a:r>
          </a:p>
        </p:txBody>
      </p:sp>
      <p:sp>
        <p:nvSpPr>
          <p:cNvPr id="19" name="TextBox 18"/>
          <p:cNvSpPr txBox="1"/>
          <p:nvPr/>
        </p:nvSpPr>
        <p:spPr>
          <a:xfrm>
            <a:off x="6744110" y="3393987"/>
            <a:ext cx="258404" cy="261610"/>
          </a:xfrm>
          <a:prstGeom prst="rect">
            <a:avLst/>
          </a:prstGeom>
          <a:noFill/>
        </p:spPr>
        <p:txBody>
          <a:bodyPr wrap="none" rtlCol="0">
            <a:spAutoFit/>
          </a:bodyPr>
          <a:lstStyle/>
          <a:p>
            <a:r>
              <a:rPr lang="en-US" sz="1100" dirty="0"/>
              <a:t>X</a:t>
            </a:r>
          </a:p>
        </p:txBody>
      </p:sp>
      <p:sp>
        <p:nvSpPr>
          <p:cNvPr id="20" name="TextBox 19"/>
          <p:cNvSpPr txBox="1"/>
          <p:nvPr/>
        </p:nvSpPr>
        <p:spPr>
          <a:xfrm>
            <a:off x="1879668" y="3768809"/>
            <a:ext cx="258404" cy="261610"/>
          </a:xfrm>
          <a:prstGeom prst="rect">
            <a:avLst/>
          </a:prstGeom>
          <a:noFill/>
        </p:spPr>
        <p:txBody>
          <a:bodyPr wrap="none" rtlCol="0">
            <a:spAutoFit/>
          </a:bodyPr>
          <a:lstStyle/>
          <a:p>
            <a:r>
              <a:rPr lang="en-US" sz="1100" dirty="0"/>
              <a:t>X</a:t>
            </a:r>
          </a:p>
        </p:txBody>
      </p:sp>
      <p:sp>
        <p:nvSpPr>
          <p:cNvPr id="21" name="TextBox 20"/>
          <p:cNvSpPr txBox="1"/>
          <p:nvPr/>
        </p:nvSpPr>
        <p:spPr>
          <a:xfrm>
            <a:off x="3094747" y="3772928"/>
            <a:ext cx="258404" cy="261610"/>
          </a:xfrm>
          <a:prstGeom prst="rect">
            <a:avLst/>
          </a:prstGeom>
          <a:noFill/>
        </p:spPr>
        <p:txBody>
          <a:bodyPr wrap="none" rtlCol="0">
            <a:spAutoFit/>
          </a:bodyPr>
          <a:lstStyle/>
          <a:p>
            <a:r>
              <a:rPr lang="en-US" sz="1100" dirty="0"/>
              <a:t>X</a:t>
            </a:r>
          </a:p>
        </p:txBody>
      </p:sp>
      <p:sp>
        <p:nvSpPr>
          <p:cNvPr id="22" name="TextBox 21"/>
          <p:cNvSpPr txBox="1"/>
          <p:nvPr/>
        </p:nvSpPr>
        <p:spPr>
          <a:xfrm>
            <a:off x="4309829" y="3768809"/>
            <a:ext cx="258404" cy="261610"/>
          </a:xfrm>
          <a:prstGeom prst="rect">
            <a:avLst/>
          </a:prstGeom>
          <a:noFill/>
        </p:spPr>
        <p:txBody>
          <a:bodyPr wrap="none" rtlCol="0">
            <a:spAutoFit/>
          </a:bodyPr>
          <a:lstStyle/>
          <a:p>
            <a:r>
              <a:rPr lang="en-US" sz="1100" dirty="0"/>
              <a:t>X</a:t>
            </a:r>
          </a:p>
        </p:txBody>
      </p:sp>
      <p:sp>
        <p:nvSpPr>
          <p:cNvPr id="23" name="TextBox 22"/>
          <p:cNvSpPr txBox="1"/>
          <p:nvPr/>
        </p:nvSpPr>
        <p:spPr>
          <a:xfrm>
            <a:off x="5516672" y="3764690"/>
            <a:ext cx="258404" cy="261610"/>
          </a:xfrm>
          <a:prstGeom prst="rect">
            <a:avLst/>
          </a:prstGeom>
          <a:noFill/>
        </p:spPr>
        <p:txBody>
          <a:bodyPr wrap="none" rtlCol="0">
            <a:spAutoFit/>
          </a:bodyPr>
          <a:lstStyle/>
          <a:p>
            <a:r>
              <a:rPr lang="en-US" sz="1100" dirty="0"/>
              <a:t>X</a:t>
            </a:r>
          </a:p>
        </p:txBody>
      </p:sp>
      <p:sp>
        <p:nvSpPr>
          <p:cNvPr id="24" name="TextBox 23"/>
          <p:cNvSpPr txBox="1"/>
          <p:nvPr/>
        </p:nvSpPr>
        <p:spPr>
          <a:xfrm>
            <a:off x="6739992" y="3760571"/>
            <a:ext cx="258404" cy="261610"/>
          </a:xfrm>
          <a:prstGeom prst="rect">
            <a:avLst/>
          </a:prstGeom>
          <a:noFill/>
        </p:spPr>
        <p:txBody>
          <a:bodyPr wrap="none" rtlCol="0">
            <a:spAutoFit/>
          </a:bodyPr>
          <a:lstStyle/>
          <a:p>
            <a:r>
              <a:rPr lang="en-US" sz="1100" dirty="0"/>
              <a:t>X</a:t>
            </a:r>
          </a:p>
        </p:txBody>
      </p:sp>
      <p:sp>
        <p:nvSpPr>
          <p:cNvPr id="25" name="TextBox 24"/>
          <p:cNvSpPr txBox="1"/>
          <p:nvPr/>
        </p:nvSpPr>
        <p:spPr>
          <a:xfrm>
            <a:off x="5511828" y="2629564"/>
            <a:ext cx="258404" cy="261610"/>
          </a:xfrm>
          <a:prstGeom prst="rect">
            <a:avLst/>
          </a:prstGeom>
          <a:noFill/>
        </p:spPr>
        <p:txBody>
          <a:bodyPr wrap="none" rtlCol="0">
            <a:spAutoFit/>
          </a:bodyPr>
          <a:lstStyle/>
          <a:p>
            <a:r>
              <a:rPr lang="en-US" sz="1100" dirty="0"/>
              <a:t>X</a:t>
            </a:r>
          </a:p>
        </p:txBody>
      </p:sp>
      <p:sp>
        <p:nvSpPr>
          <p:cNvPr id="26" name="TextBox 25"/>
          <p:cNvSpPr txBox="1"/>
          <p:nvPr/>
        </p:nvSpPr>
        <p:spPr>
          <a:xfrm>
            <a:off x="4220910" y="2631260"/>
            <a:ext cx="450764" cy="261610"/>
          </a:xfrm>
          <a:prstGeom prst="rect">
            <a:avLst/>
          </a:prstGeom>
          <a:noFill/>
        </p:spPr>
        <p:txBody>
          <a:bodyPr wrap="none" rtlCol="0">
            <a:spAutoFit/>
          </a:bodyPr>
          <a:lstStyle/>
          <a:p>
            <a:r>
              <a:rPr lang="en-US" sz="1100" dirty="0" smtClean="0">
                <a:solidFill>
                  <a:srgbClr val="00B050"/>
                </a:solidFill>
              </a:rPr>
              <a:t>(2,3)</a:t>
            </a:r>
            <a:endParaRPr lang="en-US" sz="1100" dirty="0">
              <a:solidFill>
                <a:srgbClr val="00B050"/>
              </a:solidFill>
            </a:endParaRPr>
          </a:p>
        </p:txBody>
      </p:sp>
      <p:sp>
        <p:nvSpPr>
          <p:cNvPr id="27" name="TextBox 26"/>
          <p:cNvSpPr txBox="1"/>
          <p:nvPr/>
        </p:nvSpPr>
        <p:spPr>
          <a:xfrm>
            <a:off x="8050306" y="1093694"/>
            <a:ext cx="1174377" cy="830997"/>
          </a:xfrm>
          <a:prstGeom prst="rect">
            <a:avLst/>
          </a:prstGeom>
          <a:noFill/>
        </p:spPr>
        <p:txBody>
          <a:bodyPr wrap="square" rtlCol="0">
            <a:spAutoFit/>
          </a:bodyPr>
          <a:lstStyle/>
          <a:p>
            <a:r>
              <a:rPr lang="en-US" sz="1200" dirty="0" smtClean="0"/>
              <a:t>Color Key:</a:t>
            </a:r>
          </a:p>
          <a:p>
            <a:r>
              <a:rPr lang="en-US" sz="1200" dirty="0" smtClean="0">
                <a:solidFill>
                  <a:srgbClr val="00B050"/>
                </a:solidFill>
              </a:rPr>
              <a:t>Green – Not a new Pair</a:t>
            </a:r>
          </a:p>
          <a:p>
            <a:r>
              <a:rPr lang="en-US" sz="1200" dirty="0" smtClean="0">
                <a:solidFill>
                  <a:srgbClr val="FF0000"/>
                </a:solidFill>
              </a:rPr>
              <a:t>Red – New Pair</a:t>
            </a:r>
            <a:endParaRPr lang="en-US" sz="1200" dirty="0">
              <a:solidFill>
                <a:srgbClr val="FF0000"/>
              </a:solidFill>
            </a:endParaRPr>
          </a:p>
        </p:txBody>
      </p:sp>
      <p:sp>
        <p:nvSpPr>
          <p:cNvPr id="28" name="TextBox 27"/>
          <p:cNvSpPr txBox="1"/>
          <p:nvPr/>
        </p:nvSpPr>
        <p:spPr>
          <a:xfrm>
            <a:off x="2992745" y="3007778"/>
            <a:ext cx="450764" cy="261610"/>
          </a:xfrm>
          <a:prstGeom prst="rect">
            <a:avLst/>
          </a:prstGeom>
          <a:noFill/>
        </p:spPr>
        <p:txBody>
          <a:bodyPr wrap="none" rtlCol="0">
            <a:spAutoFit/>
          </a:bodyPr>
          <a:lstStyle/>
          <a:p>
            <a:r>
              <a:rPr lang="en-US" sz="1100" dirty="0" smtClean="0">
                <a:solidFill>
                  <a:srgbClr val="FF0000"/>
                </a:solidFill>
              </a:rPr>
              <a:t>(3,2)</a:t>
            </a:r>
            <a:endParaRPr lang="en-US" sz="1100" dirty="0">
              <a:solidFill>
                <a:srgbClr val="FF0000"/>
              </a:solidFill>
            </a:endParaRPr>
          </a:p>
        </p:txBody>
      </p:sp>
      <p:sp>
        <p:nvSpPr>
          <p:cNvPr id="29" name="TextBox 28"/>
          <p:cNvSpPr txBox="1"/>
          <p:nvPr/>
        </p:nvSpPr>
        <p:spPr>
          <a:xfrm>
            <a:off x="5449074" y="2998814"/>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30" name="TextBox 29"/>
          <p:cNvSpPr txBox="1"/>
          <p:nvPr/>
        </p:nvSpPr>
        <p:spPr>
          <a:xfrm>
            <a:off x="4202980" y="3393262"/>
            <a:ext cx="450764" cy="261610"/>
          </a:xfrm>
          <a:prstGeom prst="rect">
            <a:avLst/>
          </a:prstGeom>
          <a:noFill/>
        </p:spPr>
        <p:txBody>
          <a:bodyPr wrap="none" rtlCol="0">
            <a:spAutoFit/>
          </a:bodyPr>
          <a:lstStyle/>
          <a:p>
            <a:r>
              <a:rPr lang="en-US" sz="1100" dirty="0" smtClean="0">
                <a:solidFill>
                  <a:srgbClr val="00B050"/>
                </a:solidFill>
              </a:rPr>
              <a:t>(1,1)</a:t>
            </a:r>
            <a:endParaRPr lang="en-US" sz="1100" dirty="0">
              <a:solidFill>
                <a:srgbClr val="00B050"/>
              </a:solidFill>
            </a:endParaRPr>
          </a:p>
        </p:txBody>
      </p:sp>
      <p:sp>
        <p:nvSpPr>
          <p:cNvPr id="32" name="TextBox 31"/>
          <p:cNvSpPr txBox="1"/>
          <p:nvPr/>
        </p:nvSpPr>
        <p:spPr>
          <a:xfrm>
            <a:off x="7887475" y="2057519"/>
            <a:ext cx="450764" cy="261610"/>
          </a:xfrm>
          <a:prstGeom prst="rect">
            <a:avLst/>
          </a:prstGeom>
          <a:noFill/>
        </p:spPr>
        <p:txBody>
          <a:bodyPr wrap="none" rtlCol="0">
            <a:spAutoFit/>
          </a:bodyPr>
          <a:lstStyle/>
          <a:p>
            <a:r>
              <a:rPr lang="en-US" sz="1100" dirty="0" smtClean="0">
                <a:solidFill>
                  <a:srgbClr val="FF0000"/>
                </a:solidFill>
              </a:rPr>
              <a:t>(3,2)</a:t>
            </a:r>
            <a:endParaRPr lang="en-US" sz="1100" dirty="0">
              <a:solidFill>
                <a:srgbClr val="FF0000"/>
              </a:solidFill>
            </a:endParaRPr>
          </a:p>
        </p:txBody>
      </p:sp>
      <p:sp>
        <p:nvSpPr>
          <p:cNvPr id="33" name="TextBox 32"/>
          <p:cNvSpPr txBox="1"/>
          <p:nvPr/>
        </p:nvSpPr>
        <p:spPr>
          <a:xfrm>
            <a:off x="9097709" y="2066485"/>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34" name="TextBox 33"/>
          <p:cNvSpPr txBox="1"/>
          <p:nvPr/>
        </p:nvSpPr>
        <p:spPr>
          <a:xfrm>
            <a:off x="1163945" y="4155260"/>
            <a:ext cx="450764" cy="261610"/>
          </a:xfrm>
          <a:prstGeom prst="rect">
            <a:avLst/>
          </a:prstGeom>
          <a:noFill/>
        </p:spPr>
        <p:txBody>
          <a:bodyPr wrap="none" rtlCol="0">
            <a:spAutoFit/>
          </a:bodyPr>
          <a:lstStyle/>
          <a:p>
            <a:r>
              <a:rPr lang="en-US" sz="1100" dirty="0" smtClean="0">
                <a:solidFill>
                  <a:srgbClr val="FF0000"/>
                </a:solidFill>
              </a:rPr>
              <a:t>(3,2)</a:t>
            </a:r>
            <a:endParaRPr lang="en-US" sz="1100" dirty="0">
              <a:solidFill>
                <a:srgbClr val="FF0000"/>
              </a:solidFill>
            </a:endParaRPr>
          </a:p>
        </p:txBody>
      </p:sp>
      <p:sp>
        <p:nvSpPr>
          <p:cNvPr id="35" name="TextBox 34"/>
          <p:cNvSpPr txBox="1"/>
          <p:nvPr/>
        </p:nvSpPr>
        <p:spPr>
          <a:xfrm>
            <a:off x="1163944" y="4531780"/>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36" name="TextBox 35"/>
          <p:cNvSpPr txBox="1"/>
          <p:nvPr/>
        </p:nvSpPr>
        <p:spPr>
          <a:xfrm>
            <a:off x="7986085" y="2252318"/>
            <a:ext cx="258404" cy="261610"/>
          </a:xfrm>
          <a:prstGeom prst="rect">
            <a:avLst/>
          </a:prstGeom>
          <a:noFill/>
        </p:spPr>
        <p:txBody>
          <a:bodyPr wrap="none" rtlCol="0">
            <a:spAutoFit/>
          </a:bodyPr>
          <a:lstStyle/>
          <a:p>
            <a:r>
              <a:rPr lang="en-US" sz="1100" dirty="0">
                <a:solidFill>
                  <a:srgbClr val="FF0000"/>
                </a:solidFill>
              </a:rPr>
              <a:t>X</a:t>
            </a:r>
          </a:p>
        </p:txBody>
      </p:sp>
      <p:sp>
        <p:nvSpPr>
          <p:cNvPr id="37" name="TextBox 36"/>
          <p:cNvSpPr txBox="1"/>
          <p:nvPr/>
        </p:nvSpPr>
        <p:spPr>
          <a:xfrm>
            <a:off x="9187356" y="2243353"/>
            <a:ext cx="258404" cy="261610"/>
          </a:xfrm>
          <a:prstGeom prst="rect">
            <a:avLst/>
          </a:prstGeom>
          <a:noFill/>
        </p:spPr>
        <p:txBody>
          <a:bodyPr wrap="none" rtlCol="0">
            <a:spAutoFit/>
          </a:bodyPr>
          <a:lstStyle/>
          <a:p>
            <a:r>
              <a:rPr lang="en-US" sz="1100" dirty="0">
                <a:solidFill>
                  <a:srgbClr val="FF0000"/>
                </a:solidFill>
              </a:rPr>
              <a:t>X</a:t>
            </a:r>
          </a:p>
        </p:txBody>
      </p:sp>
      <p:sp>
        <p:nvSpPr>
          <p:cNvPr id="38" name="TextBox 37"/>
          <p:cNvSpPr txBox="1"/>
          <p:nvPr/>
        </p:nvSpPr>
        <p:spPr>
          <a:xfrm>
            <a:off x="7977121" y="2628835"/>
            <a:ext cx="258404" cy="261610"/>
          </a:xfrm>
          <a:prstGeom prst="rect">
            <a:avLst/>
          </a:prstGeom>
          <a:noFill/>
        </p:spPr>
        <p:txBody>
          <a:bodyPr wrap="none" rtlCol="0">
            <a:spAutoFit/>
          </a:bodyPr>
          <a:lstStyle/>
          <a:p>
            <a:r>
              <a:rPr lang="en-US" sz="1100" dirty="0">
                <a:solidFill>
                  <a:srgbClr val="FF0000"/>
                </a:solidFill>
              </a:rPr>
              <a:t>X</a:t>
            </a:r>
          </a:p>
        </p:txBody>
      </p:sp>
      <p:sp>
        <p:nvSpPr>
          <p:cNvPr id="39" name="TextBox 38"/>
          <p:cNvSpPr txBox="1"/>
          <p:nvPr/>
        </p:nvSpPr>
        <p:spPr>
          <a:xfrm>
            <a:off x="9196321" y="2637800"/>
            <a:ext cx="258404" cy="261610"/>
          </a:xfrm>
          <a:prstGeom prst="rect">
            <a:avLst/>
          </a:prstGeom>
          <a:noFill/>
        </p:spPr>
        <p:txBody>
          <a:bodyPr wrap="none" rtlCol="0">
            <a:spAutoFit/>
          </a:bodyPr>
          <a:lstStyle/>
          <a:p>
            <a:r>
              <a:rPr lang="en-US" sz="1100" dirty="0">
                <a:solidFill>
                  <a:srgbClr val="FF0000"/>
                </a:solidFill>
              </a:rPr>
              <a:t>X</a:t>
            </a:r>
          </a:p>
        </p:txBody>
      </p:sp>
      <p:sp>
        <p:nvSpPr>
          <p:cNvPr id="40" name="TextBox 39"/>
          <p:cNvSpPr txBox="1"/>
          <p:nvPr/>
        </p:nvSpPr>
        <p:spPr>
          <a:xfrm>
            <a:off x="7986085" y="3005353"/>
            <a:ext cx="258404" cy="261610"/>
          </a:xfrm>
          <a:prstGeom prst="rect">
            <a:avLst/>
          </a:prstGeom>
          <a:noFill/>
        </p:spPr>
        <p:txBody>
          <a:bodyPr wrap="none" rtlCol="0">
            <a:spAutoFit/>
          </a:bodyPr>
          <a:lstStyle/>
          <a:p>
            <a:r>
              <a:rPr lang="en-US" sz="1100" dirty="0">
                <a:solidFill>
                  <a:srgbClr val="FF0000"/>
                </a:solidFill>
              </a:rPr>
              <a:t>X</a:t>
            </a:r>
          </a:p>
        </p:txBody>
      </p:sp>
      <p:sp>
        <p:nvSpPr>
          <p:cNvPr id="41" name="TextBox 40"/>
          <p:cNvSpPr txBox="1"/>
          <p:nvPr/>
        </p:nvSpPr>
        <p:spPr>
          <a:xfrm>
            <a:off x="9205286" y="3023282"/>
            <a:ext cx="258404" cy="261610"/>
          </a:xfrm>
          <a:prstGeom prst="rect">
            <a:avLst/>
          </a:prstGeom>
          <a:noFill/>
        </p:spPr>
        <p:txBody>
          <a:bodyPr wrap="none" rtlCol="0">
            <a:spAutoFit/>
          </a:bodyPr>
          <a:lstStyle/>
          <a:p>
            <a:r>
              <a:rPr lang="en-US" sz="1100" dirty="0">
                <a:solidFill>
                  <a:srgbClr val="FF0000"/>
                </a:solidFill>
              </a:rPr>
              <a:t>X</a:t>
            </a:r>
          </a:p>
        </p:txBody>
      </p:sp>
      <p:sp>
        <p:nvSpPr>
          <p:cNvPr id="42" name="TextBox 41"/>
          <p:cNvSpPr txBox="1"/>
          <p:nvPr/>
        </p:nvSpPr>
        <p:spPr>
          <a:xfrm>
            <a:off x="7896438" y="3390835"/>
            <a:ext cx="450764" cy="261610"/>
          </a:xfrm>
          <a:prstGeom prst="rect">
            <a:avLst/>
          </a:prstGeom>
          <a:noFill/>
        </p:spPr>
        <p:txBody>
          <a:bodyPr wrap="none" rtlCol="0">
            <a:spAutoFit/>
          </a:bodyPr>
          <a:lstStyle/>
          <a:p>
            <a:r>
              <a:rPr lang="en-US" sz="1100" dirty="0" smtClean="0">
                <a:solidFill>
                  <a:srgbClr val="00B050"/>
                </a:solidFill>
              </a:rPr>
              <a:t>(1,2)</a:t>
            </a:r>
            <a:endParaRPr lang="en-US" sz="1100" dirty="0">
              <a:solidFill>
                <a:srgbClr val="00B050"/>
              </a:solidFill>
            </a:endParaRPr>
          </a:p>
        </p:txBody>
      </p:sp>
      <p:sp>
        <p:nvSpPr>
          <p:cNvPr id="43" name="TextBox 42"/>
          <p:cNvSpPr txBox="1"/>
          <p:nvPr/>
        </p:nvSpPr>
        <p:spPr>
          <a:xfrm>
            <a:off x="9187356" y="3399800"/>
            <a:ext cx="258404" cy="261610"/>
          </a:xfrm>
          <a:prstGeom prst="rect">
            <a:avLst/>
          </a:prstGeom>
          <a:noFill/>
        </p:spPr>
        <p:txBody>
          <a:bodyPr wrap="none" rtlCol="0">
            <a:spAutoFit/>
          </a:bodyPr>
          <a:lstStyle/>
          <a:p>
            <a:r>
              <a:rPr lang="en-US" sz="1100" dirty="0">
                <a:solidFill>
                  <a:srgbClr val="FF0000"/>
                </a:solidFill>
              </a:rPr>
              <a:t>X</a:t>
            </a:r>
          </a:p>
        </p:txBody>
      </p:sp>
      <p:sp>
        <p:nvSpPr>
          <p:cNvPr id="44" name="TextBox 43"/>
          <p:cNvSpPr txBox="1"/>
          <p:nvPr/>
        </p:nvSpPr>
        <p:spPr>
          <a:xfrm>
            <a:off x="7905401" y="3776318"/>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45" name="TextBox 44"/>
          <p:cNvSpPr txBox="1"/>
          <p:nvPr/>
        </p:nvSpPr>
        <p:spPr>
          <a:xfrm>
            <a:off x="9178391" y="3794247"/>
            <a:ext cx="258404" cy="261610"/>
          </a:xfrm>
          <a:prstGeom prst="rect">
            <a:avLst/>
          </a:prstGeom>
          <a:noFill/>
        </p:spPr>
        <p:txBody>
          <a:bodyPr wrap="none" rtlCol="0">
            <a:spAutoFit/>
          </a:bodyPr>
          <a:lstStyle/>
          <a:p>
            <a:r>
              <a:rPr lang="en-US" sz="1100" dirty="0">
                <a:solidFill>
                  <a:srgbClr val="FF0000"/>
                </a:solidFill>
              </a:rPr>
              <a:t>X</a:t>
            </a:r>
          </a:p>
        </p:txBody>
      </p:sp>
      <p:sp>
        <p:nvSpPr>
          <p:cNvPr id="46" name="TextBox 45"/>
          <p:cNvSpPr txBox="1"/>
          <p:nvPr/>
        </p:nvSpPr>
        <p:spPr>
          <a:xfrm>
            <a:off x="1881120" y="4170765"/>
            <a:ext cx="258404" cy="261610"/>
          </a:xfrm>
          <a:prstGeom prst="rect">
            <a:avLst/>
          </a:prstGeom>
          <a:noFill/>
        </p:spPr>
        <p:txBody>
          <a:bodyPr wrap="none" rtlCol="0">
            <a:spAutoFit/>
          </a:bodyPr>
          <a:lstStyle/>
          <a:p>
            <a:r>
              <a:rPr lang="en-US" sz="1100" dirty="0">
                <a:solidFill>
                  <a:srgbClr val="FF0000"/>
                </a:solidFill>
              </a:rPr>
              <a:t>X</a:t>
            </a:r>
          </a:p>
        </p:txBody>
      </p:sp>
      <p:sp>
        <p:nvSpPr>
          <p:cNvPr id="47" name="TextBox 46"/>
          <p:cNvSpPr txBox="1"/>
          <p:nvPr/>
        </p:nvSpPr>
        <p:spPr>
          <a:xfrm>
            <a:off x="3091356" y="4152835"/>
            <a:ext cx="258404" cy="261610"/>
          </a:xfrm>
          <a:prstGeom prst="rect">
            <a:avLst/>
          </a:prstGeom>
          <a:noFill/>
        </p:spPr>
        <p:txBody>
          <a:bodyPr wrap="none" rtlCol="0">
            <a:spAutoFit/>
          </a:bodyPr>
          <a:lstStyle/>
          <a:p>
            <a:r>
              <a:rPr lang="en-US" sz="1100" dirty="0">
                <a:solidFill>
                  <a:srgbClr val="FF0000"/>
                </a:solidFill>
              </a:rPr>
              <a:t>X</a:t>
            </a:r>
          </a:p>
        </p:txBody>
      </p:sp>
      <p:sp>
        <p:nvSpPr>
          <p:cNvPr id="48" name="TextBox 47"/>
          <p:cNvSpPr txBox="1"/>
          <p:nvPr/>
        </p:nvSpPr>
        <p:spPr>
          <a:xfrm>
            <a:off x="4301591" y="4161800"/>
            <a:ext cx="258404" cy="261610"/>
          </a:xfrm>
          <a:prstGeom prst="rect">
            <a:avLst/>
          </a:prstGeom>
          <a:noFill/>
        </p:spPr>
        <p:txBody>
          <a:bodyPr wrap="none" rtlCol="0">
            <a:spAutoFit/>
          </a:bodyPr>
          <a:lstStyle/>
          <a:p>
            <a:r>
              <a:rPr lang="en-US" sz="1100" dirty="0" smtClean="0">
                <a:solidFill>
                  <a:srgbClr val="FF0000"/>
                </a:solidFill>
              </a:rPr>
              <a:t>X</a:t>
            </a:r>
            <a:endParaRPr lang="en-US" sz="1100" dirty="0">
              <a:solidFill>
                <a:srgbClr val="FF0000"/>
              </a:solidFill>
            </a:endParaRPr>
          </a:p>
        </p:txBody>
      </p:sp>
      <p:sp>
        <p:nvSpPr>
          <p:cNvPr id="49" name="TextBox 48"/>
          <p:cNvSpPr txBox="1"/>
          <p:nvPr/>
        </p:nvSpPr>
        <p:spPr>
          <a:xfrm>
            <a:off x="5422176" y="4152836"/>
            <a:ext cx="450764" cy="261610"/>
          </a:xfrm>
          <a:prstGeom prst="rect">
            <a:avLst/>
          </a:prstGeom>
          <a:noFill/>
        </p:spPr>
        <p:txBody>
          <a:bodyPr wrap="none" rtlCol="0">
            <a:spAutoFit/>
          </a:bodyPr>
          <a:lstStyle/>
          <a:p>
            <a:r>
              <a:rPr lang="en-US" sz="1100" dirty="0" smtClean="0">
                <a:solidFill>
                  <a:srgbClr val="FF0000"/>
                </a:solidFill>
              </a:rPr>
              <a:t>(2,1)</a:t>
            </a:r>
            <a:endParaRPr lang="en-US" sz="1100" dirty="0">
              <a:solidFill>
                <a:srgbClr val="FF0000"/>
              </a:solidFill>
            </a:endParaRPr>
          </a:p>
        </p:txBody>
      </p:sp>
      <p:sp>
        <p:nvSpPr>
          <p:cNvPr id="50" name="TextBox 49"/>
          <p:cNvSpPr txBox="1"/>
          <p:nvPr/>
        </p:nvSpPr>
        <p:spPr>
          <a:xfrm>
            <a:off x="6641380" y="4161799"/>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51" name="TextBox 50"/>
          <p:cNvSpPr txBox="1"/>
          <p:nvPr/>
        </p:nvSpPr>
        <p:spPr>
          <a:xfrm>
            <a:off x="1172909" y="5282388"/>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52" name="TextBox 51"/>
          <p:cNvSpPr txBox="1"/>
          <p:nvPr/>
        </p:nvSpPr>
        <p:spPr>
          <a:xfrm>
            <a:off x="7968156" y="4161800"/>
            <a:ext cx="258404" cy="261610"/>
          </a:xfrm>
          <a:prstGeom prst="rect">
            <a:avLst/>
          </a:prstGeom>
          <a:noFill/>
        </p:spPr>
        <p:txBody>
          <a:bodyPr wrap="none" rtlCol="0">
            <a:spAutoFit/>
          </a:bodyPr>
          <a:lstStyle/>
          <a:p>
            <a:r>
              <a:rPr lang="en-US" sz="1100" dirty="0">
                <a:solidFill>
                  <a:srgbClr val="FF0000"/>
                </a:solidFill>
              </a:rPr>
              <a:t>X</a:t>
            </a:r>
          </a:p>
        </p:txBody>
      </p:sp>
      <p:sp>
        <p:nvSpPr>
          <p:cNvPr id="53" name="TextBox 52"/>
          <p:cNvSpPr txBox="1"/>
          <p:nvPr/>
        </p:nvSpPr>
        <p:spPr>
          <a:xfrm>
            <a:off x="7977121" y="4547283"/>
            <a:ext cx="258404" cy="261610"/>
          </a:xfrm>
          <a:prstGeom prst="rect">
            <a:avLst/>
          </a:prstGeom>
          <a:noFill/>
        </p:spPr>
        <p:txBody>
          <a:bodyPr wrap="none" rtlCol="0">
            <a:spAutoFit/>
          </a:bodyPr>
          <a:lstStyle/>
          <a:p>
            <a:r>
              <a:rPr lang="en-US" sz="1100" dirty="0">
                <a:solidFill>
                  <a:srgbClr val="FF0000"/>
                </a:solidFill>
              </a:rPr>
              <a:t>X</a:t>
            </a:r>
          </a:p>
        </p:txBody>
      </p:sp>
      <p:sp>
        <p:nvSpPr>
          <p:cNvPr id="54" name="TextBox 53"/>
          <p:cNvSpPr txBox="1"/>
          <p:nvPr/>
        </p:nvSpPr>
        <p:spPr>
          <a:xfrm>
            <a:off x="1881121" y="4547283"/>
            <a:ext cx="258404" cy="261610"/>
          </a:xfrm>
          <a:prstGeom prst="rect">
            <a:avLst/>
          </a:prstGeom>
          <a:noFill/>
        </p:spPr>
        <p:txBody>
          <a:bodyPr wrap="none" rtlCol="0">
            <a:spAutoFit/>
          </a:bodyPr>
          <a:lstStyle/>
          <a:p>
            <a:r>
              <a:rPr lang="en-US" sz="1100" dirty="0">
                <a:solidFill>
                  <a:srgbClr val="FF0000"/>
                </a:solidFill>
              </a:rPr>
              <a:t>X</a:t>
            </a:r>
          </a:p>
        </p:txBody>
      </p:sp>
      <p:sp>
        <p:nvSpPr>
          <p:cNvPr id="55" name="TextBox 54"/>
          <p:cNvSpPr txBox="1"/>
          <p:nvPr/>
        </p:nvSpPr>
        <p:spPr>
          <a:xfrm>
            <a:off x="3091355" y="4538319"/>
            <a:ext cx="258404" cy="261610"/>
          </a:xfrm>
          <a:prstGeom prst="rect">
            <a:avLst/>
          </a:prstGeom>
          <a:noFill/>
        </p:spPr>
        <p:txBody>
          <a:bodyPr wrap="none" rtlCol="0">
            <a:spAutoFit/>
          </a:bodyPr>
          <a:lstStyle/>
          <a:p>
            <a:r>
              <a:rPr lang="en-US" sz="1100" dirty="0">
                <a:solidFill>
                  <a:srgbClr val="FF0000"/>
                </a:solidFill>
              </a:rPr>
              <a:t>X</a:t>
            </a:r>
          </a:p>
        </p:txBody>
      </p:sp>
      <p:sp>
        <p:nvSpPr>
          <p:cNvPr id="56" name="TextBox 55"/>
          <p:cNvSpPr txBox="1"/>
          <p:nvPr/>
        </p:nvSpPr>
        <p:spPr>
          <a:xfrm>
            <a:off x="4310555" y="4529354"/>
            <a:ext cx="258404" cy="261610"/>
          </a:xfrm>
          <a:prstGeom prst="rect">
            <a:avLst/>
          </a:prstGeom>
          <a:noFill/>
        </p:spPr>
        <p:txBody>
          <a:bodyPr wrap="none" rtlCol="0">
            <a:spAutoFit/>
          </a:bodyPr>
          <a:lstStyle/>
          <a:p>
            <a:r>
              <a:rPr lang="en-US" sz="1100" dirty="0">
                <a:solidFill>
                  <a:srgbClr val="FF0000"/>
                </a:solidFill>
              </a:rPr>
              <a:t>X</a:t>
            </a:r>
          </a:p>
        </p:txBody>
      </p:sp>
      <p:sp>
        <p:nvSpPr>
          <p:cNvPr id="57" name="TextBox 56"/>
          <p:cNvSpPr txBox="1"/>
          <p:nvPr/>
        </p:nvSpPr>
        <p:spPr>
          <a:xfrm>
            <a:off x="5520791" y="4556248"/>
            <a:ext cx="258404" cy="261610"/>
          </a:xfrm>
          <a:prstGeom prst="rect">
            <a:avLst/>
          </a:prstGeom>
          <a:noFill/>
        </p:spPr>
        <p:txBody>
          <a:bodyPr wrap="none" rtlCol="0">
            <a:spAutoFit/>
          </a:bodyPr>
          <a:lstStyle/>
          <a:p>
            <a:r>
              <a:rPr lang="en-US" sz="1100" dirty="0">
                <a:solidFill>
                  <a:srgbClr val="FF0000"/>
                </a:solidFill>
              </a:rPr>
              <a:t>X</a:t>
            </a:r>
          </a:p>
        </p:txBody>
      </p:sp>
      <p:sp>
        <p:nvSpPr>
          <p:cNvPr id="58" name="TextBox 57"/>
          <p:cNvSpPr txBox="1"/>
          <p:nvPr/>
        </p:nvSpPr>
        <p:spPr>
          <a:xfrm>
            <a:off x="6739991" y="4538319"/>
            <a:ext cx="258404" cy="261610"/>
          </a:xfrm>
          <a:prstGeom prst="rect">
            <a:avLst/>
          </a:prstGeom>
          <a:noFill/>
        </p:spPr>
        <p:txBody>
          <a:bodyPr wrap="none" rtlCol="0">
            <a:spAutoFit/>
          </a:bodyPr>
          <a:lstStyle/>
          <a:p>
            <a:r>
              <a:rPr lang="en-US" sz="1100" dirty="0">
                <a:solidFill>
                  <a:srgbClr val="FF0000"/>
                </a:solidFill>
              </a:rPr>
              <a:t>X</a:t>
            </a:r>
          </a:p>
        </p:txBody>
      </p:sp>
      <p:sp>
        <p:nvSpPr>
          <p:cNvPr id="59" name="TextBox 58"/>
          <p:cNvSpPr txBox="1"/>
          <p:nvPr/>
        </p:nvSpPr>
        <p:spPr>
          <a:xfrm>
            <a:off x="9187355" y="4152835"/>
            <a:ext cx="258404" cy="261610"/>
          </a:xfrm>
          <a:prstGeom prst="rect">
            <a:avLst/>
          </a:prstGeom>
          <a:noFill/>
        </p:spPr>
        <p:txBody>
          <a:bodyPr wrap="none" rtlCol="0">
            <a:spAutoFit/>
          </a:bodyPr>
          <a:lstStyle/>
          <a:p>
            <a:r>
              <a:rPr lang="en-US" sz="1100" dirty="0">
                <a:solidFill>
                  <a:srgbClr val="FF0000"/>
                </a:solidFill>
              </a:rPr>
              <a:t>X</a:t>
            </a:r>
          </a:p>
        </p:txBody>
      </p:sp>
      <p:sp>
        <p:nvSpPr>
          <p:cNvPr id="60" name="TextBox 59"/>
          <p:cNvSpPr txBox="1"/>
          <p:nvPr/>
        </p:nvSpPr>
        <p:spPr>
          <a:xfrm>
            <a:off x="9187356" y="4538319"/>
            <a:ext cx="258404" cy="261610"/>
          </a:xfrm>
          <a:prstGeom prst="rect">
            <a:avLst/>
          </a:prstGeom>
          <a:noFill/>
        </p:spPr>
        <p:txBody>
          <a:bodyPr wrap="none" rtlCol="0">
            <a:spAutoFit/>
          </a:bodyPr>
          <a:lstStyle/>
          <a:p>
            <a:r>
              <a:rPr lang="en-US" sz="1100" dirty="0">
                <a:solidFill>
                  <a:srgbClr val="FF0000"/>
                </a:solidFill>
              </a:rPr>
              <a:t>X</a:t>
            </a:r>
          </a:p>
        </p:txBody>
      </p:sp>
      <p:sp>
        <p:nvSpPr>
          <p:cNvPr id="61" name="TextBox 60"/>
          <p:cNvSpPr txBox="1"/>
          <p:nvPr/>
        </p:nvSpPr>
        <p:spPr>
          <a:xfrm>
            <a:off x="1890085" y="5282388"/>
            <a:ext cx="258404" cy="261610"/>
          </a:xfrm>
          <a:prstGeom prst="rect">
            <a:avLst/>
          </a:prstGeom>
          <a:noFill/>
        </p:spPr>
        <p:txBody>
          <a:bodyPr wrap="none" rtlCol="0">
            <a:spAutoFit/>
          </a:bodyPr>
          <a:lstStyle/>
          <a:p>
            <a:r>
              <a:rPr lang="en-US" sz="1100" dirty="0">
                <a:solidFill>
                  <a:srgbClr val="FF0000"/>
                </a:solidFill>
              </a:rPr>
              <a:t>X</a:t>
            </a:r>
          </a:p>
        </p:txBody>
      </p:sp>
      <p:sp>
        <p:nvSpPr>
          <p:cNvPr id="62" name="TextBox 61"/>
          <p:cNvSpPr txBox="1"/>
          <p:nvPr/>
        </p:nvSpPr>
        <p:spPr>
          <a:xfrm>
            <a:off x="3082391" y="5300317"/>
            <a:ext cx="258404" cy="261610"/>
          </a:xfrm>
          <a:prstGeom prst="rect">
            <a:avLst/>
          </a:prstGeom>
          <a:noFill/>
        </p:spPr>
        <p:txBody>
          <a:bodyPr wrap="none" rtlCol="0">
            <a:spAutoFit/>
          </a:bodyPr>
          <a:lstStyle/>
          <a:p>
            <a:r>
              <a:rPr lang="en-US" sz="1100" dirty="0">
                <a:solidFill>
                  <a:srgbClr val="FF0000"/>
                </a:solidFill>
              </a:rPr>
              <a:t>X</a:t>
            </a:r>
          </a:p>
        </p:txBody>
      </p:sp>
      <p:sp>
        <p:nvSpPr>
          <p:cNvPr id="63" name="TextBox 62"/>
          <p:cNvSpPr txBox="1"/>
          <p:nvPr/>
        </p:nvSpPr>
        <p:spPr>
          <a:xfrm>
            <a:off x="4328485" y="5300317"/>
            <a:ext cx="258404" cy="261610"/>
          </a:xfrm>
          <a:prstGeom prst="rect">
            <a:avLst/>
          </a:prstGeom>
          <a:noFill/>
        </p:spPr>
        <p:txBody>
          <a:bodyPr wrap="none" rtlCol="0">
            <a:spAutoFit/>
          </a:bodyPr>
          <a:lstStyle/>
          <a:p>
            <a:r>
              <a:rPr lang="en-US" sz="1100" dirty="0">
                <a:solidFill>
                  <a:srgbClr val="FF0000"/>
                </a:solidFill>
              </a:rPr>
              <a:t>X</a:t>
            </a:r>
          </a:p>
        </p:txBody>
      </p:sp>
      <p:sp>
        <p:nvSpPr>
          <p:cNvPr id="64" name="TextBox 63"/>
          <p:cNvSpPr txBox="1"/>
          <p:nvPr/>
        </p:nvSpPr>
        <p:spPr>
          <a:xfrm>
            <a:off x="5529755" y="5282388"/>
            <a:ext cx="258404" cy="261610"/>
          </a:xfrm>
          <a:prstGeom prst="rect">
            <a:avLst/>
          </a:prstGeom>
          <a:noFill/>
        </p:spPr>
        <p:txBody>
          <a:bodyPr wrap="none" rtlCol="0">
            <a:spAutoFit/>
          </a:bodyPr>
          <a:lstStyle/>
          <a:p>
            <a:r>
              <a:rPr lang="en-US" sz="1100" dirty="0">
                <a:solidFill>
                  <a:srgbClr val="FF0000"/>
                </a:solidFill>
              </a:rPr>
              <a:t>X</a:t>
            </a:r>
          </a:p>
        </p:txBody>
      </p:sp>
      <p:sp>
        <p:nvSpPr>
          <p:cNvPr id="65" name="TextBox 64"/>
          <p:cNvSpPr txBox="1"/>
          <p:nvPr/>
        </p:nvSpPr>
        <p:spPr>
          <a:xfrm>
            <a:off x="6731026" y="5282387"/>
            <a:ext cx="258404" cy="261610"/>
          </a:xfrm>
          <a:prstGeom prst="rect">
            <a:avLst/>
          </a:prstGeom>
          <a:noFill/>
        </p:spPr>
        <p:txBody>
          <a:bodyPr wrap="none" rtlCol="0">
            <a:spAutoFit/>
          </a:bodyPr>
          <a:lstStyle/>
          <a:p>
            <a:r>
              <a:rPr lang="en-US" sz="1100" dirty="0">
                <a:solidFill>
                  <a:srgbClr val="FF0000"/>
                </a:solidFill>
              </a:rPr>
              <a:t>X</a:t>
            </a:r>
          </a:p>
        </p:txBody>
      </p:sp>
      <p:sp>
        <p:nvSpPr>
          <p:cNvPr id="66" name="TextBox 65"/>
          <p:cNvSpPr txBox="1"/>
          <p:nvPr/>
        </p:nvSpPr>
        <p:spPr>
          <a:xfrm>
            <a:off x="7977120" y="5264459"/>
            <a:ext cx="258404" cy="261610"/>
          </a:xfrm>
          <a:prstGeom prst="rect">
            <a:avLst/>
          </a:prstGeom>
          <a:noFill/>
        </p:spPr>
        <p:txBody>
          <a:bodyPr wrap="none" rtlCol="0">
            <a:spAutoFit/>
          </a:bodyPr>
          <a:lstStyle/>
          <a:p>
            <a:r>
              <a:rPr lang="en-US" sz="1100" dirty="0">
                <a:solidFill>
                  <a:srgbClr val="FF0000"/>
                </a:solidFill>
              </a:rPr>
              <a:t>X</a:t>
            </a:r>
          </a:p>
        </p:txBody>
      </p:sp>
      <p:sp>
        <p:nvSpPr>
          <p:cNvPr id="67" name="TextBox 66"/>
          <p:cNvSpPr txBox="1"/>
          <p:nvPr/>
        </p:nvSpPr>
        <p:spPr>
          <a:xfrm>
            <a:off x="9205285" y="5300317"/>
            <a:ext cx="258404" cy="261610"/>
          </a:xfrm>
          <a:prstGeom prst="rect">
            <a:avLst/>
          </a:prstGeom>
          <a:noFill/>
        </p:spPr>
        <p:txBody>
          <a:bodyPr wrap="none" rtlCol="0">
            <a:spAutoFit/>
          </a:bodyPr>
          <a:lstStyle/>
          <a:p>
            <a:r>
              <a:rPr lang="en-US" sz="1100" dirty="0">
                <a:solidFill>
                  <a:srgbClr val="FF0000"/>
                </a:solidFill>
              </a:rPr>
              <a:t>X</a:t>
            </a:r>
          </a:p>
        </p:txBody>
      </p:sp>
      <p:sp>
        <p:nvSpPr>
          <p:cNvPr id="68" name="TextBox 67"/>
          <p:cNvSpPr txBox="1"/>
          <p:nvPr/>
        </p:nvSpPr>
        <p:spPr>
          <a:xfrm>
            <a:off x="3139343" y="5906771"/>
            <a:ext cx="4962705" cy="369332"/>
          </a:xfrm>
          <a:prstGeom prst="rect">
            <a:avLst/>
          </a:prstGeom>
          <a:noFill/>
        </p:spPr>
        <p:txBody>
          <a:bodyPr wrap="none" rtlCol="0">
            <a:spAutoFit/>
          </a:bodyPr>
          <a:lstStyle/>
          <a:p>
            <a:r>
              <a:rPr lang="en-US" dirty="0" smtClean="0"/>
              <a:t>From the table we have as a preliminary answer:   </a:t>
            </a:r>
            <a:endParaRPr lang="en-US" dirty="0"/>
          </a:p>
        </p:txBody>
      </p:sp>
      <p:sp>
        <p:nvSpPr>
          <p:cNvPr id="69" name="Rectangle 68"/>
          <p:cNvSpPr/>
          <p:nvPr/>
        </p:nvSpPr>
        <p:spPr>
          <a:xfrm>
            <a:off x="3136552" y="6315149"/>
            <a:ext cx="8175058" cy="341632"/>
          </a:xfrm>
          <a:prstGeom prst="rect">
            <a:avLst/>
          </a:prstGeom>
        </p:spPr>
        <p:txBody>
          <a:bodyPr wrap="none">
            <a:spAutoFit/>
          </a:bodyPr>
          <a:lstStyle/>
          <a:p>
            <a:pPr marL="419100" indent="-419100">
              <a:lnSpc>
                <a:spcPct val="90000"/>
              </a:lnSpc>
            </a:pPr>
            <a:r>
              <a:rPr lang="en-US" altLang="en-US" dirty="0" smtClean="0">
                <a:sym typeface="Symbol" panose="05050102010706020507" pitchFamily="18" charset="2"/>
              </a:rPr>
              <a:t>Closing </a:t>
            </a:r>
            <a:r>
              <a:rPr lang="en-US" altLang="en-US" i="1" dirty="0" smtClean="0">
                <a:sym typeface="Symbol" panose="05050102010706020507" pitchFamily="18" charset="2"/>
              </a:rPr>
              <a:t></a:t>
            </a:r>
            <a:r>
              <a:rPr lang="en-US" altLang="en-US" dirty="0" smtClean="0">
                <a:sym typeface="Symbol" panose="05050102010706020507" pitchFamily="18" charset="2"/>
              </a:rPr>
              <a:t> to transitivity yields: {(1,1), (1,2), (1,3), (3,1), (2,3)</a:t>
            </a:r>
            <a:r>
              <a:rPr lang="en-US" altLang="en-US" dirty="0" smtClean="0">
                <a:solidFill>
                  <a:srgbClr val="FF0000"/>
                </a:solidFill>
                <a:sym typeface="Symbol" panose="05050102010706020507" pitchFamily="18" charset="2"/>
              </a:rPr>
              <a:t>, (3,2), (3,3), (2,1), (2,2)</a:t>
            </a:r>
            <a:r>
              <a:rPr lang="en-US" altLang="en-US" dirty="0" smtClean="0">
                <a:sym typeface="Symbol" panose="05050102010706020507" pitchFamily="18" charset="2"/>
              </a:rPr>
              <a:t>}</a:t>
            </a:r>
          </a:p>
        </p:txBody>
      </p:sp>
      <p:sp>
        <p:nvSpPr>
          <p:cNvPr id="70" name="TextBox 69"/>
          <p:cNvSpPr txBox="1"/>
          <p:nvPr/>
        </p:nvSpPr>
        <p:spPr>
          <a:xfrm>
            <a:off x="1163941" y="4905871"/>
            <a:ext cx="450764" cy="261610"/>
          </a:xfrm>
          <a:prstGeom prst="rect">
            <a:avLst/>
          </a:prstGeom>
          <a:noFill/>
        </p:spPr>
        <p:txBody>
          <a:bodyPr wrap="none" rtlCol="0">
            <a:spAutoFit/>
          </a:bodyPr>
          <a:lstStyle/>
          <a:p>
            <a:r>
              <a:rPr lang="en-US" sz="1100" dirty="0" smtClean="0">
                <a:solidFill>
                  <a:srgbClr val="FF0000"/>
                </a:solidFill>
              </a:rPr>
              <a:t>(2,1)</a:t>
            </a:r>
            <a:endParaRPr lang="en-US" sz="1100" dirty="0">
              <a:solidFill>
                <a:srgbClr val="FF0000"/>
              </a:solidFill>
            </a:endParaRPr>
          </a:p>
        </p:txBody>
      </p:sp>
      <p:sp>
        <p:nvSpPr>
          <p:cNvPr id="71" name="TextBox 70"/>
          <p:cNvSpPr txBox="1"/>
          <p:nvPr/>
        </p:nvSpPr>
        <p:spPr>
          <a:xfrm>
            <a:off x="1899050" y="4923799"/>
            <a:ext cx="258404" cy="261610"/>
          </a:xfrm>
          <a:prstGeom prst="rect">
            <a:avLst/>
          </a:prstGeom>
          <a:noFill/>
        </p:spPr>
        <p:txBody>
          <a:bodyPr wrap="none" rtlCol="0">
            <a:spAutoFit/>
          </a:bodyPr>
          <a:lstStyle/>
          <a:p>
            <a:r>
              <a:rPr lang="en-US" sz="1100" dirty="0">
                <a:solidFill>
                  <a:srgbClr val="FF0000"/>
                </a:solidFill>
              </a:rPr>
              <a:t>X</a:t>
            </a:r>
          </a:p>
        </p:txBody>
      </p:sp>
      <p:sp>
        <p:nvSpPr>
          <p:cNvPr id="72" name="TextBox 71"/>
          <p:cNvSpPr txBox="1"/>
          <p:nvPr/>
        </p:nvSpPr>
        <p:spPr>
          <a:xfrm>
            <a:off x="4319521" y="4941729"/>
            <a:ext cx="258404" cy="261610"/>
          </a:xfrm>
          <a:prstGeom prst="rect">
            <a:avLst/>
          </a:prstGeom>
          <a:noFill/>
        </p:spPr>
        <p:txBody>
          <a:bodyPr wrap="none" rtlCol="0">
            <a:spAutoFit/>
          </a:bodyPr>
          <a:lstStyle/>
          <a:p>
            <a:r>
              <a:rPr lang="en-US" sz="1100" dirty="0">
                <a:solidFill>
                  <a:srgbClr val="FF0000"/>
                </a:solidFill>
              </a:rPr>
              <a:t>X</a:t>
            </a:r>
          </a:p>
        </p:txBody>
      </p:sp>
      <p:sp>
        <p:nvSpPr>
          <p:cNvPr id="73" name="TextBox 72"/>
          <p:cNvSpPr txBox="1"/>
          <p:nvPr/>
        </p:nvSpPr>
        <p:spPr>
          <a:xfrm>
            <a:off x="5547686" y="4923800"/>
            <a:ext cx="258404" cy="261610"/>
          </a:xfrm>
          <a:prstGeom prst="rect">
            <a:avLst/>
          </a:prstGeom>
          <a:noFill/>
        </p:spPr>
        <p:txBody>
          <a:bodyPr wrap="none" rtlCol="0">
            <a:spAutoFit/>
          </a:bodyPr>
          <a:lstStyle/>
          <a:p>
            <a:r>
              <a:rPr lang="en-US" sz="1100" dirty="0">
                <a:solidFill>
                  <a:srgbClr val="FF0000"/>
                </a:solidFill>
              </a:rPr>
              <a:t>X</a:t>
            </a:r>
          </a:p>
        </p:txBody>
      </p:sp>
      <p:sp>
        <p:nvSpPr>
          <p:cNvPr id="74" name="TextBox 73"/>
          <p:cNvSpPr txBox="1"/>
          <p:nvPr/>
        </p:nvSpPr>
        <p:spPr>
          <a:xfrm>
            <a:off x="6659309" y="4923800"/>
            <a:ext cx="450764" cy="261610"/>
          </a:xfrm>
          <a:prstGeom prst="rect">
            <a:avLst/>
          </a:prstGeom>
          <a:noFill/>
        </p:spPr>
        <p:txBody>
          <a:bodyPr wrap="none" rtlCol="0">
            <a:spAutoFit/>
          </a:bodyPr>
          <a:lstStyle/>
          <a:p>
            <a:r>
              <a:rPr lang="en-US" sz="1100" dirty="0" smtClean="0">
                <a:solidFill>
                  <a:srgbClr val="00B050"/>
                </a:solidFill>
              </a:rPr>
              <a:t>(1,3)</a:t>
            </a:r>
            <a:endParaRPr lang="en-US" sz="1100" dirty="0">
              <a:solidFill>
                <a:srgbClr val="00B050"/>
              </a:solidFill>
            </a:endParaRPr>
          </a:p>
        </p:txBody>
      </p:sp>
      <p:sp>
        <p:nvSpPr>
          <p:cNvPr id="75" name="TextBox 74"/>
          <p:cNvSpPr txBox="1"/>
          <p:nvPr/>
        </p:nvSpPr>
        <p:spPr>
          <a:xfrm>
            <a:off x="7977122" y="4905870"/>
            <a:ext cx="258404" cy="261610"/>
          </a:xfrm>
          <a:prstGeom prst="rect">
            <a:avLst/>
          </a:prstGeom>
          <a:noFill/>
        </p:spPr>
        <p:txBody>
          <a:bodyPr wrap="none" rtlCol="0">
            <a:spAutoFit/>
          </a:bodyPr>
          <a:lstStyle/>
          <a:p>
            <a:r>
              <a:rPr lang="en-US" sz="1100" dirty="0">
                <a:solidFill>
                  <a:srgbClr val="FF0000"/>
                </a:solidFill>
              </a:rPr>
              <a:t>X</a:t>
            </a:r>
          </a:p>
        </p:txBody>
      </p:sp>
      <p:sp>
        <p:nvSpPr>
          <p:cNvPr id="76" name="TextBox 75"/>
          <p:cNvSpPr txBox="1"/>
          <p:nvPr/>
        </p:nvSpPr>
        <p:spPr>
          <a:xfrm>
            <a:off x="9196321" y="4923800"/>
            <a:ext cx="258404" cy="261610"/>
          </a:xfrm>
          <a:prstGeom prst="rect">
            <a:avLst/>
          </a:prstGeom>
          <a:noFill/>
        </p:spPr>
        <p:txBody>
          <a:bodyPr wrap="none" rtlCol="0">
            <a:spAutoFit/>
          </a:bodyPr>
          <a:lstStyle/>
          <a:p>
            <a:r>
              <a:rPr lang="en-US" sz="1100" dirty="0">
                <a:solidFill>
                  <a:srgbClr val="FF0000"/>
                </a:solidFill>
              </a:rPr>
              <a:t>X</a:t>
            </a:r>
          </a:p>
        </p:txBody>
      </p:sp>
      <p:sp>
        <p:nvSpPr>
          <p:cNvPr id="78" name="TextBox 77"/>
          <p:cNvSpPr txBox="1"/>
          <p:nvPr/>
        </p:nvSpPr>
        <p:spPr>
          <a:xfrm>
            <a:off x="3010670" y="4923800"/>
            <a:ext cx="450764" cy="261610"/>
          </a:xfrm>
          <a:prstGeom prst="rect">
            <a:avLst/>
          </a:prstGeom>
          <a:noFill/>
        </p:spPr>
        <p:txBody>
          <a:bodyPr wrap="none" rtlCol="0">
            <a:spAutoFit/>
          </a:bodyPr>
          <a:lstStyle/>
          <a:p>
            <a:r>
              <a:rPr lang="en-US" sz="1100" dirty="0" smtClean="0">
                <a:solidFill>
                  <a:srgbClr val="00B050"/>
                </a:solidFill>
              </a:rPr>
              <a:t>(1,1)</a:t>
            </a:r>
            <a:endParaRPr lang="en-US" sz="1100" dirty="0">
              <a:solidFill>
                <a:srgbClr val="00B050"/>
              </a:solidFill>
            </a:endParaRPr>
          </a:p>
        </p:txBody>
      </p:sp>
      <p:sp>
        <p:nvSpPr>
          <p:cNvPr id="79" name="TextBox 78"/>
          <p:cNvSpPr txBox="1"/>
          <p:nvPr/>
        </p:nvSpPr>
        <p:spPr>
          <a:xfrm>
            <a:off x="10298976" y="2055095"/>
            <a:ext cx="450764" cy="261610"/>
          </a:xfrm>
          <a:prstGeom prst="rect">
            <a:avLst/>
          </a:prstGeom>
          <a:noFill/>
        </p:spPr>
        <p:txBody>
          <a:bodyPr wrap="none" rtlCol="0">
            <a:spAutoFit/>
          </a:bodyPr>
          <a:lstStyle/>
          <a:p>
            <a:r>
              <a:rPr lang="en-US" sz="1100" dirty="0" smtClean="0">
                <a:solidFill>
                  <a:srgbClr val="FF0000"/>
                </a:solidFill>
              </a:rPr>
              <a:t>(2,1)</a:t>
            </a:r>
            <a:endParaRPr lang="en-US" sz="1100" dirty="0">
              <a:solidFill>
                <a:srgbClr val="FF0000"/>
              </a:solidFill>
            </a:endParaRPr>
          </a:p>
        </p:txBody>
      </p:sp>
      <p:sp>
        <p:nvSpPr>
          <p:cNvPr id="83" name="TextBox 82"/>
          <p:cNvSpPr txBox="1"/>
          <p:nvPr/>
        </p:nvSpPr>
        <p:spPr>
          <a:xfrm>
            <a:off x="10379662" y="2252318"/>
            <a:ext cx="258404" cy="261610"/>
          </a:xfrm>
          <a:prstGeom prst="rect">
            <a:avLst/>
          </a:prstGeom>
          <a:noFill/>
        </p:spPr>
        <p:txBody>
          <a:bodyPr wrap="none" rtlCol="0">
            <a:spAutoFit/>
          </a:bodyPr>
          <a:lstStyle/>
          <a:p>
            <a:r>
              <a:rPr lang="en-US" sz="1100" dirty="0">
                <a:solidFill>
                  <a:srgbClr val="FF0000"/>
                </a:solidFill>
              </a:rPr>
              <a:t>X</a:t>
            </a:r>
          </a:p>
        </p:txBody>
      </p:sp>
      <p:sp>
        <p:nvSpPr>
          <p:cNvPr id="84" name="TextBox 83"/>
          <p:cNvSpPr txBox="1"/>
          <p:nvPr/>
        </p:nvSpPr>
        <p:spPr>
          <a:xfrm>
            <a:off x="10307945" y="2628835"/>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85" name="TextBox 84"/>
          <p:cNvSpPr txBox="1"/>
          <p:nvPr/>
        </p:nvSpPr>
        <p:spPr>
          <a:xfrm>
            <a:off x="10397591" y="3023282"/>
            <a:ext cx="258404" cy="261610"/>
          </a:xfrm>
          <a:prstGeom prst="rect">
            <a:avLst/>
          </a:prstGeom>
          <a:noFill/>
        </p:spPr>
        <p:txBody>
          <a:bodyPr wrap="none" rtlCol="0">
            <a:spAutoFit/>
          </a:bodyPr>
          <a:lstStyle/>
          <a:p>
            <a:r>
              <a:rPr lang="en-US" sz="1100" dirty="0">
                <a:solidFill>
                  <a:srgbClr val="FF0000"/>
                </a:solidFill>
              </a:rPr>
              <a:t>X</a:t>
            </a:r>
          </a:p>
        </p:txBody>
      </p:sp>
      <p:sp>
        <p:nvSpPr>
          <p:cNvPr id="86" name="TextBox 85"/>
          <p:cNvSpPr txBox="1"/>
          <p:nvPr/>
        </p:nvSpPr>
        <p:spPr>
          <a:xfrm>
            <a:off x="10397591" y="3390835"/>
            <a:ext cx="258404" cy="261610"/>
          </a:xfrm>
          <a:prstGeom prst="rect">
            <a:avLst/>
          </a:prstGeom>
          <a:noFill/>
        </p:spPr>
        <p:txBody>
          <a:bodyPr wrap="none" rtlCol="0">
            <a:spAutoFit/>
          </a:bodyPr>
          <a:lstStyle/>
          <a:p>
            <a:r>
              <a:rPr lang="en-US" sz="1100" dirty="0">
                <a:solidFill>
                  <a:srgbClr val="FF0000"/>
                </a:solidFill>
              </a:rPr>
              <a:t>X</a:t>
            </a:r>
          </a:p>
        </p:txBody>
      </p:sp>
      <p:sp>
        <p:nvSpPr>
          <p:cNvPr id="87" name="TextBox 86"/>
          <p:cNvSpPr txBox="1"/>
          <p:nvPr/>
        </p:nvSpPr>
        <p:spPr>
          <a:xfrm>
            <a:off x="10298979" y="3776318"/>
            <a:ext cx="450764" cy="261610"/>
          </a:xfrm>
          <a:prstGeom prst="rect">
            <a:avLst/>
          </a:prstGeom>
          <a:noFill/>
        </p:spPr>
        <p:txBody>
          <a:bodyPr wrap="none" rtlCol="0">
            <a:spAutoFit/>
          </a:bodyPr>
          <a:lstStyle/>
          <a:p>
            <a:r>
              <a:rPr lang="en-US" sz="1100" dirty="0" smtClean="0">
                <a:solidFill>
                  <a:srgbClr val="00B050"/>
                </a:solidFill>
              </a:rPr>
              <a:t>(3,1)</a:t>
            </a:r>
            <a:endParaRPr lang="en-US" sz="1100" dirty="0">
              <a:solidFill>
                <a:srgbClr val="00B050"/>
              </a:solidFill>
            </a:endParaRPr>
          </a:p>
        </p:txBody>
      </p:sp>
      <p:sp>
        <p:nvSpPr>
          <p:cNvPr id="88" name="TextBox 87"/>
          <p:cNvSpPr txBox="1"/>
          <p:nvPr/>
        </p:nvSpPr>
        <p:spPr>
          <a:xfrm>
            <a:off x="10388627" y="4179731"/>
            <a:ext cx="258404" cy="261610"/>
          </a:xfrm>
          <a:prstGeom prst="rect">
            <a:avLst/>
          </a:prstGeom>
          <a:noFill/>
        </p:spPr>
        <p:txBody>
          <a:bodyPr wrap="none" rtlCol="0">
            <a:spAutoFit/>
          </a:bodyPr>
          <a:lstStyle/>
          <a:p>
            <a:r>
              <a:rPr lang="en-US" sz="1100" dirty="0">
                <a:solidFill>
                  <a:srgbClr val="FF0000"/>
                </a:solidFill>
              </a:rPr>
              <a:t>X</a:t>
            </a:r>
          </a:p>
        </p:txBody>
      </p:sp>
      <p:sp>
        <p:nvSpPr>
          <p:cNvPr id="89" name="TextBox 88"/>
          <p:cNvSpPr txBox="1"/>
          <p:nvPr/>
        </p:nvSpPr>
        <p:spPr>
          <a:xfrm>
            <a:off x="10388627" y="4538317"/>
            <a:ext cx="258404" cy="261610"/>
          </a:xfrm>
          <a:prstGeom prst="rect">
            <a:avLst/>
          </a:prstGeom>
          <a:noFill/>
        </p:spPr>
        <p:txBody>
          <a:bodyPr wrap="none" rtlCol="0">
            <a:spAutoFit/>
          </a:bodyPr>
          <a:lstStyle/>
          <a:p>
            <a:r>
              <a:rPr lang="en-US" sz="1100" dirty="0">
                <a:solidFill>
                  <a:srgbClr val="FF0000"/>
                </a:solidFill>
              </a:rPr>
              <a:t>X</a:t>
            </a:r>
          </a:p>
        </p:txBody>
      </p:sp>
      <p:sp>
        <p:nvSpPr>
          <p:cNvPr id="90" name="TextBox 89"/>
          <p:cNvSpPr txBox="1"/>
          <p:nvPr/>
        </p:nvSpPr>
        <p:spPr>
          <a:xfrm>
            <a:off x="10397591" y="4914836"/>
            <a:ext cx="258404" cy="261610"/>
          </a:xfrm>
          <a:prstGeom prst="rect">
            <a:avLst/>
          </a:prstGeom>
          <a:noFill/>
        </p:spPr>
        <p:txBody>
          <a:bodyPr wrap="none" rtlCol="0">
            <a:spAutoFit/>
          </a:bodyPr>
          <a:lstStyle/>
          <a:p>
            <a:r>
              <a:rPr lang="en-US" sz="1100" dirty="0">
                <a:solidFill>
                  <a:srgbClr val="FF0000"/>
                </a:solidFill>
              </a:rPr>
              <a:t>X</a:t>
            </a:r>
          </a:p>
        </p:txBody>
      </p:sp>
      <p:sp>
        <p:nvSpPr>
          <p:cNvPr id="91" name="TextBox 90"/>
          <p:cNvSpPr txBox="1"/>
          <p:nvPr/>
        </p:nvSpPr>
        <p:spPr>
          <a:xfrm>
            <a:off x="10379662" y="5300318"/>
            <a:ext cx="258404" cy="261610"/>
          </a:xfrm>
          <a:prstGeom prst="rect">
            <a:avLst/>
          </a:prstGeom>
          <a:noFill/>
        </p:spPr>
        <p:txBody>
          <a:bodyPr wrap="none" rtlCol="0">
            <a:spAutoFit/>
          </a:bodyPr>
          <a:lstStyle/>
          <a:p>
            <a:r>
              <a:rPr lang="en-US" sz="1100" dirty="0">
                <a:solidFill>
                  <a:srgbClr val="FF0000"/>
                </a:solidFill>
              </a:rPr>
              <a:t>X</a:t>
            </a:r>
          </a:p>
        </p:txBody>
      </p:sp>
      <p:sp>
        <p:nvSpPr>
          <p:cNvPr id="93" name="TextBox 92"/>
          <p:cNvSpPr txBox="1"/>
          <p:nvPr/>
        </p:nvSpPr>
        <p:spPr>
          <a:xfrm>
            <a:off x="11518180" y="2064058"/>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94" name="TextBox 93"/>
          <p:cNvSpPr txBox="1"/>
          <p:nvPr/>
        </p:nvSpPr>
        <p:spPr>
          <a:xfrm>
            <a:off x="11607827" y="2252318"/>
            <a:ext cx="258404" cy="261610"/>
          </a:xfrm>
          <a:prstGeom prst="rect">
            <a:avLst/>
          </a:prstGeom>
          <a:noFill/>
        </p:spPr>
        <p:txBody>
          <a:bodyPr wrap="none" rtlCol="0">
            <a:spAutoFit/>
          </a:bodyPr>
          <a:lstStyle/>
          <a:p>
            <a:r>
              <a:rPr lang="en-US" sz="1100" dirty="0">
                <a:solidFill>
                  <a:srgbClr val="FF0000"/>
                </a:solidFill>
              </a:rPr>
              <a:t>X</a:t>
            </a:r>
          </a:p>
        </p:txBody>
      </p:sp>
      <p:sp>
        <p:nvSpPr>
          <p:cNvPr id="95" name="TextBox 94"/>
          <p:cNvSpPr txBox="1"/>
          <p:nvPr/>
        </p:nvSpPr>
        <p:spPr>
          <a:xfrm>
            <a:off x="11607828" y="2637800"/>
            <a:ext cx="258404" cy="261610"/>
          </a:xfrm>
          <a:prstGeom prst="rect">
            <a:avLst/>
          </a:prstGeom>
          <a:noFill/>
        </p:spPr>
        <p:txBody>
          <a:bodyPr wrap="none" rtlCol="0">
            <a:spAutoFit/>
          </a:bodyPr>
          <a:lstStyle/>
          <a:p>
            <a:r>
              <a:rPr lang="en-US" sz="1100" dirty="0">
                <a:solidFill>
                  <a:srgbClr val="FF0000"/>
                </a:solidFill>
              </a:rPr>
              <a:t>X</a:t>
            </a:r>
          </a:p>
        </p:txBody>
      </p:sp>
      <p:sp>
        <p:nvSpPr>
          <p:cNvPr id="96" name="TextBox 95"/>
          <p:cNvSpPr txBox="1"/>
          <p:nvPr/>
        </p:nvSpPr>
        <p:spPr>
          <a:xfrm>
            <a:off x="11616792" y="3014317"/>
            <a:ext cx="258404" cy="261610"/>
          </a:xfrm>
          <a:prstGeom prst="rect">
            <a:avLst/>
          </a:prstGeom>
          <a:noFill/>
        </p:spPr>
        <p:txBody>
          <a:bodyPr wrap="none" rtlCol="0">
            <a:spAutoFit/>
          </a:bodyPr>
          <a:lstStyle/>
          <a:p>
            <a:r>
              <a:rPr lang="en-US" sz="1100" dirty="0">
                <a:solidFill>
                  <a:srgbClr val="FF0000"/>
                </a:solidFill>
              </a:rPr>
              <a:t>X</a:t>
            </a:r>
          </a:p>
        </p:txBody>
      </p:sp>
      <p:sp>
        <p:nvSpPr>
          <p:cNvPr id="97" name="TextBox 96"/>
          <p:cNvSpPr txBox="1"/>
          <p:nvPr/>
        </p:nvSpPr>
        <p:spPr>
          <a:xfrm>
            <a:off x="11607828" y="3408764"/>
            <a:ext cx="258404" cy="261610"/>
          </a:xfrm>
          <a:prstGeom prst="rect">
            <a:avLst/>
          </a:prstGeom>
          <a:noFill/>
        </p:spPr>
        <p:txBody>
          <a:bodyPr wrap="none" rtlCol="0">
            <a:spAutoFit/>
          </a:bodyPr>
          <a:lstStyle/>
          <a:p>
            <a:r>
              <a:rPr lang="en-US" sz="1100" dirty="0">
                <a:solidFill>
                  <a:srgbClr val="FF0000"/>
                </a:solidFill>
              </a:rPr>
              <a:t>X</a:t>
            </a:r>
          </a:p>
        </p:txBody>
      </p:sp>
      <p:sp>
        <p:nvSpPr>
          <p:cNvPr id="98" name="TextBox 97"/>
          <p:cNvSpPr txBox="1"/>
          <p:nvPr/>
        </p:nvSpPr>
        <p:spPr>
          <a:xfrm>
            <a:off x="11598863" y="3785282"/>
            <a:ext cx="258404" cy="261610"/>
          </a:xfrm>
          <a:prstGeom prst="rect">
            <a:avLst/>
          </a:prstGeom>
          <a:noFill/>
        </p:spPr>
        <p:txBody>
          <a:bodyPr wrap="none" rtlCol="0">
            <a:spAutoFit/>
          </a:bodyPr>
          <a:lstStyle/>
          <a:p>
            <a:r>
              <a:rPr lang="en-US" sz="1100" dirty="0">
                <a:solidFill>
                  <a:srgbClr val="FF0000"/>
                </a:solidFill>
              </a:rPr>
              <a:t>X</a:t>
            </a:r>
          </a:p>
        </p:txBody>
      </p:sp>
      <p:sp>
        <p:nvSpPr>
          <p:cNvPr id="99" name="TextBox 98"/>
          <p:cNvSpPr txBox="1"/>
          <p:nvPr/>
        </p:nvSpPr>
        <p:spPr>
          <a:xfrm>
            <a:off x="11607828" y="4152835"/>
            <a:ext cx="258404" cy="261610"/>
          </a:xfrm>
          <a:prstGeom prst="rect">
            <a:avLst/>
          </a:prstGeom>
          <a:noFill/>
        </p:spPr>
        <p:txBody>
          <a:bodyPr wrap="none" rtlCol="0">
            <a:spAutoFit/>
          </a:bodyPr>
          <a:lstStyle/>
          <a:p>
            <a:r>
              <a:rPr lang="en-US" sz="1100" dirty="0">
                <a:solidFill>
                  <a:srgbClr val="FF0000"/>
                </a:solidFill>
              </a:rPr>
              <a:t>X</a:t>
            </a:r>
          </a:p>
        </p:txBody>
      </p:sp>
      <p:sp>
        <p:nvSpPr>
          <p:cNvPr id="100" name="TextBox 99"/>
          <p:cNvSpPr txBox="1"/>
          <p:nvPr/>
        </p:nvSpPr>
        <p:spPr>
          <a:xfrm>
            <a:off x="11616793" y="4538317"/>
            <a:ext cx="258404" cy="261610"/>
          </a:xfrm>
          <a:prstGeom prst="rect">
            <a:avLst/>
          </a:prstGeom>
          <a:noFill/>
        </p:spPr>
        <p:txBody>
          <a:bodyPr wrap="none" rtlCol="0">
            <a:spAutoFit/>
          </a:bodyPr>
          <a:lstStyle/>
          <a:p>
            <a:r>
              <a:rPr lang="en-US" sz="1100" dirty="0">
                <a:solidFill>
                  <a:srgbClr val="FF0000"/>
                </a:solidFill>
              </a:rPr>
              <a:t>X</a:t>
            </a:r>
          </a:p>
        </p:txBody>
      </p:sp>
      <p:sp>
        <p:nvSpPr>
          <p:cNvPr id="101" name="TextBox 100"/>
          <p:cNvSpPr txBox="1"/>
          <p:nvPr/>
        </p:nvSpPr>
        <p:spPr>
          <a:xfrm>
            <a:off x="11616793" y="4923800"/>
            <a:ext cx="258404" cy="261610"/>
          </a:xfrm>
          <a:prstGeom prst="rect">
            <a:avLst/>
          </a:prstGeom>
          <a:noFill/>
        </p:spPr>
        <p:txBody>
          <a:bodyPr wrap="none" rtlCol="0">
            <a:spAutoFit/>
          </a:bodyPr>
          <a:lstStyle/>
          <a:p>
            <a:r>
              <a:rPr lang="en-US" sz="1100" dirty="0">
                <a:solidFill>
                  <a:srgbClr val="FF0000"/>
                </a:solidFill>
              </a:rPr>
              <a:t>X</a:t>
            </a:r>
          </a:p>
        </p:txBody>
      </p:sp>
      <p:sp>
        <p:nvSpPr>
          <p:cNvPr id="102" name="TextBox 101"/>
          <p:cNvSpPr txBox="1"/>
          <p:nvPr/>
        </p:nvSpPr>
        <p:spPr>
          <a:xfrm>
            <a:off x="11625759" y="5309282"/>
            <a:ext cx="258404" cy="261610"/>
          </a:xfrm>
          <a:prstGeom prst="rect">
            <a:avLst/>
          </a:prstGeom>
          <a:noFill/>
        </p:spPr>
        <p:txBody>
          <a:bodyPr wrap="none" rtlCol="0">
            <a:spAutoFit/>
          </a:bodyPr>
          <a:lstStyle/>
          <a:p>
            <a:r>
              <a:rPr lang="en-US" sz="1100" dirty="0">
                <a:solidFill>
                  <a:srgbClr val="FF0000"/>
                </a:solidFill>
              </a:rPr>
              <a:t>X</a:t>
            </a:r>
          </a:p>
        </p:txBody>
      </p:sp>
    </p:spTree>
    <p:extLst>
      <p:ext uri="{BB962C8B-B14F-4D97-AF65-F5344CB8AC3E}">
        <p14:creationId xmlns:p14="http://schemas.microsoft.com/office/powerpoint/2010/main" val="35258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ppt_x"/>
                                          </p:val>
                                        </p:tav>
                                        <p:tav tm="100000">
                                          <p:val>
                                            <p:strVal val="#ppt_x"/>
                                          </p:val>
                                        </p:tav>
                                      </p:tavLst>
                                    </p:anim>
                                    <p:anim calcmode="lin" valueType="num">
                                      <p:cBhvr additive="base">
                                        <p:cTn id="6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additive="base">
                                        <p:cTn id="73" dur="500" fill="hold"/>
                                        <p:tgtEl>
                                          <p:spTgt spid="38"/>
                                        </p:tgtEl>
                                        <p:attrNameLst>
                                          <p:attrName>ppt_x</p:attrName>
                                        </p:attrNameLst>
                                      </p:cBhvr>
                                      <p:tavLst>
                                        <p:tav tm="0">
                                          <p:val>
                                            <p:strVal val="#ppt_x"/>
                                          </p:val>
                                        </p:tav>
                                        <p:tav tm="100000">
                                          <p:val>
                                            <p:strVal val="#ppt_x"/>
                                          </p:val>
                                        </p:tav>
                                      </p:tavLst>
                                    </p:anim>
                                    <p:anim calcmode="lin" valueType="num">
                                      <p:cBhvr additive="base">
                                        <p:cTn id="7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additive="base">
                                        <p:cTn id="85" dur="500" fill="hold"/>
                                        <p:tgtEl>
                                          <p:spTgt spid="40"/>
                                        </p:tgtEl>
                                        <p:attrNameLst>
                                          <p:attrName>ppt_x</p:attrName>
                                        </p:attrNameLst>
                                      </p:cBhvr>
                                      <p:tavLst>
                                        <p:tav tm="0">
                                          <p:val>
                                            <p:strVal val="#ppt_x"/>
                                          </p:val>
                                        </p:tav>
                                        <p:tav tm="100000">
                                          <p:val>
                                            <p:strVal val="#ppt_x"/>
                                          </p:val>
                                        </p:tav>
                                      </p:tavLst>
                                    </p:anim>
                                    <p:anim calcmode="lin" valueType="num">
                                      <p:cBhvr additive="base">
                                        <p:cTn id="8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ppt_x"/>
                                          </p:val>
                                        </p:tav>
                                        <p:tav tm="100000">
                                          <p:val>
                                            <p:strVal val="#ppt_x"/>
                                          </p:val>
                                        </p:tav>
                                      </p:tavLst>
                                    </p:anim>
                                    <p:anim calcmode="lin" valueType="num">
                                      <p:cBhvr additive="base">
                                        <p:cTn id="1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6"/>
                                        </p:tgtEl>
                                        <p:attrNameLst>
                                          <p:attrName>style.visibility</p:attrName>
                                        </p:attrNameLst>
                                      </p:cBhvr>
                                      <p:to>
                                        <p:strVal val="visible"/>
                                      </p:to>
                                    </p:set>
                                    <p:anim calcmode="lin" valueType="num">
                                      <p:cBhvr additive="base">
                                        <p:cTn id="121" dur="500" fill="hold"/>
                                        <p:tgtEl>
                                          <p:spTgt spid="46"/>
                                        </p:tgtEl>
                                        <p:attrNameLst>
                                          <p:attrName>ppt_x</p:attrName>
                                        </p:attrNameLst>
                                      </p:cBhvr>
                                      <p:tavLst>
                                        <p:tav tm="0">
                                          <p:val>
                                            <p:strVal val="#ppt_x"/>
                                          </p:val>
                                        </p:tav>
                                        <p:tav tm="100000">
                                          <p:val>
                                            <p:strVal val="#ppt_x"/>
                                          </p:val>
                                        </p:tav>
                                      </p:tavLst>
                                    </p:anim>
                                    <p:anim calcmode="lin" valueType="num">
                                      <p:cBhvr additive="base">
                                        <p:cTn id="1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ppt_x"/>
                                          </p:val>
                                        </p:tav>
                                        <p:tav tm="100000">
                                          <p:val>
                                            <p:strVal val="#ppt_x"/>
                                          </p:val>
                                        </p:tav>
                                      </p:tavLst>
                                    </p:anim>
                                    <p:anim calcmode="lin" valueType="num">
                                      <p:cBhvr additive="base">
                                        <p:cTn id="1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additive="base">
                                        <p:cTn id="133" dur="500" fill="hold"/>
                                        <p:tgtEl>
                                          <p:spTgt spid="48"/>
                                        </p:tgtEl>
                                        <p:attrNameLst>
                                          <p:attrName>ppt_x</p:attrName>
                                        </p:attrNameLst>
                                      </p:cBhvr>
                                      <p:tavLst>
                                        <p:tav tm="0">
                                          <p:val>
                                            <p:strVal val="#ppt_x"/>
                                          </p:val>
                                        </p:tav>
                                        <p:tav tm="100000">
                                          <p:val>
                                            <p:strVal val="#ppt_x"/>
                                          </p:val>
                                        </p:tav>
                                      </p:tavLst>
                                    </p:anim>
                                    <p:anim calcmode="lin" valueType="num">
                                      <p:cBhvr additive="base">
                                        <p:cTn id="1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79"/>
                                        </p:tgtEl>
                                        <p:attrNameLst>
                                          <p:attrName>style.visibility</p:attrName>
                                        </p:attrNameLst>
                                      </p:cBhvr>
                                      <p:to>
                                        <p:strVal val="visible"/>
                                      </p:to>
                                    </p:set>
                                    <p:anim calcmode="lin" valueType="num">
                                      <p:cBhvr additive="base">
                                        <p:cTn id="145" dur="500" fill="hold"/>
                                        <p:tgtEl>
                                          <p:spTgt spid="79"/>
                                        </p:tgtEl>
                                        <p:attrNameLst>
                                          <p:attrName>ppt_x</p:attrName>
                                        </p:attrNameLst>
                                      </p:cBhvr>
                                      <p:tavLst>
                                        <p:tav tm="0">
                                          <p:val>
                                            <p:strVal val="#ppt_x"/>
                                          </p:val>
                                        </p:tav>
                                        <p:tav tm="100000">
                                          <p:val>
                                            <p:strVal val="#ppt_x"/>
                                          </p:val>
                                        </p:tav>
                                      </p:tavLst>
                                    </p:anim>
                                    <p:anim calcmode="lin" valueType="num">
                                      <p:cBhvr additive="base">
                                        <p:cTn id="14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70"/>
                                        </p:tgtEl>
                                        <p:attrNameLst>
                                          <p:attrName>style.visibility</p:attrName>
                                        </p:attrNameLst>
                                      </p:cBhvr>
                                      <p:to>
                                        <p:strVal val="visible"/>
                                      </p:to>
                                    </p:set>
                                    <p:anim calcmode="lin" valueType="num">
                                      <p:cBhvr additive="base">
                                        <p:cTn id="151" dur="500" fill="hold"/>
                                        <p:tgtEl>
                                          <p:spTgt spid="70"/>
                                        </p:tgtEl>
                                        <p:attrNameLst>
                                          <p:attrName>ppt_x</p:attrName>
                                        </p:attrNameLst>
                                      </p:cBhvr>
                                      <p:tavLst>
                                        <p:tav tm="0">
                                          <p:val>
                                            <p:strVal val="#ppt_x"/>
                                          </p:val>
                                        </p:tav>
                                        <p:tav tm="100000">
                                          <p:val>
                                            <p:strVal val="#ppt_x"/>
                                          </p:val>
                                        </p:tav>
                                      </p:tavLst>
                                    </p:anim>
                                    <p:anim calcmode="lin" valueType="num">
                                      <p:cBhvr additive="base">
                                        <p:cTn id="15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additive="base">
                                        <p:cTn id="157" dur="500" fill="hold"/>
                                        <p:tgtEl>
                                          <p:spTgt spid="50"/>
                                        </p:tgtEl>
                                        <p:attrNameLst>
                                          <p:attrName>ppt_x</p:attrName>
                                        </p:attrNameLst>
                                      </p:cBhvr>
                                      <p:tavLst>
                                        <p:tav tm="0">
                                          <p:val>
                                            <p:strVal val="#ppt_x"/>
                                          </p:val>
                                        </p:tav>
                                        <p:tav tm="100000">
                                          <p:val>
                                            <p:strVal val="#ppt_x"/>
                                          </p:val>
                                        </p:tav>
                                      </p:tavLst>
                                    </p:anim>
                                    <p:anim calcmode="lin" valueType="num">
                                      <p:cBhvr additive="base">
                                        <p:cTn id="15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93"/>
                                        </p:tgtEl>
                                        <p:attrNameLst>
                                          <p:attrName>style.visibility</p:attrName>
                                        </p:attrNameLst>
                                      </p:cBhvr>
                                      <p:to>
                                        <p:strVal val="visible"/>
                                      </p:to>
                                    </p:set>
                                    <p:anim calcmode="lin" valueType="num">
                                      <p:cBhvr additive="base">
                                        <p:cTn id="163" dur="500" fill="hold"/>
                                        <p:tgtEl>
                                          <p:spTgt spid="93"/>
                                        </p:tgtEl>
                                        <p:attrNameLst>
                                          <p:attrName>ppt_x</p:attrName>
                                        </p:attrNameLst>
                                      </p:cBhvr>
                                      <p:tavLst>
                                        <p:tav tm="0">
                                          <p:val>
                                            <p:strVal val="#ppt_x"/>
                                          </p:val>
                                        </p:tav>
                                        <p:tav tm="100000">
                                          <p:val>
                                            <p:strVal val="#ppt_x"/>
                                          </p:val>
                                        </p:tav>
                                      </p:tavLst>
                                    </p:anim>
                                    <p:anim calcmode="lin" valueType="num">
                                      <p:cBhvr additive="base">
                                        <p:cTn id="16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51"/>
                                        </p:tgtEl>
                                        <p:attrNameLst>
                                          <p:attrName>style.visibility</p:attrName>
                                        </p:attrNameLst>
                                      </p:cBhvr>
                                      <p:to>
                                        <p:strVal val="visible"/>
                                      </p:to>
                                    </p:set>
                                    <p:anim calcmode="lin" valueType="num">
                                      <p:cBhvr additive="base">
                                        <p:cTn id="169" dur="500" fill="hold"/>
                                        <p:tgtEl>
                                          <p:spTgt spid="51"/>
                                        </p:tgtEl>
                                        <p:attrNameLst>
                                          <p:attrName>ppt_x</p:attrName>
                                        </p:attrNameLst>
                                      </p:cBhvr>
                                      <p:tavLst>
                                        <p:tav tm="0">
                                          <p:val>
                                            <p:strVal val="#ppt_x"/>
                                          </p:val>
                                        </p:tav>
                                        <p:tav tm="100000">
                                          <p:val>
                                            <p:strVal val="#ppt_x"/>
                                          </p:val>
                                        </p:tav>
                                      </p:tavLst>
                                    </p:anim>
                                    <p:anim calcmode="lin" valueType="num">
                                      <p:cBhvr additive="base">
                                        <p:cTn id="17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52"/>
                                        </p:tgtEl>
                                        <p:attrNameLst>
                                          <p:attrName>style.visibility</p:attrName>
                                        </p:attrNameLst>
                                      </p:cBhvr>
                                      <p:to>
                                        <p:strVal val="visible"/>
                                      </p:to>
                                    </p:set>
                                    <p:anim calcmode="lin" valueType="num">
                                      <p:cBhvr additive="base">
                                        <p:cTn id="175" dur="500" fill="hold"/>
                                        <p:tgtEl>
                                          <p:spTgt spid="52"/>
                                        </p:tgtEl>
                                        <p:attrNameLst>
                                          <p:attrName>ppt_x</p:attrName>
                                        </p:attrNameLst>
                                      </p:cBhvr>
                                      <p:tavLst>
                                        <p:tav tm="0">
                                          <p:val>
                                            <p:strVal val="#ppt_x"/>
                                          </p:val>
                                        </p:tav>
                                        <p:tav tm="100000">
                                          <p:val>
                                            <p:strVal val="#ppt_x"/>
                                          </p:val>
                                        </p:tav>
                                      </p:tavLst>
                                    </p:anim>
                                    <p:anim calcmode="lin" valueType="num">
                                      <p:cBhvr additive="base">
                                        <p:cTn id="17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59"/>
                                        </p:tgtEl>
                                        <p:attrNameLst>
                                          <p:attrName>style.visibility</p:attrName>
                                        </p:attrNameLst>
                                      </p:cBhvr>
                                      <p:to>
                                        <p:strVal val="visible"/>
                                      </p:to>
                                    </p:set>
                                    <p:anim calcmode="lin" valueType="num">
                                      <p:cBhvr additive="base">
                                        <p:cTn id="181" dur="500" fill="hold"/>
                                        <p:tgtEl>
                                          <p:spTgt spid="59"/>
                                        </p:tgtEl>
                                        <p:attrNameLst>
                                          <p:attrName>ppt_x</p:attrName>
                                        </p:attrNameLst>
                                      </p:cBhvr>
                                      <p:tavLst>
                                        <p:tav tm="0">
                                          <p:val>
                                            <p:strVal val="#ppt_x"/>
                                          </p:val>
                                        </p:tav>
                                        <p:tav tm="100000">
                                          <p:val>
                                            <p:strVal val="#ppt_x"/>
                                          </p:val>
                                        </p:tav>
                                      </p:tavLst>
                                    </p:anim>
                                    <p:anim calcmode="lin" valueType="num">
                                      <p:cBhvr additive="base">
                                        <p:cTn id="18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54"/>
                                        </p:tgtEl>
                                        <p:attrNameLst>
                                          <p:attrName>style.visibility</p:attrName>
                                        </p:attrNameLst>
                                      </p:cBhvr>
                                      <p:to>
                                        <p:strVal val="visible"/>
                                      </p:to>
                                    </p:set>
                                    <p:anim calcmode="lin" valueType="num">
                                      <p:cBhvr additive="base">
                                        <p:cTn id="187" dur="500" fill="hold"/>
                                        <p:tgtEl>
                                          <p:spTgt spid="54"/>
                                        </p:tgtEl>
                                        <p:attrNameLst>
                                          <p:attrName>ppt_x</p:attrName>
                                        </p:attrNameLst>
                                      </p:cBhvr>
                                      <p:tavLst>
                                        <p:tav tm="0">
                                          <p:val>
                                            <p:strVal val="#ppt_x"/>
                                          </p:val>
                                        </p:tav>
                                        <p:tav tm="100000">
                                          <p:val>
                                            <p:strVal val="#ppt_x"/>
                                          </p:val>
                                        </p:tav>
                                      </p:tavLst>
                                    </p:anim>
                                    <p:anim calcmode="lin" valueType="num">
                                      <p:cBhvr additive="base">
                                        <p:cTn id="18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55"/>
                                        </p:tgtEl>
                                        <p:attrNameLst>
                                          <p:attrName>style.visibility</p:attrName>
                                        </p:attrNameLst>
                                      </p:cBhvr>
                                      <p:to>
                                        <p:strVal val="visible"/>
                                      </p:to>
                                    </p:set>
                                    <p:anim calcmode="lin" valueType="num">
                                      <p:cBhvr additive="base">
                                        <p:cTn id="193" dur="500" fill="hold"/>
                                        <p:tgtEl>
                                          <p:spTgt spid="55"/>
                                        </p:tgtEl>
                                        <p:attrNameLst>
                                          <p:attrName>ppt_x</p:attrName>
                                        </p:attrNameLst>
                                      </p:cBhvr>
                                      <p:tavLst>
                                        <p:tav tm="0">
                                          <p:val>
                                            <p:strVal val="#ppt_x"/>
                                          </p:val>
                                        </p:tav>
                                        <p:tav tm="100000">
                                          <p:val>
                                            <p:strVal val="#ppt_x"/>
                                          </p:val>
                                        </p:tav>
                                      </p:tavLst>
                                    </p:anim>
                                    <p:anim calcmode="lin" valueType="num">
                                      <p:cBhvr additive="base">
                                        <p:cTn id="19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56"/>
                                        </p:tgtEl>
                                        <p:attrNameLst>
                                          <p:attrName>style.visibility</p:attrName>
                                        </p:attrNameLst>
                                      </p:cBhvr>
                                      <p:to>
                                        <p:strVal val="visible"/>
                                      </p:to>
                                    </p:set>
                                    <p:anim calcmode="lin" valueType="num">
                                      <p:cBhvr additive="base">
                                        <p:cTn id="199" dur="500" fill="hold"/>
                                        <p:tgtEl>
                                          <p:spTgt spid="56"/>
                                        </p:tgtEl>
                                        <p:attrNameLst>
                                          <p:attrName>ppt_x</p:attrName>
                                        </p:attrNameLst>
                                      </p:cBhvr>
                                      <p:tavLst>
                                        <p:tav tm="0">
                                          <p:val>
                                            <p:strVal val="#ppt_x"/>
                                          </p:val>
                                        </p:tav>
                                        <p:tav tm="100000">
                                          <p:val>
                                            <p:strVal val="#ppt_x"/>
                                          </p:val>
                                        </p:tav>
                                      </p:tavLst>
                                    </p:anim>
                                    <p:anim calcmode="lin" valueType="num">
                                      <p:cBhvr additive="base">
                                        <p:cTn id="2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57"/>
                                        </p:tgtEl>
                                        <p:attrNameLst>
                                          <p:attrName>style.visibility</p:attrName>
                                        </p:attrNameLst>
                                      </p:cBhvr>
                                      <p:to>
                                        <p:strVal val="visible"/>
                                      </p:to>
                                    </p:set>
                                    <p:anim calcmode="lin" valueType="num">
                                      <p:cBhvr additive="base">
                                        <p:cTn id="205" dur="500" fill="hold"/>
                                        <p:tgtEl>
                                          <p:spTgt spid="57"/>
                                        </p:tgtEl>
                                        <p:attrNameLst>
                                          <p:attrName>ppt_x</p:attrName>
                                        </p:attrNameLst>
                                      </p:cBhvr>
                                      <p:tavLst>
                                        <p:tav tm="0">
                                          <p:val>
                                            <p:strVal val="#ppt_x"/>
                                          </p:val>
                                        </p:tav>
                                        <p:tav tm="100000">
                                          <p:val>
                                            <p:strVal val="#ppt_x"/>
                                          </p:val>
                                        </p:tav>
                                      </p:tavLst>
                                    </p:anim>
                                    <p:anim calcmode="lin" valueType="num">
                                      <p:cBhvr additive="base">
                                        <p:cTn id="20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58"/>
                                        </p:tgtEl>
                                        <p:attrNameLst>
                                          <p:attrName>style.visibility</p:attrName>
                                        </p:attrNameLst>
                                      </p:cBhvr>
                                      <p:to>
                                        <p:strVal val="visible"/>
                                      </p:to>
                                    </p:set>
                                    <p:anim calcmode="lin" valueType="num">
                                      <p:cBhvr additive="base">
                                        <p:cTn id="211" dur="500" fill="hold"/>
                                        <p:tgtEl>
                                          <p:spTgt spid="58"/>
                                        </p:tgtEl>
                                        <p:attrNameLst>
                                          <p:attrName>ppt_x</p:attrName>
                                        </p:attrNameLst>
                                      </p:cBhvr>
                                      <p:tavLst>
                                        <p:tav tm="0">
                                          <p:val>
                                            <p:strVal val="#ppt_x"/>
                                          </p:val>
                                        </p:tav>
                                        <p:tav tm="100000">
                                          <p:val>
                                            <p:strVal val="#ppt_x"/>
                                          </p:val>
                                        </p:tav>
                                      </p:tavLst>
                                    </p:anim>
                                    <p:anim calcmode="lin" valueType="num">
                                      <p:cBhvr additive="base">
                                        <p:cTn id="21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53"/>
                                        </p:tgtEl>
                                        <p:attrNameLst>
                                          <p:attrName>style.visibility</p:attrName>
                                        </p:attrNameLst>
                                      </p:cBhvr>
                                      <p:to>
                                        <p:strVal val="visible"/>
                                      </p:to>
                                    </p:set>
                                    <p:anim calcmode="lin" valueType="num">
                                      <p:cBhvr additive="base">
                                        <p:cTn id="217" dur="500" fill="hold"/>
                                        <p:tgtEl>
                                          <p:spTgt spid="53"/>
                                        </p:tgtEl>
                                        <p:attrNameLst>
                                          <p:attrName>ppt_x</p:attrName>
                                        </p:attrNameLst>
                                      </p:cBhvr>
                                      <p:tavLst>
                                        <p:tav tm="0">
                                          <p:val>
                                            <p:strVal val="#ppt_x"/>
                                          </p:val>
                                        </p:tav>
                                        <p:tav tm="100000">
                                          <p:val>
                                            <p:strVal val="#ppt_x"/>
                                          </p:val>
                                        </p:tav>
                                      </p:tavLst>
                                    </p:anim>
                                    <p:anim calcmode="lin" valueType="num">
                                      <p:cBhvr additive="base">
                                        <p:cTn id="21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60"/>
                                        </p:tgtEl>
                                        <p:attrNameLst>
                                          <p:attrName>style.visibility</p:attrName>
                                        </p:attrNameLst>
                                      </p:cBhvr>
                                      <p:to>
                                        <p:strVal val="visible"/>
                                      </p:to>
                                    </p:set>
                                    <p:anim calcmode="lin" valueType="num">
                                      <p:cBhvr additive="base">
                                        <p:cTn id="223" dur="500" fill="hold"/>
                                        <p:tgtEl>
                                          <p:spTgt spid="60"/>
                                        </p:tgtEl>
                                        <p:attrNameLst>
                                          <p:attrName>ppt_x</p:attrName>
                                        </p:attrNameLst>
                                      </p:cBhvr>
                                      <p:tavLst>
                                        <p:tav tm="0">
                                          <p:val>
                                            <p:strVal val="#ppt_x"/>
                                          </p:val>
                                        </p:tav>
                                        <p:tav tm="100000">
                                          <p:val>
                                            <p:strVal val="#ppt_x"/>
                                          </p:val>
                                        </p:tav>
                                      </p:tavLst>
                                    </p:anim>
                                    <p:anim calcmode="lin" valueType="num">
                                      <p:cBhvr additive="base">
                                        <p:cTn id="22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71"/>
                                        </p:tgtEl>
                                        <p:attrNameLst>
                                          <p:attrName>style.visibility</p:attrName>
                                        </p:attrNameLst>
                                      </p:cBhvr>
                                      <p:to>
                                        <p:strVal val="visible"/>
                                      </p:to>
                                    </p:set>
                                    <p:anim calcmode="lin" valueType="num">
                                      <p:cBhvr additive="base">
                                        <p:cTn id="229" dur="500" fill="hold"/>
                                        <p:tgtEl>
                                          <p:spTgt spid="71"/>
                                        </p:tgtEl>
                                        <p:attrNameLst>
                                          <p:attrName>ppt_x</p:attrName>
                                        </p:attrNameLst>
                                      </p:cBhvr>
                                      <p:tavLst>
                                        <p:tav tm="0">
                                          <p:val>
                                            <p:strVal val="#ppt_x"/>
                                          </p:val>
                                        </p:tav>
                                        <p:tav tm="100000">
                                          <p:val>
                                            <p:strVal val="#ppt_x"/>
                                          </p:val>
                                        </p:tav>
                                      </p:tavLst>
                                    </p:anim>
                                    <p:anim calcmode="lin" valueType="num">
                                      <p:cBhvr additive="base">
                                        <p:cTn id="23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78"/>
                                        </p:tgtEl>
                                        <p:attrNameLst>
                                          <p:attrName>style.visibility</p:attrName>
                                        </p:attrNameLst>
                                      </p:cBhvr>
                                      <p:to>
                                        <p:strVal val="visible"/>
                                      </p:to>
                                    </p:set>
                                    <p:anim calcmode="lin" valueType="num">
                                      <p:cBhvr additive="base">
                                        <p:cTn id="235" dur="500" fill="hold"/>
                                        <p:tgtEl>
                                          <p:spTgt spid="78"/>
                                        </p:tgtEl>
                                        <p:attrNameLst>
                                          <p:attrName>ppt_x</p:attrName>
                                        </p:attrNameLst>
                                      </p:cBhvr>
                                      <p:tavLst>
                                        <p:tav tm="0">
                                          <p:val>
                                            <p:strVal val="#ppt_x"/>
                                          </p:val>
                                        </p:tav>
                                        <p:tav tm="100000">
                                          <p:val>
                                            <p:strVal val="#ppt_x"/>
                                          </p:val>
                                        </p:tav>
                                      </p:tavLst>
                                    </p:anim>
                                    <p:anim calcmode="lin" valueType="num">
                                      <p:cBhvr additive="base">
                                        <p:cTn id="23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72"/>
                                        </p:tgtEl>
                                        <p:attrNameLst>
                                          <p:attrName>style.visibility</p:attrName>
                                        </p:attrNameLst>
                                      </p:cBhvr>
                                      <p:to>
                                        <p:strVal val="visible"/>
                                      </p:to>
                                    </p:set>
                                    <p:anim calcmode="lin" valueType="num">
                                      <p:cBhvr additive="base">
                                        <p:cTn id="241" dur="500" fill="hold"/>
                                        <p:tgtEl>
                                          <p:spTgt spid="72"/>
                                        </p:tgtEl>
                                        <p:attrNameLst>
                                          <p:attrName>ppt_x</p:attrName>
                                        </p:attrNameLst>
                                      </p:cBhvr>
                                      <p:tavLst>
                                        <p:tav tm="0">
                                          <p:val>
                                            <p:strVal val="#ppt_x"/>
                                          </p:val>
                                        </p:tav>
                                        <p:tav tm="100000">
                                          <p:val>
                                            <p:strVal val="#ppt_x"/>
                                          </p:val>
                                        </p:tav>
                                      </p:tavLst>
                                    </p:anim>
                                    <p:anim calcmode="lin" valueType="num">
                                      <p:cBhvr additive="base">
                                        <p:cTn id="24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73"/>
                                        </p:tgtEl>
                                        <p:attrNameLst>
                                          <p:attrName>style.visibility</p:attrName>
                                        </p:attrNameLst>
                                      </p:cBhvr>
                                      <p:to>
                                        <p:strVal val="visible"/>
                                      </p:to>
                                    </p:set>
                                    <p:anim calcmode="lin" valueType="num">
                                      <p:cBhvr additive="base">
                                        <p:cTn id="247" dur="500" fill="hold"/>
                                        <p:tgtEl>
                                          <p:spTgt spid="73"/>
                                        </p:tgtEl>
                                        <p:attrNameLst>
                                          <p:attrName>ppt_x</p:attrName>
                                        </p:attrNameLst>
                                      </p:cBhvr>
                                      <p:tavLst>
                                        <p:tav tm="0">
                                          <p:val>
                                            <p:strVal val="#ppt_x"/>
                                          </p:val>
                                        </p:tav>
                                        <p:tav tm="100000">
                                          <p:val>
                                            <p:strVal val="#ppt_x"/>
                                          </p:val>
                                        </p:tav>
                                      </p:tavLst>
                                    </p:anim>
                                    <p:anim calcmode="lin" valueType="num">
                                      <p:cBhvr additive="base">
                                        <p:cTn id="24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74"/>
                                        </p:tgtEl>
                                        <p:attrNameLst>
                                          <p:attrName>style.visibility</p:attrName>
                                        </p:attrNameLst>
                                      </p:cBhvr>
                                      <p:to>
                                        <p:strVal val="visible"/>
                                      </p:to>
                                    </p:set>
                                    <p:anim calcmode="lin" valueType="num">
                                      <p:cBhvr additive="base">
                                        <p:cTn id="253" dur="500" fill="hold"/>
                                        <p:tgtEl>
                                          <p:spTgt spid="74"/>
                                        </p:tgtEl>
                                        <p:attrNameLst>
                                          <p:attrName>ppt_x</p:attrName>
                                        </p:attrNameLst>
                                      </p:cBhvr>
                                      <p:tavLst>
                                        <p:tav tm="0">
                                          <p:val>
                                            <p:strVal val="#ppt_x"/>
                                          </p:val>
                                        </p:tav>
                                        <p:tav tm="100000">
                                          <p:val>
                                            <p:strVal val="#ppt_x"/>
                                          </p:val>
                                        </p:tav>
                                      </p:tavLst>
                                    </p:anim>
                                    <p:anim calcmode="lin" valueType="num">
                                      <p:cBhvr additive="base">
                                        <p:cTn id="25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75"/>
                                        </p:tgtEl>
                                        <p:attrNameLst>
                                          <p:attrName>style.visibility</p:attrName>
                                        </p:attrNameLst>
                                      </p:cBhvr>
                                      <p:to>
                                        <p:strVal val="visible"/>
                                      </p:to>
                                    </p:set>
                                    <p:anim calcmode="lin" valueType="num">
                                      <p:cBhvr additive="base">
                                        <p:cTn id="259" dur="500" fill="hold"/>
                                        <p:tgtEl>
                                          <p:spTgt spid="75"/>
                                        </p:tgtEl>
                                        <p:attrNameLst>
                                          <p:attrName>ppt_x</p:attrName>
                                        </p:attrNameLst>
                                      </p:cBhvr>
                                      <p:tavLst>
                                        <p:tav tm="0">
                                          <p:val>
                                            <p:strVal val="#ppt_x"/>
                                          </p:val>
                                        </p:tav>
                                        <p:tav tm="100000">
                                          <p:val>
                                            <p:strVal val="#ppt_x"/>
                                          </p:val>
                                        </p:tav>
                                      </p:tavLst>
                                    </p:anim>
                                    <p:anim calcmode="lin" valueType="num">
                                      <p:cBhvr additive="base">
                                        <p:cTn id="2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76"/>
                                        </p:tgtEl>
                                        <p:attrNameLst>
                                          <p:attrName>style.visibility</p:attrName>
                                        </p:attrNameLst>
                                      </p:cBhvr>
                                      <p:to>
                                        <p:strVal val="visible"/>
                                      </p:to>
                                    </p:set>
                                    <p:anim calcmode="lin" valueType="num">
                                      <p:cBhvr additive="base">
                                        <p:cTn id="265" dur="500" fill="hold"/>
                                        <p:tgtEl>
                                          <p:spTgt spid="76"/>
                                        </p:tgtEl>
                                        <p:attrNameLst>
                                          <p:attrName>ppt_x</p:attrName>
                                        </p:attrNameLst>
                                      </p:cBhvr>
                                      <p:tavLst>
                                        <p:tav tm="0">
                                          <p:val>
                                            <p:strVal val="#ppt_x"/>
                                          </p:val>
                                        </p:tav>
                                        <p:tav tm="100000">
                                          <p:val>
                                            <p:strVal val="#ppt_x"/>
                                          </p:val>
                                        </p:tav>
                                      </p:tavLst>
                                    </p:anim>
                                    <p:anim calcmode="lin" valueType="num">
                                      <p:cBhvr additive="base">
                                        <p:cTn id="26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61"/>
                                        </p:tgtEl>
                                        <p:attrNameLst>
                                          <p:attrName>style.visibility</p:attrName>
                                        </p:attrNameLst>
                                      </p:cBhvr>
                                      <p:to>
                                        <p:strVal val="visible"/>
                                      </p:to>
                                    </p:set>
                                    <p:anim calcmode="lin" valueType="num">
                                      <p:cBhvr additive="base">
                                        <p:cTn id="271" dur="500" fill="hold"/>
                                        <p:tgtEl>
                                          <p:spTgt spid="61"/>
                                        </p:tgtEl>
                                        <p:attrNameLst>
                                          <p:attrName>ppt_x</p:attrName>
                                        </p:attrNameLst>
                                      </p:cBhvr>
                                      <p:tavLst>
                                        <p:tav tm="0">
                                          <p:val>
                                            <p:strVal val="#ppt_x"/>
                                          </p:val>
                                        </p:tav>
                                        <p:tav tm="100000">
                                          <p:val>
                                            <p:strVal val="#ppt_x"/>
                                          </p:val>
                                        </p:tav>
                                      </p:tavLst>
                                    </p:anim>
                                    <p:anim calcmode="lin" valueType="num">
                                      <p:cBhvr additive="base">
                                        <p:cTn id="27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62"/>
                                        </p:tgtEl>
                                        <p:attrNameLst>
                                          <p:attrName>style.visibility</p:attrName>
                                        </p:attrNameLst>
                                      </p:cBhvr>
                                      <p:to>
                                        <p:strVal val="visible"/>
                                      </p:to>
                                    </p:set>
                                    <p:anim calcmode="lin" valueType="num">
                                      <p:cBhvr additive="base">
                                        <p:cTn id="277" dur="500" fill="hold"/>
                                        <p:tgtEl>
                                          <p:spTgt spid="62"/>
                                        </p:tgtEl>
                                        <p:attrNameLst>
                                          <p:attrName>ppt_x</p:attrName>
                                        </p:attrNameLst>
                                      </p:cBhvr>
                                      <p:tavLst>
                                        <p:tav tm="0">
                                          <p:val>
                                            <p:strVal val="#ppt_x"/>
                                          </p:val>
                                        </p:tav>
                                        <p:tav tm="100000">
                                          <p:val>
                                            <p:strVal val="#ppt_x"/>
                                          </p:val>
                                        </p:tav>
                                      </p:tavLst>
                                    </p:anim>
                                    <p:anim calcmode="lin" valueType="num">
                                      <p:cBhvr additive="base">
                                        <p:cTn id="2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63"/>
                                        </p:tgtEl>
                                        <p:attrNameLst>
                                          <p:attrName>style.visibility</p:attrName>
                                        </p:attrNameLst>
                                      </p:cBhvr>
                                      <p:to>
                                        <p:strVal val="visible"/>
                                      </p:to>
                                    </p:set>
                                    <p:anim calcmode="lin" valueType="num">
                                      <p:cBhvr additive="base">
                                        <p:cTn id="283" dur="500" fill="hold"/>
                                        <p:tgtEl>
                                          <p:spTgt spid="63"/>
                                        </p:tgtEl>
                                        <p:attrNameLst>
                                          <p:attrName>ppt_x</p:attrName>
                                        </p:attrNameLst>
                                      </p:cBhvr>
                                      <p:tavLst>
                                        <p:tav tm="0">
                                          <p:val>
                                            <p:strVal val="#ppt_x"/>
                                          </p:val>
                                        </p:tav>
                                        <p:tav tm="100000">
                                          <p:val>
                                            <p:strVal val="#ppt_x"/>
                                          </p:val>
                                        </p:tav>
                                      </p:tavLst>
                                    </p:anim>
                                    <p:anim calcmode="lin" valueType="num">
                                      <p:cBhvr additive="base">
                                        <p:cTn id="28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64"/>
                                        </p:tgtEl>
                                        <p:attrNameLst>
                                          <p:attrName>style.visibility</p:attrName>
                                        </p:attrNameLst>
                                      </p:cBhvr>
                                      <p:to>
                                        <p:strVal val="visible"/>
                                      </p:to>
                                    </p:set>
                                    <p:anim calcmode="lin" valueType="num">
                                      <p:cBhvr additive="base">
                                        <p:cTn id="289" dur="500" fill="hold"/>
                                        <p:tgtEl>
                                          <p:spTgt spid="64"/>
                                        </p:tgtEl>
                                        <p:attrNameLst>
                                          <p:attrName>ppt_x</p:attrName>
                                        </p:attrNameLst>
                                      </p:cBhvr>
                                      <p:tavLst>
                                        <p:tav tm="0">
                                          <p:val>
                                            <p:strVal val="#ppt_x"/>
                                          </p:val>
                                        </p:tav>
                                        <p:tav tm="100000">
                                          <p:val>
                                            <p:strVal val="#ppt_x"/>
                                          </p:val>
                                        </p:tav>
                                      </p:tavLst>
                                    </p:anim>
                                    <p:anim calcmode="lin" valueType="num">
                                      <p:cBhvr additive="base">
                                        <p:cTn id="29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65"/>
                                        </p:tgtEl>
                                        <p:attrNameLst>
                                          <p:attrName>style.visibility</p:attrName>
                                        </p:attrNameLst>
                                      </p:cBhvr>
                                      <p:to>
                                        <p:strVal val="visible"/>
                                      </p:to>
                                    </p:set>
                                    <p:anim calcmode="lin" valueType="num">
                                      <p:cBhvr additive="base">
                                        <p:cTn id="295" dur="500" fill="hold"/>
                                        <p:tgtEl>
                                          <p:spTgt spid="65"/>
                                        </p:tgtEl>
                                        <p:attrNameLst>
                                          <p:attrName>ppt_x</p:attrName>
                                        </p:attrNameLst>
                                      </p:cBhvr>
                                      <p:tavLst>
                                        <p:tav tm="0">
                                          <p:val>
                                            <p:strVal val="#ppt_x"/>
                                          </p:val>
                                        </p:tav>
                                        <p:tav tm="100000">
                                          <p:val>
                                            <p:strVal val="#ppt_x"/>
                                          </p:val>
                                        </p:tav>
                                      </p:tavLst>
                                    </p:anim>
                                    <p:anim calcmode="lin" valueType="num">
                                      <p:cBhvr additive="base">
                                        <p:cTn id="29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66"/>
                                        </p:tgtEl>
                                        <p:attrNameLst>
                                          <p:attrName>style.visibility</p:attrName>
                                        </p:attrNameLst>
                                      </p:cBhvr>
                                      <p:to>
                                        <p:strVal val="visible"/>
                                      </p:to>
                                    </p:set>
                                    <p:anim calcmode="lin" valueType="num">
                                      <p:cBhvr additive="base">
                                        <p:cTn id="301" dur="500" fill="hold"/>
                                        <p:tgtEl>
                                          <p:spTgt spid="66"/>
                                        </p:tgtEl>
                                        <p:attrNameLst>
                                          <p:attrName>ppt_x</p:attrName>
                                        </p:attrNameLst>
                                      </p:cBhvr>
                                      <p:tavLst>
                                        <p:tav tm="0">
                                          <p:val>
                                            <p:strVal val="#ppt_x"/>
                                          </p:val>
                                        </p:tav>
                                        <p:tav tm="100000">
                                          <p:val>
                                            <p:strVal val="#ppt_x"/>
                                          </p:val>
                                        </p:tav>
                                      </p:tavLst>
                                    </p:anim>
                                    <p:anim calcmode="lin" valueType="num">
                                      <p:cBhvr additive="base">
                                        <p:cTn id="30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67"/>
                                        </p:tgtEl>
                                        <p:attrNameLst>
                                          <p:attrName>style.visibility</p:attrName>
                                        </p:attrNameLst>
                                      </p:cBhvr>
                                      <p:to>
                                        <p:strVal val="visible"/>
                                      </p:to>
                                    </p:set>
                                    <p:anim calcmode="lin" valueType="num">
                                      <p:cBhvr additive="base">
                                        <p:cTn id="307" dur="500" fill="hold"/>
                                        <p:tgtEl>
                                          <p:spTgt spid="67"/>
                                        </p:tgtEl>
                                        <p:attrNameLst>
                                          <p:attrName>ppt_x</p:attrName>
                                        </p:attrNameLst>
                                      </p:cBhvr>
                                      <p:tavLst>
                                        <p:tav tm="0">
                                          <p:val>
                                            <p:strVal val="#ppt_x"/>
                                          </p:val>
                                        </p:tav>
                                        <p:tav tm="100000">
                                          <p:val>
                                            <p:strVal val="#ppt_x"/>
                                          </p:val>
                                        </p:tav>
                                      </p:tavLst>
                                    </p:anim>
                                    <p:anim calcmode="lin" valueType="num">
                                      <p:cBhvr additive="base">
                                        <p:cTn id="30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83"/>
                                        </p:tgtEl>
                                        <p:attrNameLst>
                                          <p:attrName>style.visibility</p:attrName>
                                        </p:attrNameLst>
                                      </p:cBhvr>
                                      <p:to>
                                        <p:strVal val="visible"/>
                                      </p:to>
                                    </p:set>
                                    <p:anim calcmode="lin" valueType="num">
                                      <p:cBhvr additive="base">
                                        <p:cTn id="313" dur="500" fill="hold"/>
                                        <p:tgtEl>
                                          <p:spTgt spid="83"/>
                                        </p:tgtEl>
                                        <p:attrNameLst>
                                          <p:attrName>ppt_x</p:attrName>
                                        </p:attrNameLst>
                                      </p:cBhvr>
                                      <p:tavLst>
                                        <p:tav tm="0">
                                          <p:val>
                                            <p:strVal val="#ppt_x"/>
                                          </p:val>
                                        </p:tav>
                                        <p:tav tm="100000">
                                          <p:val>
                                            <p:strVal val="#ppt_x"/>
                                          </p:val>
                                        </p:tav>
                                      </p:tavLst>
                                    </p:anim>
                                    <p:anim calcmode="lin" valueType="num">
                                      <p:cBhvr additive="base">
                                        <p:cTn id="3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94"/>
                                        </p:tgtEl>
                                        <p:attrNameLst>
                                          <p:attrName>style.visibility</p:attrName>
                                        </p:attrNameLst>
                                      </p:cBhvr>
                                      <p:to>
                                        <p:strVal val="visible"/>
                                      </p:to>
                                    </p:set>
                                    <p:anim calcmode="lin" valueType="num">
                                      <p:cBhvr additive="base">
                                        <p:cTn id="319" dur="500" fill="hold"/>
                                        <p:tgtEl>
                                          <p:spTgt spid="94"/>
                                        </p:tgtEl>
                                        <p:attrNameLst>
                                          <p:attrName>ppt_x</p:attrName>
                                        </p:attrNameLst>
                                      </p:cBhvr>
                                      <p:tavLst>
                                        <p:tav tm="0">
                                          <p:val>
                                            <p:strVal val="#ppt_x"/>
                                          </p:val>
                                        </p:tav>
                                        <p:tav tm="100000">
                                          <p:val>
                                            <p:strVal val="#ppt_x"/>
                                          </p:val>
                                        </p:tav>
                                      </p:tavLst>
                                    </p:anim>
                                    <p:anim calcmode="lin" valueType="num">
                                      <p:cBhvr additive="base">
                                        <p:cTn id="3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84"/>
                                        </p:tgtEl>
                                        <p:attrNameLst>
                                          <p:attrName>style.visibility</p:attrName>
                                        </p:attrNameLst>
                                      </p:cBhvr>
                                      <p:to>
                                        <p:strVal val="visible"/>
                                      </p:to>
                                    </p:set>
                                    <p:anim calcmode="lin" valueType="num">
                                      <p:cBhvr additive="base">
                                        <p:cTn id="325" dur="500" fill="hold"/>
                                        <p:tgtEl>
                                          <p:spTgt spid="84"/>
                                        </p:tgtEl>
                                        <p:attrNameLst>
                                          <p:attrName>ppt_x</p:attrName>
                                        </p:attrNameLst>
                                      </p:cBhvr>
                                      <p:tavLst>
                                        <p:tav tm="0">
                                          <p:val>
                                            <p:strVal val="#ppt_x"/>
                                          </p:val>
                                        </p:tav>
                                        <p:tav tm="100000">
                                          <p:val>
                                            <p:strVal val="#ppt_x"/>
                                          </p:val>
                                        </p:tav>
                                      </p:tavLst>
                                    </p:anim>
                                    <p:anim calcmode="lin" valueType="num">
                                      <p:cBhvr additive="base">
                                        <p:cTn id="3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95"/>
                                        </p:tgtEl>
                                        <p:attrNameLst>
                                          <p:attrName>style.visibility</p:attrName>
                                        </p:attrNameLst>
                                      </p:cBhvr>
                                      <p:to>
                                        <p:strVal val="visible"/>
                                      </p:to>
                                    </p:set>
                                    <p:anim calcmode="lin" valueType="num">
                                      <p:cBhvr additive="base">
                                        <p:cTn id="331" dur="500" fill="hold"/>
                                        <p:tgtEl>
                                          <p:spTgt spid="95"/>
                                        </p:tgtEl>
                                        <p:attrNameLst>
                                          <p:attrName>ppt_x</p:attrName>
                                        </p:attrNameLst>
                                      </p:cBhvr>
                                      <p:tavLst>
                                        <p:tav tm="0">
                                          <p:val>
                                            <p:strVal val="#ppt_x"/>
                                          </p:val>
                                        </p:tav>
                                        <p:tav tm="100000">
                                          <p:val>
                                            <p:strVal val="#ppt_x"/>
                                          </p:val>
                                        </p:tav>
                                      </p:tavLst>
                                    </p:anim>
                                    <p:anim calcmode="lin" valueType="num">
                                      <p:cBhvr additive="base">
                                        <p:cTn id="33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grpId="0" nodeType="clickEffect">
                                  <p:stCondLst>
                                    <p:cond delay="0"/>
                                  </p:stCondLst>
                                  <p:childTnLst>
                                    <p:set>
                                      <p:cBhvr>
                                        <p:cTn id="336" dur="1" fill="hold">
                                          <p:stCondLst>
                                            <p:cond delay="0"/>
                                          </p:stCondLst>
                                        </p:cTn>
                                        <p:tgtEl>
                                          <p:spTgt spid="85"/>
                                        </p:tgtEl>
                                        <p:attrNameLst>
                                          <p:attrName>style.visibility</p:attrName>
                                        </p:attrNameLst>
                                      </p:cBhvr>
                                      <p:to>
                                        <p:strVal val="visible"/>
                                      </p:to>
                                    </p:set>
                                    <p:anim calcmode="lin" valueType="num">
                                      <p:cBhvr additive="base">
                                        <p:cTn id="337" dur="500" fill="hold"/>
                                        <p:tgtEl>
                                          <p:spTgt spid="85"/>
                                        </p:tgtEl>
                                        <p:attrNameLst>
                                          <p:attrName>ppt_x</p:attrName>
                                        </p:attrNameLst>
                                      </p:cBhvr>
                                      <p:tavLst>
                                        <p:tav tm="0">
                                          <p:val>
                                            <p:strVal val="#ppt_x"/>
                                          </p:val>
                                        </p:tav>
                                        <p:tav tm="100000">
                                          <p:val>
                                            <p:strVal val="#ppt_x"/>
                                          </p:val>
                                        </p:tav>
                                      </p:tavLst>
                                    </p:anim>
                                    <p:anim calcmode="lin" valueType="num">
                                      <p:cBhvr additive="base">
                                        <p:cTn id="3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anim calcmode="lin" valueType="num">
                                      <p:cBhvr additive="base">
                                        <p:cTn id="343" dur="500" fill="hold"/>
                                        <p:tgtEl>
                                          <p:spTgt spid="96"/>
                                        </p:tgtEl>
                                        <p:attrNameLst>
                                          <p:attrName>ppt_x</p:attrName>
                                        </p:attrNameLst>
                                      </p:cBhvr>
                                      <p:tavLst>
                                        <p:tav tm="0">
                                          <p:val>
                                            <p:strVal val="#ppt_x"/>
                                          </p:val>
                                        </p:tav>
                                        <p:tav tm="100000">
                                          <p:val>
                                            <p:strVal val="#ppt_x"/>
                                          </p:val>
                                        </p:tav>
                                      </p:tavLst>
                                    </p:anim>
                                    <p:anim calcmode="lin" valueType="num">
                                      <p:cBhvr additive="base">
                                        <p:cTn id="34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86"/>
                                        </p:tgtEl>
                                        <p:attrNameLst>
                                          <p:attrName>style.visibility</p:attrName>
                                        </p:attrNameLst>
                                      </p:cBhvr>
                                      <p:to>
                                        <p:strVal val="visible"/>
                                      </p:to>
                                    </p:set>
                                    <p:anim calcmode="lin" valueType="num">
                                      <p:cBhvr additive="base">
                                        <p:cTn id="349" dur="500" fill="hold"/>
                                        <p:tgtEl>
                                          <p:spTgt spid="86"/>
                                        </p:tgtEl>
                                        <p:attrNameLst>
                                          <p:attrName>ppt_x</p:attrName>
                                        </p:attrNameLst>
                                      </p:cBhvr>
                                      <p:tavLst>
                                        <p:tav tm="0">
                                          <p:val>
                                            <p:strVal val="#ppt_x"/>
                                          </p:val>
                                        </p:tav>
                                        <p:tav tm="100000">
                                          <p:val>
                                            <p:strVal val="#ppt_x"/>
                                          </p:val>
                                        </p:tav>
                                      </p:tavLst>
                                    </p:anim>
                                    <p:anim calcmode="lin" valueType="num">
                                      <p:cBhvr additive="base">
                                        <p:cTn id="35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97"/>
                                        </p:tgtEl>
                                        <p:attrNameLst>
                                          <p:attrName>style.visibility</p:attrName>
                                        </p:attrNameLst>
                                      </p:cBhvr>
                                      <p:to>
                                        <p:strVal val="visible"/>
                                      </p:to>
                                    </p:set>
                                    <p:anim calcmode="lin" valueType="num">
                                      <p:cBhvr additive="base">
                                        <p:cTn id="355" dur="500" fill="hold"/>
                                        <p:tgtEl>
                                          <p:spTgt spid="97"/>
                                        </p:tgtEl>
                                        <p:attrNameLst>
                                          <p:attrName>ppt_x</p:attrName>
                                        </p:attrNameLst>
                                      </p:cBhvr>
                                      <p:tavLst>
                                        <p:tav tm="0">
                                          <p:val>
                                            <p:strVal val="#ppt_x"/>
                                          </p:val>
                                        </p:tav>
                                        <p:tav tm="100000">
                                          <p:val>
                                            <p:strVal val="#ppt_x"/>
                                          </p:val>
                                        </p:tav>
                                      </p:tavLst>
                                    </p:anim>
                                    <p:anim calcmode="lin" valueType="num">
                                      <p:cBhvr additive="base">
                                        <p:cTn id="35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grpId="0" nodeType="clickEffect">
                                  <p:stCondLst>
                                    <p:cond delay="0"/>
                                  </p:stCondLst>
                                  <p:childTnLst>
                                    <p:set>
                                      <p:cBhvr>
                                        <p:cTn id="360" dur="1" fill="hold">
                                          <p:stCondLst>
                                            <p:cond delay="0"/>
                                          </p:stCondLst>
                                        </p:cTn>
                                        <p:tgtEl>
                                          <p:spTgt spid="87"/>
                                        </p:tgtEl>
                                        <p:attrNameLst>
                                          <p:attrName>style.visibility</p:attrName>
                                        </p:attrNameLst>
                                      </p:cBhvr>
                                      <p:to>
                                        <p:strVal val="visible"/>
                                      </p:to>
                                    </p:set>
                                    <p:anim calcmode="lin" valueType="num">
                                      <p:cBhvr additive="base">
                                        <p:cTn id="361" dur="500" fill="hold"/>
                                        <p:tgtEl>
                                          <p:spTgt spid="87"/>
                                        </p:tgtEl>
                                        <p:attrNameLst>
                                          <p:attrName>ppt_x</p:attrName>
                                        </p:attrNameLst>
                                      </p:cBhvr>
                                      <p:tavLst>
                                        <p:tav tm="0">
                                          <p:val>
                                            <p:strVal val="#ppt_x"/>
                                          </p:val>
                                        </p:tav>
                                        <p:tav tm="100000">
                                          <p:val>
                                            <p:strVal val="#ppt_x"/>
                                          </p:val>
                                        </p:tav>
                                      </p:tavLst>
                                    </p:anim>
                                    <p:anim calcmode="lin" valueType="num">
                                      <p:cBhvr additive="base">
                                        <p:cTn id="36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grpId="0" nodeType="clickEffect">
                                  <p:stCondLst>
                                    <p:cond delay="0"/>
                                  </p:stCondLst>
                                  <p:childTnLst>
                                    <p:set>
                                      <p:cBhvr>
                                        <p:cTn id="366" dur="1" fill="hold">
                                          <p:stCondLst>
                                            <p:cond delay="0"/>
                                          </p:stCondLst>
                                        </p:cTn>
                                        <p:tgtEl>
                                          <p:spTgt spid="98"/>
                                        </p:tgtEl>
                                        <p:attrNameLst>
                                          <p:attrName>style.visibility</p:attrName>
                                        </p:attrNameLst>
                                      </p:cBhvr>
                                      <p:to>
                                        <p:strVal val="visible"/>
                                      </p:to>
                                    </p:set>
                                    <p:anim calcmode="lin" valueType="num">
                                      <p:cBhvr additive="base">
                                        <p:cTn id="367" dur="500" fill="hold"/>
                                        <p:tgtEl>
                                          <p:spTgt spid="98"/>
                                        </p:tgtEl>
                                        <p:attrNameLst>
                                          <p:attrName>ppt_x</p:attrName>
                                        </p:attrNameLst>
                                      </p:cBhvr>
                                      <p:tavLst>
                                        <p:tav tm="0">
                                          <p:val>
                                            <p:strVal val="#ppt_x"/>
                                          </p:val>
                                        </p:tav>
                                        <p:tav tm="100000">
                                          <p:val>
                                            <p:strVal val="#ppt_x"/>
                                          </p:val>
                                        </p:tav>
                                      </p:tavLst>
                                    </p:anim>
                                    <p:anim calcmode="lin" valueType="num">
                                      <p:cBhvr additive="base">
                                        <p:cTn id="36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88"/>
                                        </p:tgtEl>
                                        <p:attrNameLst>
                                          <p:attrName>style.visibility</p:attrName>
                                        </p:attrNameLst>
                                      </p:cBhvr>
                                      <p:to>
                                        <p:strVal val="visible"/>
                                      </p:to>
                                    </p:set>
                                    <p:anim calcmode="lin" valueType="num">
                                      <p:cBhvr additive="base">
                                        <p:cTn id="373" dur="500" fill="hold"/>
                                        <p:tgtEl>
                                          <p:spTgt spid="88"/>
                                        </p:tgtEl>
                                        <p:attrNameLst>
                                          <p:attrName>ppt_x</p:attrName>
                                        </p:attrNameLst>
                                      </p:cBhvr>
                                      <p:tavLst>
                                        <p:tav tm="0">
                                          <p:val>
                                            <p:strVal val="#ppt_x"/>
                                          </p:val>
                                        </p:tav>
                                        <p:tav tm="100000">
                                          <p:val>
                                            <p:strVal val="#ppt_x"/>
                                          </p:val>
                                        </p:tav>
                                      </p:tavLst>
                                    </p:anim>
                                    <p:anim calcmode="lin" valueType="num">
                                      <p:cBhvr additive="base">
                                        <p:cTn id="37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99"/>
                                        </p:tgtEl>
                                        <p:attrNameLst>
                                          <p:attrName>style.visibility</p:attrName>
                                        </p:attrNameLst>
                                      </p:cBhvr>
                                      <p:to>
                                        <p:strVal val="visible"/>
                                      </p:to>
                                    </p:set>
                                    <p:anim calcmode="lin" valueType="num">
                                      <p:cBhvr additive="base">
                                        <p:cTn id="379" dur="500" fill="hold"/>
                                        <p:tgtEl>
                                          <p:spTgt spid="99"/>
                                        </p:tgtEl>
                                        <p:attrNameLst>
                                          <p:attrName>ppt_x</p:attrName>
                                        </p:attrNameLst>
                                      </p:cBhvr>
                                      <p:tavLst>
                                        <p:tav tm="0">
                                          <p:val>
                                            <p:strVal val="#ppt_x"/>
                                          </p:val>
                                        </p:tav>
                                        <p:tav tm="100000">
                                          <p:val>
                                            <p:strVal val="#ppt_x"/>
                                          </p:val>
                                        </p:tav>
                                      </p:tavLst>
                                    </p:anim>
                                    <p:anim calcmode="lin" valueType="num">
                                      <p:cBhvr additive="base">
                                        <p:cTn id="380"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89"/>
                                        </p:tgtEl>
                                        <p:attrNameLst>
                                          <p:attrName>style.visibility</p:attrName>
                                        </p:attrNameLst>
                                      </p:cBhvr>
                                      <p:to>
                                        <p:strVal val="visible"/>
                                      </p:to>
                                    </p:set>
                                    <p:anim calcmode="lin" valueType="num">
                                      <p:cBhvr additive="base">
                                        <p:cTn id="385" dur="500" fill="hold"/>
                                        <p:tgtEl>
                                          <p:spTgt spid="89"/>
                                        </p:tgtEl>
                                        <p:attrNameLst>
                                          <p:attrName>ppt_x</p:attrName>
                                        </p:attrNameLst>
                                      </p:cBhvr>
                                      <p:tavLst>
                                        <p:tav tm="0">
                                          <p:val>
                                            <p:strVal val="#ppt_x"/>
                                          </p:val>
                                        </p:tav>
                                        <p:tav tm="100000">
                                          <p:val>
                                            <p:strVal val="#ppt_x"/>
                                          </p:val>
                                        </p:tav>
                                      </p:tavLst>
                                    </p:anim>
                                    <p:anim calcmode="lin" valueType="num">
                                      <p:cBhvr additive="base">
                                        <p:cTn id="38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grpId="0" nodeType="clickEffect">
                                  <p:stCondLst>
                                    <p:cond delay="0"/>
                                  </p:stCondLst>
                                  <p:childTnLst>
                                    <p:set>
                                      <p:cBhvr>
                                        <p:cTn id="390" dur="1" fill="hold">
                                          <p:stCondLst>
                                            <p:cond delay="0"/>
                                          </p:stCondLst>
                                        </p:cTn>
                                        <p:tgtEl>
                                          <p:spTgt spid="100"/>
                                        </p:tgtEl>
                                        <p:attrNameLst>
                                          <p:attrName>style.visibility</p:attrName>
                                        </p:attrNameLst>
                                      </p:cBhvr>
                                      <p:to>
                                        <p:strVal val="visible"/>
                                      </p:to>
                                    </p:set>
                                    <p:anim calcmode="lin" valueType="num">
                                      <p:cBhvr additive="base">
                                        <p:cTn id="391" dur="500" fill="hold"/>
                                        <p:tgtEl>
                                          <p:spTgt spid="100"/>
                                        </p:tgtEl>
                                        <p:attrNameLst>
                                          <p:attrName>ppt_x</p:attrName>
                                        </p:attrNameLst>
                                      </p:cBhvr>
                                      <p:tavLst>
                                        <p:tav tm="0">
                                          <p:val>
                                            <p:strVal val="#ppt_x"/>
                                          </p:val>
                                        </p:tav>
                                        <p:tav tm="100000">
                                          <p:val>
                                            <p:strVal val="#ppt_x"/>
                                          </p:val>
                                        </p:tav>
                                      </p:tavLst>
                                    </p:anim>
                                    <p:anim calcmode="lin" valueType="num">
                                      <p:cBhvr additive="base">
                                        <p:cTn id="39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grpId="0" nodeType="clickEffect">
                                  <p:stCondLst>
                                    <p:cond delay="0"/>
                                  </p:stCondLst>
                                  <p:childTnLst>
                                    <p:set>
                                      <p:cBhvr>
                                        <p:cTn id="396" dur="1" fill="hold">
                                          <p:stCondLst>
                                            <p:cond delay="0"/>
                                          </p:stCondLst>
                                        </p:cTn>
                                        <p:tgtEl>
                                          <p:spTgt spid="90"/>
                                        </p:tgtEl>
                                        <p:attrNameLst>
                                          <p:attrName>style.visibility</p:attrName>
                                        </p:attrNameLst>
                                      </p:cBhvr>
                                      <p:to>
                                        <p:strVal val="visible"/>
                                      </p:to>
                                    </p:set>
                                    <p:anim calcmode="lin" valueType="num">
                                      <p:cBhvr additive="base">
                                        <p:cTn id="397" dur="500" fill="hold"/>
                                        <p:tgtEl>
                                          <p:spTgt spid="90"/>
                                        </p:tgtEl>
                                        <p:attrNameLst>
                                          <p:attrName>ppt_x</p:attrName>
                                        </p:attrNameLst>
                                      </p:cBhvr>
                                      <p:tavLst>
                                        <p:tav tm="0">
                                          <p:val>
                                            <p:strVal val="#ppt_x"/>
                                          </p:val>
                                        </p:tav>
                                        <p:tav tm="100000">
                                          <p:val>
                                            <p:strVal val="#ppt_x"/>
                                          </p:val>
                                        </p:tav>
                                      </p:tavLst>
                                    </p:anim>
                                    <p:anim calcmode="lin" valueType="num">
                                      <p:cBhvr additive="base">
                                        <p:cTn id="39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4" fill="hold" grpId="0" nodeType="clickEffect">
                                  <p:stCondLst>
                                    <p:cond delay="0"/>
                                  </p:stCondLst>
                                  <p:childTnLst>
                                    <p:set>
                                      <p:cBhvr>
                                        <p:cTn id="402" dur="1" fill="hold">
                                          <p:stCondLst>
                                            <p:cond delay="0"/>
                                          </p:stCondLst>
                                        </p:cTn>
                                        <p:tgtEl>
                                          <p:spTgt spid="101"/>
                                        </p:tgtEl>
                                        <p:attrNameLst>
                                          <p:attrName>style.visibility</p:attrName>
                                        </p:attrNameLst>
                                      </p:cBhvr>
                                      <p:to>
                                        <p:strVal val="visible"/>
                                      </p:to>
                                    </p:set>
                                    <p:anim calcmode="lin" valueType="num">
                                      <p:cBhvr additive="base">
                                        <p:cTn id="403" dur="500" fill="hold"/>
                                        <p:tgtEl>
                                          <p:spTgt spid="101"/>
                                        </p:tgtEl>
                                        <p:attrNameLst>
                                          <p:attrName>ppt_x</p:attrName>
                                        </p:attrNameLst>
                                      </p:cBhvr>
                                      <p:tavLst>
                                        <p:tav tm="0">
                                          <p:val>
                                            <p:strVal val="#ppt_x"/>
                                          </p:val>
                                        </p:tav>
                                        <p:tav tm="100000">
                                          <p:val>
                                            <p:strVal val="#ppt_x"/>
                                          </p:val>
                                        </p:tav>
                                      </p:tavLst>
                                    </p:anim>
                                    <p:anim calcmode="lin" valueType="num">
                                      <p:cBhvr additive="base">
                                        <p:cTn id="40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4" fill="hold" grpId="0" nodeType="clickEffect">
                                  <p:stCondLst>
                                    <p:cond delay="0"/>
                                  </p:stCondLst>
                                  <p:childTnLst>
                                    <p:set>
                                      <p:cBhvr>
                                        <p:cTn id="408" dur="1" fill="hold">
                                          <p:stCondLst>
                                            <p:cond delay="0"/>
                                          </p:stCondLst>
                                        </p:cTn>
                                        <p:tgtEl>
                                          <p:spTgt spid="91"/>
                                        </p:tgtEl>
                                        <p:attrNameLst>
                                          <p:attrName>style.visibility</p:attrName>
                                        </p:attrNameLst>
                                      </p:cBhvr>
                                      <p:to>
                                        <p:strVal val="visible"/>
                                      </p:to>
                                    </p:set>
                                    <p:anim calcmode="lin" valueType="num">
                                      <p:cBhvr additive="base">
                                        <p:cTn id="409" dur="500" fill="hold"/>
                                        <p:tgtEl>
                                          <p:spTgt spid="91"/>
                                        </p:tgtEl>
                                        <p:attrNameLst>
                                          <p:attrName>ppt_x</p:attrName>
                                        </p:attrNameLst>
                                      </p:cBhvr>
                                      <p:tavLst>
                                        <p:tav tm="0">
                                          <p:val>
                                            <p:strVal val="#ppt_x"/>
                                          </p:val>
                                        </p:tav>
                                        <p:tav tm="100000">
                                          <p:val>
                                            <p:strVal val="#ppt_x"/>
                                          </p:val>
                                        </p:tav>
                                      </p:tavLst>
                                    </p:anim>
                                    <p:anim calcmode="lin" valueType="num">
                                      <p:cBhvr additive="base">
                                        <p:cTn id="41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4" fill="hold" grpId="0" nodeType="clickEffect">
                                  <p:stCondLst>
                                    <p:cond delay="0"/>
                                  </p:stCondLst>
                                  <p:childTnLst>
                                    <p:set>
                                      <p:cBhvr>
                                        <p:cTn id="414" dur="1" fill="hold">
                                          <p:stCondLst>
                                            <p:cond delay="0"/>
                                          </p:stCondLst>
                                        </p:cTn>
                                        <p:tgtEl>
                                          <p:spTgt spid="102"/>
                                        </p:tgtEl>
                                        <p:attrNameLst>
                                          <p:attrName>style.visibility</p:attrName>
                                        </p:attrNameLst>
                                      </p:cBhvr>
                                      <p:to>
                                        <p:strVal val="visible"/>
                                      </p:to>
                                    </p:set>
                                    <p:anim calcmode="lin" valueType="num">
                                      <p:cBhvr additive="base">
                                        <p:cTn id="415" dur="500" fill="hold"/>
                                        <p:tgtEl>
                                          <p:spTgt spid="102"/>
                                        </p:tgtEl>
                                        <p:attrNameLst>
                                          <p:attrName>ppt_x</p:attrName>
                                        </p:attrNameLst>
                                      </p:cBhvr>
                                      <p:tavLst>
                                        <p:tav tm="0">
                                          <p:val>
                                            <p:strVal val="#ppt_x"/>
                                          </p:val>
                                        </p:tav>
                                        <p:tav tm="100000">
                                          <p:val>
                                            <p:strVal val="#ppt_x"/>
                                          </p:val>
                                        </p:tav>
                                      </p:tavLst>
                                    </p:anim>
                                    <p:anim calcmode="lin" valueType="num">
                                      <p:cBhvr additive="base">
                                        <p:cTn id="41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68"/>
                                        </p:tgtEl>
                                        <p:attrNameLst>
                                          <p:attrName>style.visibility</p:attrName>
                                        </p:attrNameLst>
                                      </p:cBhvr>
                                      <p:to>
                                        <p:strVal val="visible"/>
                                      </p:to>
                                    </p:set>
                                    <p:anim calcmode="lin" valueType="num">
                                      <p:cBhvr additive="base">
                                        <p:cTn id="421" dur="500" fill="hold"/>
                                        <p:tgtEl>
                                          <p:spTgt spid="68"/>
                                        </p:tgtEl>
                                        <p:attrNameLst>
                                          <p:attrName>ppt_x</p:attrName>
                                        </p:attrNameLst>
                                      </p:cBhvr>
                                      <p:tavLst>
                                        <p:tav tm="0">
                                          <p:val>
                                            <p:strVal val="#ppt_x"/>
                                          </p:val>
                                        </p:tav>
                                        <p:tav tm="100000">
                                          <p:val>
                                            <p:strVal val="#ppt_x"/>
                                          </p:val>
                                        </p:tav>
                                      </p:tavLst>
                                    </p:anim>
                                    <p:anim calcmode="lin" valueType="num">
                                      <p:cBhvr additive="base">
                                        <p:cTn id="42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4" fill="hold" grpId="0" nodeType="clickEffect">
                                  <p:stCondLst>
                                    <p:cond delay="0"/>
                                  </p:stCondLst>
                                  <p:childTnLst>
                                    <p:set>
                                      <p:cBhvr>
                                        <p:cTn id="426" dur="1" fill="hold">
                                          <p:stCondLst>
                                            <p:cond delay="0"/>
                                          </p:stCondLst>
                                        </p:cTn>
                                        <p:tgtEl>
                                          <p:spTgt spid="69"/>
                                        </p:tgtEl>
                                        <p:attrNameLst>
                                          <p:attrName>style.visibility</p:attrName>
                                        </p:attrNameLst>
                                      </p:cBhvr>
                                      <p:to>
                                        <p:strVal val="visible"/>
                                      </p:to>
                                    </p:set>
                                    <p:anim calcmode="lin" valueType="num">
                                      <p:cBhvr additive="base">
                                        <p:cTn id="427" dur="500" fill="hold"/>
                                        <p:tgtEl>
                                          <p:spTgt spid="69"/>
                                        </p:tgtEl>
                                        <p:attrNameLst>
                                          <p:attrName>ppt_x</p:attrName>
                                        </p:attrNameLst>
                                      </p:cBhvr>
                                      <p:tavLst>
                                        <p:tav tm="0">
                                          <p:val>
                                            <p:strVal val="#ppt_x"/>
                                          </p:val>
                                        </p:tav>
                                        <p:tav tm="100000">
                                          <p:val>
                                            <p:strVal val="#ppt_x"/>
                                          </p:val>
                                        </p:tav>
                                      </p:tavLst>
                                    </p:anim>
                                    <p:anim calcmode="lin" valueType="num">
                                      <p:cBhvr additive="base">
                                        <p:cTn id="4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8" grpId="0"/>
      <p:bldP spid="79" grpId="0"/>
      <p:bldP spid="83" grpId="0"/>
      <p:bldP spid="84" grpId="0"/>
      <p:bldP spid="85" grpId="0"/>
      <p:bldP spid="86" grpId="0"/>
      <p:bldP spid="87" grpId="0"/>
      <p:bldP spid="88" grpId="0"/>
      <p:bldP spid="89" grpId="0"/>
      <p:bldP spid="90" grpId="0"/>
      <p:bldP spid="91" grpId="0"/>
      <p:bldP spid="93" grpId="0"/>
      <p:bldP spid="94" grpId="0"/>
      <p:bldP spid="95" grpId="0"/>
      <p:bldP spid="96" grpId="0"/>
      <p:bldP spid="97" grpId="0"/>
      <p:bldP spid="98" grpId="0"/>
      <p:bldP spid="99" grpId="0"/>
      <p:bldP spid="100" grpId="0"/>
      <p:bldP spid="101" grpId="0"/>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Table 91"/>
          <p:cNvGraphicFramePr>
            <a:graphicFrameLocks noGrp="1"/>
          </p:cNvGraphicFramePr>
          <p:nvPr>
            <p:extLst/>
          </p:nvPr>
        </p:nvGraphicFramePr>
        <p:xfrm>
          <a:off x="3505188" y="2096293"/>
          <a:ext cx="8534400" cy="3810000"/>
        </p:xfrm>
        <a:graphic>
          <a:graphicData uri="http://schemas.openxmlformats.org/drawingml/2006/table">
            <a:tbl>
              <a:tblPr>
                <a:tableStyleId>{5C22544A-7EE6-4342-B048-85BDC9FD1C3A}</a:tableStyleId>
              </a:tblPr>
              <a:tblGrid>
                <a:gridCol w="609600"/>
                <a:gridCol w="71718"/>
                <a:gridCol w="1147482"/>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2" name="Table 81"/>
          <p:cNvGraphicFramePr>
            <a:graphicFrameLocks noGrp="1"/>
          </p:cNvGraphicFramePr>
          <p:nvPr>
            <p:extLst/>
          </p:nvPr>
        </p:nvGraphicFramePr>
        <p:xfrm>
          <a:off x="2294953" y="2096293"/>
          <a:ext cx="8534400" cy="3810000"/>
        </p:xfrm>
        <a:graphic>
          <a:graphicData uri="http://schemas.openxmlformats.org/drawingml/2006/table">
            <a:tbl>
              <a:tblPr>
                <a:tableStyleId>{5C22544A-7EE6-4342-B048-85BDC9FD1C3A}</a:tableStyleId>
              </a:tblPr>
              <a:tblGrid>
                <a:gridCol w="609600"/>
                <a:gridCol w="71718"/>
                <a:gridCol w="1147482"/>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3" name="Subtitle 2"/>
          <p:cNvSpPr>
            <a:spLocks noGrp="1"/>
          </p:cNvSpPr>
          <p:nvPr>
            <p:ph type="subTitle" idx="1"/>
          </p:nvPr>
        </p:nvSpPr>
        <p:spPr>
          <a:xfrm>
            <a:off x="1911178" y="504611"/>
            <a:ext cx="9144000" cy="788730"/>
          </a:xfrm>
        </p:spPr>
        <p:txBody>
          <a:bodyPr>
            <a:normAutofit/>
          </a:bodyPr>
          <a:lstStyle/>
          <a:p>
            <a:r>
              <a:rPr lang="en-US" sz="3200" dirty="0" smtClean="0"/>
              <a:t>Closing </a:t>
            </a:r>
            <a:r>
              <a:rPr lang="el-GR" sz="3200" dirty="0" smtClean="0">
                <a:latin typeface="Times New Roman" panose="02020603050405020304" pitchFamily="18" charset="0"/>
                <a:cs typeface="Times New Roman" panose="02020603050405020304" pitchFamily="18" charset="0"/>
              </a:rPr>
              <a:t>ρ</a:t>
            </a:r>
            <a:r>
              <a:rPr lang="en-US" sz="3200" dirty="0" smtClean="0">
                <a:latin typeface="Times New Roman" panose="02020603050405020304" pitchFamily="18" charset="0"/>
                <a:cs typeface="Times New Roman" panose="02020603050405020304" pitchFamily="18" charset="0"/>
              </a:rPr>
              <a:t> </a:t>
            </a:r>
            <a:r>
              <a:rPr lang="en-US" sz="3200" dirty="0" smtClean="0"/>
              <a:t>to transitivity</a:t>
            </a:r>
            <a:endParaRPr lang="en-US" sz="3200" dirty="0"/>
          </a:p>
        </p:txBody>
      </p:sp>
      <p:sp>
        <p:nvSpPr>
          <p:cNvPr id="4" name="Rectangle 3"/>
          <p:cNvSpPr/>
          <p:nvPr/>
        </p:nvSpPr>
        <p:spPr>
          <a:xfrm>
            <a:off x="1529762" y="1363482"/>
            <a:ext cx="9772552" cy="590931"/>
          </a:xfrm>
          <a:prstGeom prst="rect">
            <a:avLst/>
          </a:prstGeom>
        </p:spPr>
        <p:txBody>
          <a:bodyPr wrap="square">
            <a:spAutoFit/>
          </a:bodyPr>
          <a:lstStyle/>
          <a:p>
            <a:pPr marL="419100" indent="-419100">
              <a:lnSpc>
                <a:spcPct val="90000"/>
              </a:lnSpc>
            </a:pPr>
            <a:r>
              <a:rPr lang="en-US" altLang="en-US" dirty="0" smtClean="0">
                <a:sym typeface="Symbol" panose="05050102010706020507" pitchFamily="18" charset="2"/>
              </a:rPr>
              <a:t>Example: Let </a:t>
            </a:r>
            <a:r>
              <a:rPr lang="en-US" altLang="en-US" i="1" dirty="0" smtClean="0">
                <a:sym typeface="Symbol" panose="05050102010706020507" pitchFamily="18" charset="2"/>
              </a:rPr>
              <a:t>S</a:t>
            </a:r>
            <a:r>
              <a:rPr lang="en-US" altLang="en-US" dirty="0" smtClean="0">
                <a:sym typeface="Symbol" panose="05050102010706020507" pitchFamily="18" charset="2"/>
              </a:rPr>
              <a:t> = {1, 2, 3} and </a:t>
            </a:r>
            <a:r>
              <a:rPr lang="en-US" altLang="en-US" i="1" dirty="0" smtClean="0">
                <a:sym typeface="Symbol" panose="05050102010706020507" pitchFamily="18" charset="2"/>
              </a:rPr>
              <a:t></a:t>
            </a:r>
            <a:r>
              <a:rPr lang="en-US" altLang="en-US" dirty="0" smtClean="0">
                <a:sym typeface="Symbol" panose="05050102010706020507" pitchFamily="18" charset="2"/>
              </a:rPr>
              <a:t> = {(1,1), (1,2), (1,3), (3,1), (2,3)}</a:t>
            </a:r>
          </a:p>
          <a:p>
            <a:pPr marL="419100" indent="-419100">
              <a:lnSpc>
                <a:spcPct val="90000"/>
              </a:lnSpc>
            </a:pPr>
            <a:endParaRPr lang="en-US" altLang="en-US" dirty="0" smtClean="0">
              <a:sym typeface="Symbol" panose="05050102010706020507" pitchFamily="18" charset="2"/>
            </a:endParaRPr>
          </a:p>
        </p:txBody>
      </p:sp>
      <p:graphicFrame>
        <p:nvGraphicFramePr>
          <p:cNvPr id="2" name="Table 1"/>
          <p:cNvGraphicFramePr>
            <a:graphicFrameLocks noGrp="1"/>
          </p:cNvGraphicFramePr>
          <p:nvPr>
            <p:extLst/>
          </p:nvPr>
        </p:nvGraphicFramePr>
        <p:xfrm>
          <a:off x="1084717" y="2096294"/>
          <a:ext cx="8534400" cy="3810000"/>
        </p:xfrm>
        <a:graphic>
          <a:graphicData uri="http://schemas.openxmlformats.org/drawingml/2006/table">
            <a:tbl>
              <a:tblPr>
                <a:tableStyleId>{5C22544A-7EE6-4342-B048-85BDC9FD1C3A}</a:tableStyleId>
              </a:tblPr>
              <a:tblGrid>
                <a:gridCol w="609600"/>
                <a:gridCol w="609600"/>
                <a:gridCol w="609600"/>
                <a:gridCol w="609600"/>
                <a:gridCol w="609600"/>
                <a:gridCol w="609600"/>
                <a:gridCol w="609600"/>
                <a:gridCol w="609600"/>
                <a:gridCol w="609600"/>
                <a:gridCol w="609600"/>
                <a:gridCol w="609600"/>
                <a:gridCol w="609600"/>
                <a:gridCol w="609600"/>
                <a:gridCol w="609600"/>
              </a:tblGrid>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TextBox 4"/>
          <p:cNvSpPr txBox="1"/>
          <p:nvPr/>
        </p:nvSpPr>
        <p:spPr>
          <a:xfrm>
            <a:off x="1867311" y="2265404"/>
            <a:ext cx="258404" cy="261610"/>
          </a:xfrm>
          <a:prstGeom prst="rect">
            <a:avLst/>
          </a:prstGeom>
          <a:noFill/>
        </p:spPr>
        <p:txBody>
          <a:bodyPr wrap="none" rtlCol="0">
            <a:spAutoFit/>
          </a:bodyPr>
          <a:lstStyle/>
          <a:p>
            <a:r>
              <a:rPr lang="en-US" sz="1100" dirty="0"/>
              <a:t>X</a:t>
            </a:r>
          </a:p>
        </p:txBody>
      </p:sp>
      <p:sp>
        <p:nvSpPr>
          <p:cNvPr id="6" name="TextBox 5"/>
          <p:cNvSpPr txBox="1"/>
          <p:nvPr/>
        </p:nvSpPr>
        <p:spPr>
          <a:xfrm>
            <a:off x="3082392" y="2244809"/>
            <a:ext cx="258404" cy="261610"/>
          </a:xfrm>
          <a:prstGeom prst="rect">
            <a:avLst/>
          </a:prstGeom>
          <a:noFill/>
        </p:spPr>
        <p:txBody>
          <a:bodyPr wrap="none" rtlCol="0">
            <a:spAutoFit/>
          </a:bodyPr>
          <a:lstStyle/>
          <a:p>
            <a:r>
              <a:rPr lang="en-US" sz="1100" dirty="0"/>
              <a:t>X</a:t>
            </a:r>
          </a:p>
        </p:txBody>
      </p:sp>
      <p:sp>
        <p:nvSpPr>
          <p:cNvPr id="7" name="TextBox 6"/>
          <p:cNvSpPr txBox="1"/>
          <p:nvPr/>
        </p:nvSpPr>
        <p:spPr>
          <a:xfrm>
            <a:off x="4289235" y="2248927"/>
            <a:ext cx="258404" cy="261610"/>
          </a:xfrm>
          <a:prstGeom prst="rect">
            <a:avLst/>
          </a:prstGeom>
          <a:noFill/>
        </p:spPr>
        <p:txBody>
          <a:bodyPr wrap="none" rtlCol="0">
            <a:spAutoFit/>
          </a:bodyPr>
          <a:lstStyle/>
          <a:p>
            <a:r>
              <a:rPr lang="en-US" sz="1100" dirty="0"/>
              <a:t>X</a:t>
            </a:r>
          </a:p>
        </p:txBody>
      </p:sp>
      <p:sp>
        <p:nvSpPr>
          <p:cNvPr id="8" name="TextBox 7"/>
          <p:cNvSpPr txBox="1"/>
          <p:nvPr/>
        </p:nvSpPr>
        <p:spPr>
          <a:xfrm>
            <a:off x="5520792" y="2253046"/>
            <a:ext cx="258404" cy="261610"/>
          </a:xfrm>
          <a:prstGeom prst="rect">
            <a:avLst/>
          </a:prstGeom>
          <a:noFill/>
        </p:spPr>
        <p:txBody>
          <a:bodyPr wrap="none" rtlCol="0">
            <a:spAutoFit/>
          </a:bodyPr>
          <a:lstStyle/>
          <a:p>
            <a:r>
              <a:rPr lang="en-US" sz="1100" dirty="0"/>
              <a:t>X</a:t>
            </a:r>
          </a:p>
        </p:txBody>
      </p:sp>
      <p:sp>
        <p:nvSpPr>
          <p:cNvPr id="9" name="TextBox 8"/>
          <p:cNvSpPr txBox="1"/>
          <p:nvPr/>
        </p:nvSpPr>
        <p:spPr>
          <a:xfrm>
            <a:off x="6739991" y="2261283"/>
            <a:ext cx="258404" cy="261610"/>
          </a:xfrm>
          <a:prstGeom prst="rect">
            <a:avLst/>
          </a:prstGeom>
          <a:noFill/>
        </p:spPr>
        <p:txBody>
          <a:bodyPr wrap="none" rtlCol="0">
            <a:spAutoFit/>
          </a:bodyPr>
          <a:lstStyle/>
          <a:p>
            <a:r>
              <a:rPr lang="en-US" sz="1100" dirty="0"/>
              <a:t>X</a:t>
            </a:r>
          </a:p>
        </p:txBody>
      </p:sp>
      <p:sp>
        <p:nvSpPr>
          <p:cNvPr id="10" name="TextBox 9"/>
          <p:cNvSpPr txBox="1"/>
          <p:nvPr/>
        </p:nvSpPr>
        <p:spPr>
          <a:xfrm>
            <a:off x="1863192" y="2640225"/>
            <a:ext cx="258404" cy="261610"/>
          </a:xfrm>
          <a:prstGeom prst="rect">
            <a:avLst/>
          </a:prstGeom>
          <a:noFill/>
        </p:spPr>
        <p:txBody>
          <a:bodyPr wrap="none" rtlCol="0">
            <a:spAutoFit/>
          </a:bodyPr>
          <a:lstStyle/>
          <a:p>
            <a:r>
              <a:rPr lang="en-US" sz="1100" dirty="0"/>
              <a:t>X</a:t>
            </a:r>
          </a:p>
        </p:txBody>
      </p:sp>
      <p:sp>
        <p:nvSpPr>
          <p:cNvPr id="11" name="TextBox 10"/>
          <p:cNvSpPr txBox="1"/>
          <p:nvPr/>
        </p:nvSpPr>
        <p:spPr>
          <a:xfrm>
            <a:off x="3094748" y="2636105"/>
            <a:ext cx="258404" cy="261610"/>
          </a:xfrm>
          <a:prstGeom prst="rect">
            <a:avLst/>
          </a:prstGeom>
          <a:noFill/>
        </p:spPr>
        <p:txBody>
          <a:bodyPr wrap="none" rtlCol="0">
            <a:spAutoFit/>
          </a:bodyPr>
          <a:lstStyle/>
          <a:p>
            <a:r>
              <a:rPr lang="en-US" sz="1100" dirty="0"/>
              <a:t>X</a:t>
            </a:r>
          </a:p>
        </p:txBody>
      </p:sp>
      <p:sp>
        <p:nvSpPr>
          <p:cNvPr id="12" name="TextBox 11"/>
          <p:cNvSpPr txBox="1"/>
          <p:nvPr/>
        </p:nvSpPr>
        <p:spPr>
          <a:xfrm>
            <a:off x="6739994" y="2640226"/>
            <a:ext cx="258404" cy="261610"/>
          </a:xfrm>
          <a:prstGeom prst="rect">
            <a:avLst/>
          </a:prstGeom>
          <a:noFill/>
        </p:spPr>
        <p:txBody>
          <a:bodyPr wrap="none" rtlCol="0">
            <a:spAutoFit/>
          </a:bodyPr>
          <a:lstStyle/>
          <a:p>
            <a:r>
              <a:rPr lang="en-US" sz="1100" dirty="0"/>
              <a:t>X</a:t>
            </a:r>
          </a:p>
        </p:txBody>
      </p:sp>
      <p:sp>
        <p:nvSpPr>
          <p:cNvPr id="13" name="TextBox 12"/>
          <p:cNvSpPr txBox="1"/>
          <p:nvPr/>
        </p:nvSpPr>
        <p:spPr>
          <a:xfrm>
            <a:off x="1859074" y="2990333"/>
            <a:ext cx="258404" cy="261610"/>
          </a:xfrm>
          <a:prstGeom prst="rect">
            <a:avLst/>
          </a:prstGeom>
          <a:noFill/>
        </p:spPr>
        <p:txBody>
          <a:bodyPr wrap="none" rtlCol="0">
            <a:spAutoFit/>
          </a:bodyPr>
          <a:lstStyle/>
          <a:p>
            <a:r>
              <a:rPr lang="en-US" sz="1100" dirty="0"/>
              <a:t>X</a:t>
            </a:r>
          </a:p>
        </p:txBody>
      </p:sp>
      <p:sp>
        <p:nvSpPr>
          <p:cNvPr id="14" name="TextBox 13"/>
          <p:cNvSpPr txBox="1"/>
          <p:nvPr/>
        </p:nvSpPr>
        <p:spPr>
          <a:xfrm>
            <a:off x="4293356" y="2986214"/>
            <a:ext cx="258404" cy="261610"/>
          </a:xfrm>
          <a:prstGeom prst="rect">
            <a:avLst/>
          </a:prstGeom>
          <a:noFill/>
        </p:spPr>
        <p:txBody>
          <a:bodyPr wrap="none" rtlCol="0">
            <a:spAutoFit/>
          </a:bodyPr>
          <a:lstStyle/>
          <a:p>
            <a:r>
              <a:rPr lang="en-US" sz="1100" dirty="0"/>
              <a:t>X</a:t>
            </a:r>
          </a:p>
        </p:txBody>
      </p:sp>
      <p:sp>
        <p:nvSpPr>
          <p:cNvPr id="15" name="TextBox 14"/>
          <p:cNvSpPr txBox="1"/>
          <p:nvPr/>
        </p:nvSpPr>
        <p:spPr>
          <a:xfrm>
            <a:off x="6744111" y="3015047"/>
            <a:ext cx="258404" cy="261610"/>
          </a:xfrm>
          <a:prstGeom prst="rect">
            <a:avLst/>
          </a:prstGeom>
          <a:noFill/>
        </p:spPr>
        <p:txBody>
          <a:bodyPr wrap="none" rtlCol="0">
            <a:spAutoFit/>
          </a:bodyPr>
          <a:lstStyle/>
          <a:p>
            <a:r>
              <a:rPr lang="en-US" sz="1100" dirty="0"/>
              <a:t>X</a:t>
            </a:r>
          </a:p>
        </p:txBody>
      </p:sp>
      <p:sp>
        <p:nvSpPr>
          <p:cNvPr id="16" name="TextBox 15"/>
          <p:cNvSpPr txBox="1"/>
          <p:nvPr/>
        </p:nvSpPr>
        <p:spPr>
          <a:xfrm>
            <a:off x="1854954" y="3373392"/>
            <a:ext cx="258404" cy="261610"/>
          </a:xfrm>
          <a:prstGeom prst="rect">
            <a:avLst/>
          </a:prstGeom>
          <a:noFill/>
        </p:spPr>
        <p:txBody>
          <a:bodyPr wrap="none" rtlCol="0">
            <a:spAutoFit/>
          </a:bodyPr>
          <a:lstStyle/>
          <a:p>
            <a:r>
              <a:rPr lang="en-US" sz="1100" dirty="0"/>
              <a:t>X</a:t>
            </a:r>
          </a:p>
        </p:txBody>
      </p:sp>
      <p:sp>
        <p:nvSpPr>
          <p:cNvPr id="17" name="TextBox 16"/>
          <p:cNvSpPr txBox="1"/>
          <p:nvPr/>
        </p:nvSpPr>
        <p:spPr>
          <a:xfrm>
            <a:off x="3094747" y="3393986"/>
            <a:ext cx="258404" cy="261610"/>
          </a:xfrm>
          <a:prstGeom prst="rect">
            <a:avLst/>
          </a:prstGeom>
          <a:noFill/>
        </p:spPr>
        <p:txBody>
          <a:bodyPr wrap="none" rtlCol="0">
            <a:spAutoFit/>
          </a:bodyPr>
          <a:lstStyle/>
          <a:p>
            <a:r>
              <a:rPr lang="en-US" sz="1100" dirty="0"/>
              <a:t>X</a:t>
            </a:r>
          </a:p>
        </p:txBody>
      </p:sp>
      <p:sp>
        <p:nvSpPr>
          <p:cNvPr id="18" name="TextBox 17"/>
          <p:cNvSpPr txBox="1"/>
          <p:nvPr/>
        </p:nvSpPr>
        <p:spPr>
          <a:xfrm>
            <a:off x="5520793" y="3389868"/>
            <a:ext cx="258404" cy="261610"/>
          </a:xfrm>
          <a:prstGeom prst="rect">
            <a:avLst/>
          </a:prstGeom>
          <a:noFill/>
        </p:spPr>
        <p:txBody>
          <a:bodyPr wrap="none" rtlCol="0">
            <a:spAutoFit/>
          </a:bodyPr>
          <a:lstStyle/>
          <a:p>
            <a:r>
              <a:rPr lang="en-US" sz="1100" dirty="0"/>
              <a:t>X</a:t>
            </a:r>
          </a:p>
        </p:txBody>
      </p:sp>
      <p:sp>
        <p:nvSpPr>
          <p:cNvPr id="19" name="TextBox 18"/>
          <p:cNvSpPr txBox="1"/>
          <p:nvPr/>
        </p:nvSpPr>
        <p:spPr>
          <a:xfrm>
            <a:off x="6744110" y="3393987"/>
            <a:ext cx="258404" cy="261610"/>
          </a:xfrm>
          <a:prstGeom prst="rect">
            <a:avLst/>
          </a:prstGeom>
          <a:noFill/>
        </p:spPr>
        <p:txBody>
          <a:bodyPr wrap="none" rtlCol="0">
            <a:spAutoFit/>
          </a:bodyPr>
          <a:lstStyle/>
          <a:p>
            <a:r>
              <a:rPr lang="en-US" sz="1100" dirty="0"/>
              <a:t>X</a:t>
            </a:r>
          </a:p>
        </p:txBody>
      </p:sp>
      <p:sp>
        <p:nvSpPr>
          <p:cNvPr id="20" name="TextBox 19"/>
          <p:cNvSpPr txBox="1"/>
          <p:nvPr/>
        </p:nvSpPr>
        <p:spPr>
          <a:xfrm>
            <a:off x="1879668" y="3768809"/>
            <a:ext cx="258404" cy="261610"/>
          </a:xfrm>
          <a:prstGeom prst="rect">
            <a:avLst/>
          </a:prstGeom>
          <a:noFill/>
        </p:spPr>
        <p:txBody>
          <a:bodyPr wrap="none" rtlCol="0">
            <a:spAutoFit/>
          </a:bodyPr>
          <a:lstStyle/>
          <a:p>
            <a:r>
              <a:rPr lang="en-US" sz="1100" dirty="0"/>
              <a:t>X</a:t>
            </a:r>
          </a:p>
        </p:txBody>
      </p:sp>
      <p:sp>
        <p:nvSpPr>
          <p:cNvPr id="21" name="TextBox 20"/>
          <p:cNvSpPr txBox="1"/>
          <p:nvPr/>
        </p:nvSpPr>
        <p:spPr>
          <a:xfrm>
            <a:off x="3094747" y="3772928"/>
            <a:ext cx="258404" cy="261610"/>
          </a:xfrm>
          <a:prstGeom prst="rect">
            <a:avLst/>
          </a:prstGeom>
          <a:noFill/>
        </p:spPr>
        <p:txBody>
          <a:bodyPr wrap="none" rtlCol="0">
            <a:spAutoFit/>
          </a:bodyPr>
          <a:lstStyle/>
          <a:p>
            <a:r>
              <a:rPr lang="en-US" sz="1100" dirty="0"/>
              <a:t>X</a:t>
            </a:r>
          </a:p>
        </p:txBody>
      </p:sp>
      <p:sp>
        <p:nvSpPr>
          <p:cNvPr id="22" name="TextBox 21"/>
          <p:cNvSpPr txBox="1"/>
          <p:nvPr/>
        </p:nvSpPr>
        <p:spPr>
          <a:xfrm>
            <a:off x="4309829" y="3768809"/>
            <a:ext cx="258404" cy="261610"/>
          </a:xfrm>
          <a:prstGeom prst="rect">
            <a:avLst/>
          </a:prstGeom>
          <a:noFill/>
        </p:spPr>
        <p:txBody>
          <a:bodyPr wrap="none" rtlCol="0">
            <a:spAutoFit/>
          </a:bodyPr>
          <a:lstStyle/>
          <a:p>
            <a:r>
              <a:rPr lang="en-US" sz="1100" dirty="0"/>
              <a:t>X</a:t>
            </a:r>
          </a:p>
        </p:txBody>
      </p:sp>
      <p:sp>
        <p:nvSpPr>
          <p:cNvPr id="23" name="TextBox 22"/>
          <p:cNvSpPr txBox="1"/>
          <p:nvPr/>
        </p:nvSpPr>
        <p:spPr>
          <a:xfrm>
            <a:off x="5516672" y="3764690"/>
            <a:ext cx="258404" cy="261610"/>
          </a:xfrm>
          <a:prstGeom prst="rect">
            <a:avLst/>
          </a:prstGeom>
          <a:noFill/>
        </p:spPr>
        <p:txBody>
          <a:bodyPr wrap="none" rtlCol="0">
            <a:spAutoFit/>
          </a:bodyPr>
          <a:lstStyle/>
          <a:p>
            <a:r>
              <a:rPr lang="en-US" sz="1100" dirty="0"/>
              <a:t>X</a:t>
            </a:r>
          </a:p>
        </p:txBody>
      </p:sp>
      <p:sp>
        <p:nvSpPr>
          <p:cNvPr id="24" name="TextBox 23"/>
          <p:cNvSpPr txBox="1"/>
          <p:nvPr/>
        </p:nvSpPr>
        <p:spPr>
          <a:xfrm>
            <a:off x="6739992" y="3760571"/>
            <a:ext cx="258404" cy="261610"/>
          </a:xfrm>
          <a:prstGeom prst="rect">
            <a:avLst/>
          </a:prstGeom>
          <a:noFill/>
        </p:spPr>
        <p:txBody>
          <a:bodyPr wrap="none" rtlCol="0">
            <a:spAutoFit/>
          </a:bodyPr>
          <a:lstStyle/>
          <a:p>
            <a:r>
              <a:rPr lang="en-US" sz="1100" dirty="0"/>
              <a:t>X</a:t>
            </a:r>
          </a:p>
        </p:txBody>
      </p:sp>
      <p:sp>
        <p:nvSpPr>
          <p:cNvPr id="25" name="TextBox 24"/>
          <p:cNvSpPr txBox="1"/>
          <p:nvPr/>
        </p:nvSpPr>
        <p:spPr>
          <a:xfrm>
            <a:off x="5511828" y="2629564"/>
            <a:ext cx="258404" cy="261610"/>
          </a:xfrm>
          <a:prstGeom prst="rect">
            <a:avLst/>
          </a:prstGeom>
          <a:noFill/>
        </p:spPr>
        <p:txBody>
          <a:bodyPr wrap="none" rtlCol="0">
            <a:spAutoFit/>
          </a:bodyPr>
          <a:lstStyle/>
          <a:p>
            <a:r>
              <a:rPr lang="en-US" sz="1100" dirty="0"/>
              <a:t>X</a:t>
            </a:r>
          </a:p>
        </p:txBody>
      </p:sp>
      <p:sp>
        <p:nvSpPr>
          <p:cNvPr id="26" name="TextBox 25"/>
          <p:cNvSpPr txBox="1"/>
          <p:nvPr/>
        </p:nvSpPr>
        <p:spPr>
          <a:xfrm>
            <a:off x="4220910" y="2631260"/>
            <a:ext cx="450764" cy="261610"/>
          </a:xfrm>
          <a:prstGeom prst="rect">
            <a:avLst/>
          </a:prstGeom>
          <a:noFill/>
        </p:spPr>
        <p:txBody>
          <a:bodyPr wrap="none" rtlCol="0">
            <a:spAutoFit/>
          </a:bodyPr>
          <a:lstStyle/>
          <a:p>
            <a:r>
              <a:rPr lang="en-US" sz="1100" dirty="0" smtClean="0">
                <a:solidFill>
                  <a:srgbClr val="00B050"/>
                </a:solidFill>
              </a:rPr>
              <a:t>(2,3)</a:t>
            </a:r>
            <a:endParaRPr lang="en-US" sz="1100" dirty="0">
              <a:solidFill>
                <a:srgbClr val="00B050"/>
              </a:solidFill>
            </a:endParaRPr>
          </a:p>
        </p:txBody>
      </p:sp>
      <p:sp>
        <p:nvSpPr>
          <p:cNvPr id="27" name="TextBox 26"/>
          <p:cNvSpPr txBox="1"/>
          <p:nvPr/>
        </p:nvSpPr>
        <p:spPr>
          <a:xfrm>
            <a:off x="8050306" y="1093694"/>
            <a:ext cx="1174377" cy="830997"/>
          </a:xfrm>
          <a:prstGeom prst="rect">
            <a:avLst/>
          </a:prstGeom>
          <a:noFill/>
        </p:spPr>
        <p:txBody>
          <a:bodyPr wrap="square" rtlCol="0">
            <a:spAutoFit/>
          </a:bodyPr>
          <a:lstStyle/>
          <a:p>
            <a:r>
              <a:rPr lang="en-US" sz="1200" dirty="0" smtClean="0"/>
              <a:t>Color Key:</a:t>
            </a:r>
          </a:p>
          <a:p>
            <a:r>
              <a:rPr lang="en-US" sz="1200" dirty="0" smtClean="0">
                <a:solidFill>
                  <a:srgbClr val="00B050"/>
                </a:solidFill>
              </a:rPr>
              <a:t>Green – Not a new Pair</a:t>
            </a:r>
          </a:p>
          <a:p>
            <a:r>
              <a:rPr lang="en-US" sz="1200" dirty="0" smtClean="0">
                <a:solidFill>
                  <a:srgbClr val="FF0000"/>
                </a:solidFill>
              </a:rPr>
              <a:t>Red – New Pair</a:t>
            </a:r>
            <a:endParaRPr lang="en-US" sz="1200" dirty="0">
              <a:solidFill>
                <a:srgbClr val="FF0000"/>
              </a:solidFill>
            </a:endParaRPr>
          </a:p>
        </p:txBody>
      </p:sp>
      <p:sp>
        <p:nvSpPr>
          <p:cNvPr id="28" name="TextBox 27"/>
          <p:cNvSpPr txBox="1"/>
          <p:nvPr/>
        </p:nvSpPr>
        <p:spPr>
          <a:xfrm>
            <a:off x="2992745" y="3007778"/>
            <a:ext cx="450764" cy="261610"/>
          </a:xfrm>
          <a:prstGeom prst="rect">
            <a:avLst/>
          </a:prstGeom>
          <a:noFill/>
        </p:spPr>
        <p:txBody>
          <a:bodyPr wrap="none" rtlCol="0">
            <a:spAutoFit/>
          </a:bodyPr>
          <a:lstStyle/>
          <a:p>
            <a:r>
              <a:rPr lang="en-US" sz="1100" dirty="0" smtClean="0">
                <a:solidFill>
                  <a:srgbClr val="FF0000"/>
                </a:solidFill>
              </a:rPr>
              <a:t>(3,2)</a:t>
            </a:r>
            <a:endParaRPr lang="en-US" sz="1100" dirty="0">
              <a:solidFill>
                <a:srgbClr val="FF0000"/>
              </a:solidFill>
            </a:endParaRPr>
          </a:p>
        </p:txBody>
      </p:sp>
      <p:sp>
        <p:nvSpPr>
          <p:cNvPr id="29" name="TextBox 28"/>
          <p:cNvSpPr txBox="1"/>
          <p:nvPr/>
        </p:nvSpPr>
        <p:spPr>
          <a:xfrm>
            <a:off x="5449074" y="2998814"/>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30" name="TextBox 29"/>
          <p:cNvSpPr txBox="1"/>
          <p:nvPr/>
        </p:nvSpPr>
        <p:spPr>
          <a:xfrm>
            <a:off x="4202980" y="3393262"/>
            <a:ext cx="450764" cy="261610"/>
          </a:xfrm>
          <a:prstGeom prst="rect">
            <a:avLst/>
          </a:prstGeom>
          <a:noFill/>
        </p:spPr>
        <p:txBody>
          <a:bodyPr wrap="none" rtlCol="0">
            <a:spAutoFit/>
          </a:bodyPr>
          <a:lstStyle/>
          <a:p>
            <a:r>
              <a:rPr lang="en-US" sz="1100" dirty="0" smtClean="0">
                <a:solidFill>
                  <a:srgbClr val="00B050"/>
                </a:solidFill>
              </a:rPr>
              <a:t>(1,1)</a:t>
            </a:r>
            <a:endParaRPr lang="en-US" sz="1100" dirty="0">
              <a:solidFill>
                <a:srgbClr val="00B050"/>
              </a:solidFill>
            </a:endParaRPr>
          </a:p>
        </p:txBody>
      </p:sp>
      <p:sp>
        <p:nvSpPr>
          <p:cNvPr id="32" name="TextBox 31"/>
          <p:cNvSpPr txBox="1"/>
          <p:nvPr/>
        </p:nvSpPr>
        <p:spPr>
          <a:xfrm>
            <a:off x="7887475" y="2057519"/>
            <a:ext cx="450764" cy="261610"/>
          </a:xfrm>
          <a:prstGeom prst="rect">
            <a:avLst/>
          </a:prstGeom>
          <a:noFill/>
        </p:spPr>
        <p:txBody>
          <a:bodyPr wrap="none" rtlCol="0">
            <a:spAutoFit/>
          </a:bodyPr>
          <a:lstStyle/>
          <a:p>
            <a:r>
              <a:rPr lang="en-US" sz="1100" dirty="0" smtClean="0">
                <a:solidFill>
                  <a:srgbClr val="FF0000"/>
                </a:solidFill>
              </a:rPr>
              <a:t>(3,2)</a:t>
            </a:r>
            <a:endParaRPr lang="en-US" sz="1100" dirty="0">
              <a:solidFill>
                <a:srgbClr val="FF0000"/>
              </a:solidFill>
            </a:endParaRPr>
          </a:p>
        </p:txBody>
      </p:sp>
      <p:sp>
        <p:nvSpPr>
          <p:cNvPr id="33" name="TextBox 32"/>
          <p:cNvSpPr txBox="1"/>
          <p:nvPr/>
        </p:nvSpPr>
        <p:spPr>
          <a:xfrm>
            <a:off x="9097709" y="2066485"/>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34" name="TextBox 33"/>
          <p:cNvSpPr txBox="1"/>
          <p:nvPr/>
        </p:nvSpPr>
        <p:spPr>
          <a:xfrm>
            <a:off x="1163945" y="4155260"/>
            <a:ext cx="450764" cy="261610"/>
          </a:xfrm>
          <a:prstGeom prst="rect">
            <a:avLst/>
          </a:prstGeom>
          <a:noFill/>
        </p:spPr>
        <p:txBody>
          <a:bodyPr wrap="none" rtlCol="0">
            <a:spAutoFit/>
          </a:bodyPr>
          <a:lstStyle/>
          <a:p>
            <a:r>
              <a:rPr lang="en-US" sz="1100" dirty="0" smtClean="0">
                <a:solidFill>
                  <a:srgbClr val="FF0000"/>
                </a:solidFill>
              </a:rPr>
              <a:t>(3,2)</a:t>
            </a:r>
            <a:endParaRPr lang="en-US" sz="1100" dirty="0">
              <a:solidFill>
                <a:srgbClr val="FF0000"/>
              </a:solidFill>
            </a:endParaRPr>
          </a:p>
        </p:txBody>
      </p:sp>
      <p:sp>
        <p:nvSpPr>
          <p:cNvPr id="35" name="TextBox 34"/>
          <p:cNvSpPr txBox="1"/>
          <p:nvPr/>
        </p:nvSpPr>
        <p:spPr>
          <a:xfrm>
            <a:off x="1163944" y="4531780"/>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36" name="TextBox 35"/>
          <p:cNvSpPr txBox="1"/>
          <p:nvPr/>
        </p:nvSpPr>
        <p:spPr>
          <a:xfrm>
            <a:off x="7986085" y="2252318"/>
            <a:ext cx="258404" cy="261610"/>
          </a:xfrm>
          <a:prstGeom prst="rect">
            <a:avLst/>
          </a:prstGeom>
          <a:noFill/>
        </p:spPr>
        <p:txBody>
          <a:bodyPr wrap="none" rtlCol="0">
            <a:spAutoFit/>
          </a:bodyPr>
          <a:lstStyle/>
          <a:p>
            <a:r>
              <a:rPr lang="en-US" sz="1100" dirty="0">
                <a:solidFill>
                  <a:srgbClr val="FF0000"/>
                </a:solidFill>
              </a:rPr>
              <a:t>X</a:t>
            </a:r>
          </a:p>
        </p:txBody>
      </p:sp>
      <p:sp>
        <p:nvSpPr>
          <p:cNvPr id="37" name="TextBox 36"/>
          <p:cNvSpPr txBox="1"/>
          <p:nvPr/>
        </p:nvSpPr>
        <p:spPr>
          <a:xfrm>
            <a:off x="9187356" y="2243353"/>
            <a:ext cx="258404" cy="261610"/>
          </a:xfrm>
          <a:prstGeom prst="rect">
            <a:avLst/>
          </a:prstGeom>
          <a:noFill/>
        </p:spPr>
        <p:txBody>
          <a:bodyPr wrap="none" rtlCol="0">
            <a:spAutoFit/>
          </a:bodyPr>
          <a:lstStyle/>
          <a:p>
            <a:r>
              <a:rPr lang="en-US" sz="1100" dirty="0">
                <a:solidFill>
                  <a:srgbClr val="FF0000"/>
                </a:solidFill>
              </a:rPr>
              <a:t>X</a:t>
            </a:r>
          </a:p>
        </p:txBody>
      </p:sp>
      <p:sp>
        <p:nvSpPr>
          <p:cNvPr id="38" name="TextBox 37"/>
          <p:cNvSpPr txBox="1"/>
          <p:nvPr/>
        </p:nvSpPr>
        <p:spPr>
          <a:xfrm>
            <a:off x="7977121" y="2628835"/>
            <a:ext cx="258404" cy="261610"/>
          </a:xfrm>
          <a:prstGeom prst="rect">
            <a:avLst/>
          </a:prstGeom>
          <a:noFill/>
        </p:spPr>
        <p:txBody>
          <a:bodyPr wrap="none" rtlCol="0">
            <a:spAutoFit/>
          </a:bodyPr>
          <a:lstStyle/>
          <a:p>
            <a:r>
              <a:rPr lang="en-US" sz="1100" dirty="0">
                <a:solidFill>
                  <a:srgbClr val="FF0000"/>
                </a:solidFill>
              </a:rPr>
              <a:t>X</a:t>
            </a:r>
          </a:p>
        </p:txBody>
      </p:sp>
      <p:sp>
        <p:nvSpPr>
          <p:cNvPr id="39" name="TextBox 38"/>
          <p:cNvSpPr txBox="1"/>
          <p:nvPr/>
        </p:nvSpPr>
        <p:spPr>
          <a:xfrm>
            <a:off x="9196321" y="2637800"/>
            <a:ext cx="258404" cy="261610"/>
          </a:xfrm>
          <a:prstGeom prst="rect">
            <a:avLst/>
          </a:prstGeom>
          <a:noFill/>
        </p:spPr>
        <p:txBody>
          <a:bodyPr wrap="none" rtlCol="0">
            <a:spAutoFit/>
          </a:bodyPr>
          <a:lstStyle/>
          <a:p>
            <a:r>
              <a:rPr lang="en-US" sz="1100" dirty="0">
                <a:solidFill>
                  <a:srgbClr val="FF0000"/>
                </a:solidFill>
              </a:rPr>
              <a:t>X</a:t>
            </a:r>
          </a:p>
        </p:txBody>
      </p:sp>
      <p:sp>
        <p:nvSpPr>
          <p:cNvPr id="40" name="TextBox 39"/>
          <p:cNvSpPr txBox="1"/>
          <p:nvPr/>
        </p:nvSpPr>
        <p:spPr>
          <a:xfrm>
            <a:off x="7986085" y="3005353"/>
            <a:ext cx="258404" cy="261610"/>
          </a:xfrm>
          <a:prstGeom prst="rect">
            <a:avLst/>
          </a:prstGeom>
          <a:noFill/>
        </p:spPr>
        <p:txBody>
          <a:bodyPr wrap="none" rtlCol="0">
            <a:spAutoFit/>
          </a:bodyPr>
          <a:lstStyle/>
          <a:p>
            <a:r>
              <a:rPr lang="en-US" sz="1100" dirty="0">
                <a:solidFill>
                  <a:srgbClr val="FF0000"/>
                </a:solidFill>
              </a:rPr>
              <a:t>X</a:t>
            </a:r>
          </a:p>
        </p:txBody>
      </p:sp>
      <p:sp>
        <p:nvSpPr>
          <p:cNvPr id="41" name="TextBox 40"/>
          <p:cNvSpPr txBox="1"/>
          <p:nvPr/>
        </p:nvSpPr>
        <p:spPr>
          <a:xfrm>
            <a:off x="9205286" y="3023282"/>
            <a:ext cx="258404" cy="261610"/>
          </a:xfrm>
          <a:prstGeom prst="rect">
            <a:avLst/>
          </a:prstGeom>
          <a:noFill/>
        </p:spPr>
        <p:txBody>
          <a:bodyPr wrap="none" rtlCol="0">
            <a:spAutoFit/>
          </a:bodyPr>
          <a:lstStyle/>
          <a:p>
            <a:r>
              <a:rPr lang="en-US" sz="1100" dirty="0">
                <a:solidFill>
                  <a:srgbClr val="FF0000"/>
                </a:solidFill>
              </a:rPr>
              <a:t>X</a:t>
            </a:r>
          </a:p>
        </p:txBody>
      </p:sp>
      <p:sp>
        <p:nvSpPr>
          <p:cNvPr id="42" name="TextBox 41"/>
          <p:cNvSpPr txBox="1"/>
          <p:nvPr/>
        </p:nvSpPr>
        <p:spPr>
          <a:xfrm>
            <a:off x="7896438" y="3390835"/>
            <a:ext cx="450764" cy="261610"/>
          </a:xfrm>
          <a:prstGeom prst="rect">
            <a:avLst/>
          </a:prstGeom>
          <a:noFill/>
        </p:spPr>
        <p:txBody>
          <a:bodyPr wrap="none" rtlCol="0">
            <a:spAutoFit/>
          </a:bodyPr>
          <a:lstStyle/>
          <a:p>
            <a:r>
              <a:rPr lang="en-US" sz="1100" dirty="0" smtClean="0">
                <a:solidFill>
                  <a:srgbClr val="00B050"/>
                </a:solidFill>
              </a:rPr>
              <a:t>(1,2)</a:t>
            </a:r>
            <a:endParaRPr lang="en-US" sz="1100" dirty="0">
              <a:solidFill>
                <a:srgbClr val="00B050"/>
              </a:solidFill>
            </a:endParaRPr>
          </a:p>
        </p:txBody>
      </p:sp>
      <p:sp>
        <p:nvSpPr>
          <p:cNvPr id="43" name="TextBox 42"/>
          <p:cNvSpPr txBox="1"/>
          <p:nvPr/>
        </p:nvSpPr>
        <p:spPr>
          <a:xfrm>
            <a:off x="9187356" y="3399800"/>
            <a:ext cx="258404" cy="261610"/>
          </a:xfrm>
          <a:prstGeom prst="rect">
            <a:avLst/>
          </a:prstGeom>
          <a:noFill/>
        </p:spPr>
        <p:txBody>
          <a:bodyPr wrap="none" rtlCol="0">
            <a:spAutoFit/>
          </a:bodyPr>
          <a:lstStyle/>
          <a:p>
            <a:r>
              <a:rPr lang="en-US" sz="1100" dirty="0">
                <a:solidFill>
                  <a:srgbClr val="FF0000"/>
                </a:solidFill>
              </a:rPr>
              <a:t>X</a:t>
            </a:r>
          </a:p>
        </p:txBody>
      </p:sp>
      <p:sp>
        <p:nvSpPr>
          <p:cNvPr id="44" name="TextBox 43"/>
          <p:cNvSpPr txBox="1"/>
          <p:nvPr/>
        </p:nvSpPr>
        <p:spPr>
          <a:xfrm>
            <a:off x="7905401" y="3776318"/>
            <a:ext cx="450764" cy="261610"/>
          </a:xfrm>
          <a:prstGeom prst="rect">
            <a:avLst/>
          </a:prstGeom>
          <a:noFill/>
        </p:spPr>
        <p:txBody>
          <a:bodyPr wrap="none" rtlCol="0">
            <a:spAutoFit/>
          </a:bodyPr>
          <a:lstStyle/>
          <a:p>
            <a:r>
              <a:rPr lang="en-US" sz="1100" dirty="0" smtClean="0">
                <a:solidFill>
                  <a:srgbClr val="FF0000"/>
                </a:solidFill>
              </a:rPr>
              <a:t>(3,3)</a:t>
            </a:r>
            <a:endParaRPr lang="en-US" sz="1100" dirty="0">
              <a:solidFill>
                <a:srgbClr val="FF0000"/>
              </a:solidFill>
            </a:endParaRPr>
          </a:p>
        </p:txBody>
      </p:sp>
      <p:sp>
        <p:nvSpPr>
          <p:cNvPr id="45" name="TextBox 44"/>
          <p:cNvSpPr txBox="1"/>
          <p:nvPr/>
        </p:nvSpPr>
        <p:spPr>
          <a:xfrm>
            <a:off x="9178391" y="3794247"/>
            <a:ext cx="258404" cy="261610"/>
          </a:xfrm>
          <a:prstGeom prst="rect">
            <a:avLst/>
          </a:prstGeom>
          <a:noFill/>
        </p:spPr>
        <p:txBody>
          <a:bodyPr wrap="none" rtlCol="0">
            <a:spAutoFit/>
          </a:bodyPr>
          <a:lstStyle/>
          <a:p>
            <a:r>
              <a:rPr lang="en-US" sz="1100" dirty="0">
                <a:solidFill>
                  <a:srgbClr val="FF0000"/>
                </a:solidFill>
              </a:rPr>
              <a:t>X</a:t>
            </a:r>
          </a:p>
        </p:txBody>
      </p:sp>
      <p:sp>
        <p:nvSpPr>
          <p:cNvPr id="46" name="TextBox 45"/>
          <p:cNvSpPr txBox="1"/>
          <p:nvPr/>
        </p:nvSpPr>
        <p:spPr>
          <a:xfrm>
            <a:off x="1881120" y="4170765"/>
            <a:ext cx="258404" cy="261610"/>
          </a:xfrm>
          <a:prstGeom prst="rect">
            <a:avLst/>
          </a:prstGeom>
          <a:noFill/>
        </p:spPr>
        <p:txBody>
          <a:bodyPr wrap="none" rtlCol="0">
            <a:spAutoFit/>
          </a:bodyPr>
          <a:lstStyle/>
          <a:p>
            <a:r>
              <a:rPr lang="en-US" sz="1100" dirty="0">
                <a:solidFill>
                  <a:srgbClr val="FF0000"/>
                </a:solidFill>
              </a:rPr>
              <a:t>X</a:t>
            </a:r>
          </a:p>
        </p:txBody>
      </p:sp>
      <p:sp>
        <p:nvSpPr>
          <p:cNvPr id="47" name="TextBox 46"/>
          <p:cNvSpPr txBox="1"/>
          <p:nvPr/>
        </p:nvSpPr>
        <p:spPr>
          <a:xfrm>
            <a:off x="3091356" y="4152835"/>
            <a:ext cx="258404" cy="261610"/>
          </a:xfrm>
          <a:prstGeom prst="rect">
            <a:avLst/>
          </a:prstGeom>
          <a:noFill/>
        </p:spPr>
        <p:txBody>
          <a:bodyPr wrap="none" rtlCol="0">
            <a:spAutoFit/>
          </a:bodyPr>
          <a:lstStyle/>
          <a:p>
            <a:r>
              <a:rPr lang="en-US" sz="1100" dirty="0">
                <a:solidFill>
                  <a:srgbClr val="FF0000"/>
                </a:solidFill>
              </a:rPr>
              <a:t>X</a:t>
            </a:r>
          </a:p>
        </p:txBody>
      </p:sp>
      <p:sp>
        <p:nvSpPr>
          <p:cNvPr id="48" name="TextBox 47"/>
          <p:cNvSpPr txBox="1"/>
          <p:nvPr/>
        </p:nvSpPr>
        <p:spPr>
          <a:xfrm>
            <a:off x="4301591" y="4161800"/>
            <a:ext cx="258404" cy="261610"/>
          </a:xfrm>
          <a:prstGeom prst="rect">
            <a:avLst/>
          </a:prstGeom>
          <a:noFill/>
        </p:spPr>
        <p:txBody>
          <a:bodyPr wrap="none" rtlCol="0">
            <a:spAutoFit/>
          </a:bodyPr>
          <a:lstStyle/>
          <a:p>
            <a:r>
              <a:rPr lang="en-US" sz="1100" dirty="0" smtClean="0">
                <a:solidFill>
                  <a:srgbClr val="FF0000"/>
                </a:solidFill>
              </a:rPr>
              <a:t>X</a:t>
            </a:r>
            <a:endParaRPr lang="en-US" sz="1100" dirty="0">
              <a:solidFill>
                <a:srgbClr val="FF0000"/>
              </a:solidFill>
            </a:endParaRPr>
          </a:p>
        </p:txBody>
      </p:sp>
      <p:sp>
        <p:nvSpPr>
          <p:cNvPr id="49" name="TextBox 48"/>
          <p:cNvSpPr txBox="1"/>
          <p:nvPr/>
        </p:nvSpPr>
        <p:spPr>
          <a:xfrm>
            <a:off x="5422176" y="4152836"/>
            <a:ext cx="450764" cy="261610"/>
          </a:xfrm>
          <a:prstGeom prst="rect">
            <a:avLst/>
          </a:prstGeom>
          <a:noFill/>
        </p:spPr>
        <p:txBody>
          <a:bodyPr wrap="none" rtlCol="0">
            <a:spAutoFit/>
          </a:bodyPr>
          <a:lstStyle/>
          <a:p>
            <a:r>
              <a:rPr lang="en-US" sz="1100" dirty="0" smtClean="0">
                <a:solidFill>
                  <a:srgbClr val="FF0000"/>
                </a:solidFill>
              </a:rPr>
              <a:t>(2,1)</a:t>
            </a:r>
            <a:endParaRPr lang="en-US" sz="1100" dirty="0">
              <a:solidFill>
                <a:srgbClr val="FF0000"/>
              </a:solidFill>
            </a:endParaRPr>
          </a:p>
        </p:txBody>
      </p:sp>
      <p:sp>
        <p:nvSpPr>
          <p:cNvPr id="50" name="TextBox 49"/>
          <p:cNvSpPr txBox="1"/>
          <p:nvPr/>
        </p:nvSpPr>
        <p:spPr>
          <a:xfrm>
            <a:off x="6641380" y="4161799"/>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51" name="TextBox 50"/>
          <p:cNvSpPr txBox="1"/>
          <p:nvPr/>
        </p:nvSpPr>
        <p:spPr>
          <a:xfrm>
            <a:off x="1172909" y="5282388"/>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52" name="TextBox 51"/>
          <p:cNvSpPr txBox="1"/>
          <p:nvPr/>
        </p:nvSpPr>
        <p:spPr>
          <a:xfrm>
            <a:off x="7968156" y="4161800"/>
            <a:ext cx="258404" cy="261610"/>
          </a:xfrm>
          <a:prstGeom prst="rect">
            <a:avLst/>
          </a:prstGeom>
          <a:noFill/>
        </p:spPr>
        <p:txBody>
          <a:bodyPr wrap="none" rtlCol="0">
            <a:spAutoFit/>
          </a:bodyPr>
          <a:lstStyle/>
          <a:p>
            <a:r>
              <a:rPr lang="en-US" sz="1100" dirty="0">
                <a:solidFill>
                  <a:srgbClr val="FF0000"/>
                </a:solidFill>
              </a:rPr>
              <a:t>X</a:t>
            </a:r>
          </a:p>
        </p:txBody>
      </p:sp>
      <p:sp>
        <p:nvSpPr>
          <p:cNvPr id="53" name="TextBox 52"/>
          <p:cNvSpPr txBox="1"/>
          <p:nvPr/>
        </p:nvSpPr>
        <p:spPr>
          <a:xfrm>
            <a:off x="7977121" y="4547283"/>
            <a:ext cx="258404" cy="261610"/>
          </a:xfrm>
          <a:prstGeom prst="rect">
            <a:avLst/>
          </a:prstGeom>
          <a:noFill/>
        </p:spPr>
        <p:txBody>
          <a:bodyPr wrap="none" rtlCol="0">
            <a:spAutoFit/>
          </a:bodyPr>
          <a:lstStyle/>
          <a:p>
            <a:r>
              <a:rPr lang="en-US" sz="1100" dirty="0">
                <a:solidFill>
                  <a:srgbClr val="FF0000"/>
                </a:solidFill>
              </a:rPr>
              <a:t>X</a:t>
            </a:r>
          </a:p>
        </p:txBody>
      </p:sp>
      <p:sp>
        <p:nvSpPr>
          <p:cNvPr id="54" name="TextBox 53"/>
          <p:cNvSpPr txBox="1"/>
          <p:nvPr/>
        </p:nvSpPr>
        <p:spPr>
          <a:xfrm>
            <a:off x="1881121" y="4547283"/>
            <a:ext cx="258404" cy="261610"/>
          </a:xfrm>
          <a:prstGeom prst="rect">
            <a:avLst/>
          </a:prstGeom>
          <a:noFill/>
        </p:spPr>
        <p:txBody>
          <a:bodyPr wrap="none" rtlCol="0">
            <a:spAutoFit/>
          </a:bodyPr>
          <a:lstStyle/>
          <a:p>
            <a:r>
              <a:rPr lang="en-US" sz="1100" dirty="0">
                <a:solidFill>
                  <a:srgbClr val="FF0000"/>
                </a:solidFill>
              </a:rPr>
              <a:t>X</a:t>
            </a:r>
          </a:p>
        </p:txBody>
      </p:sp>
      <p:sp>
        <p:nvSpPr>
          <p:cNvPr id="55" name="TextBox 54"/>
          <p:cNvSpPr txBox="1"/>
          <p:nvPr/>
        </p:nvSpPr>
        <p:spPr>
          <a:xfrm>
            <a:off x="3091355" y="4538319"/>
            <a:ext cx="258404" cy="261610"/>
          </a:xfrm>
          <a:prstGeom prst="rect">
            <a:avLst/>
          </a:prstGeom>
          <a:noFill/>
        </p:spPr>
        <p:txBody>
          <a:bodyPr wrap="none" rtlCol="0">
            <a:spAutoFit/>
          </a:bodyPr>
          <a:lstStyle/>
          <a:p>
            <a:r>
              <a:rPr lang="en-US" sz="1100" dirty="0">
                <a:solidFill>
                  <a:srgbClr val="FF0000"/>
                </a:solidFill>
              </a:rPr>
              <a:t>X</a:t>
            </a:r>
          </a:p>
        </p:txBody>
      </p:sp>
      <p:sp>
        <p:nvSpPr>
          <p:cNvPr id="56" name="TextBox 55"/>
          <p:cNvSpPr txBox="1"/>
          <p:nvPr/>
        </p:nvSpPr>
        <p:spPr>
          <a:xfrm>
            <a:off x="4310555" y="4529354"/>
            <a:ext cx="258404" cy="261610"/>
          </a:xfrm>
          <a:prstGeom prst="rect">
            <a:avLst/>
          </a:prstGeom>
          <a:noFill/>
        </p:spPr>
        <p:txBody>
          <a:bodyPr wrap="none" rtlCol="0">
            <a:spAutoFit/>
          </a:bodyPr>
          <a:lstStyle/>
          <a:p>
            <a:r>
              <a:rPr lang="en-US" sz="1100" dirty="0">
                <a:solidFill>
                  <a:srgbClr val="FF0000"/>
                </a:solidFill>
              </a:rPr>
              <a:t>X</a:t>
            </a:r>
          </a:p>
        </p:txBody>
      </p:sp>
      <p:sp>
        <p:nvSpPr>
          <p:cNvPr id="57" name="TextBox 56"/>
          <p:cNvSpPr txBox="1"/>
          <p:nvPr/>
        </p:nvSpPr>
        <p:spPr>
          <a:xfrm>
            <a:off x="5520791" y="4556248"/>
            <a:ext cx="258404" cy="261610"/>
          </a:xfrm>
          <a:prstGeom prst="rect">
            <a:avLst/>
          </a:prstGeom>
          <a:noFill/>
        </p:spPr>
        <p:txBody>
          <a:bodyPr wrap="none" rtlCol="0">
            <a:spAutoFit/>
          </a:bodyPr>
          <a:lstStyle/>
          <a:p>
            <a:r>
              <a:rPr lang="en-US" sz="1100" dirty="0">
                <a:solidFill>
                  <a:srgbClr val="FF0000"/>
                </a:solidFill>
              </a:rPr>
              <a:t>X</a:t>
            </a:r>
          </a:p>
        </p:txBody>
      </p:sp>
      <p:sp>
        <p:nvSpPr>
          <p:cNvPr id="58" name="TextBox 57"/>
          <p:cNvSpPr txBox="1"/>
          <p:nvPr/>
        </p:nvSpPr>
        <p:spPr>
          <a:xfrm>
            <a:off x="6739991" y="4538319"/>
            <a:ext cx="258404" cy="261610"/>
          </a:xfrm>
          <a:prstGeom prst="rect">
            <a:avLst/>
          </a:prstGeom>
          <a:noFill/>
        </p:spPr>
        <p:txBody>
          <a:bodyPr wrap="none" rtlCol="0">
            <a:spAutoFit/>
          </a:bodyPr>
          <a:lstStyle/>
          <a:p>
            <a:r>
              <a:rPr lang="en-US" sz="1100" dirty="0">
                <a:solidFill>
                  <a:srgbClr val="FF0000"/>
                </a:solidFill>
              </a:rPr>
              <a:t>X</a:t>
            </a:r>
          </a:p>
        </p:txBody>
      </p:sp>
      <p:sp>
        <p:nvSpPr>
          <p:cNvPr id="59" name="TextBox 58"/>
          <p:cNvSpPr txBox="1"/>
          <p:nvPr/>
        </p:nvSpPr>
        <p:spPr>
          <a:xfrm>
            <a:off x="9187355" y="4152835"/>
            <a:ext cx="258404" cy="261610"/>
          </a:xfrm>
          <a:prstGeom prst="rect">
            <a:avLst/>
          </a:prstGeom>
          <a:noFill/>
        </p:spPr>
        <p:txBody>
          <a:bodyPr wrap="none" rtlCol="0">
            <a:spAutoFit/>
          </a:bodyPr>
          <a:lstStyle/>
          <a:p>
            <a:r>
              <a:rPr lang="en-US" sz="1100" dirty="0">
                <a:solidFill>
                  <a:srgbClr val="FF0000"/>
                </a:solidFill>
              </a:rPr>
              <a:t>X</a:t>
            </a:r>
          </a:p>
        </p:txBody>
      </p:sp>
      <p:sp>
        <p:nvSpPr>
          <p:cNvPr id="60" name="TextBox 59"/>
          <p:cNvSpPr txBox="1"/>
          <p:nvPr/>
        </p:nvSpPr>
        <p:spPr>
          <a:xfrm>
            <a:off x="9187356" y="4538319"/>
            <a:ext cx="258404" cy="261610"/>
          </a:xfrm>
          <a:prstGeom prst="rect">
            <a:avLst/>
          </a:prstGeom>
          <a:noFill/>
        </p:spPr>
        <p:txBody>
          <a:bodyPr wrap="none" rtlCol="0">
            <a:spAutoFit/>
          </a:bodyPr>
          <a:lstStyle/>
          <a:p>
            <a:r>
              <a:rPr lang="en-US" sz="1100" dirty="0">
                <a:solidFill>
                  <a:srgbClr val="FF0000"/>
                </a:solidFill>
              </a:rPr>
              <a:t>X</a:t>
            </a:r>
          </a:p>
        </p:txBody>
      </p:sp>
      <p:sp>
        <p:nvSpPr>
          <p:cNvPr id="61" name="TextBox 60"/>
          <p:cNvSpPr txBox="1"/>
          <p:nvPr/>
        </p:nvSpPr>
        <p:spPr>
          <a:xfrm>
            <a:off x="1890085" y="5282388"/>
            <a:ext cx="258404" cy="261610"/>
          </a:xfrm>
          <a:prstGeom prst="rect">
            <a:avLst/>
          </a:prstGeom>
          <a:noFill/>
        </p:spPr>
        <p:txBody>
          <a:bodyPr wrap="none" rtlCol="0">
            <a:spAutoFit/>
          </a:bodyPr>
          <a:lstStyle/>
          <a:p>
            <a:r>
              <a:rPr lang="en-US" sz="1100" dirty="0">
                <a:solidFill>
                  <a:srgbClr val="FF0000"/>
                </a:solidFill>
              </a:rPr>
              <a:t>X</a:t>
            </a:r>
          </a:p>
        </p:txBody>
      </p:sp>
      <p:sp>
        <p:nvSpPr>
          <p:cNvPr id="62" name="TextBox 61"/>
          <p:cNvSpPr txBox="1"/>
          <p:nvPr/>
        </p:nvSpPr>
        <p:spPr>
          <a:xfrm>
            <a:off x="3082391" y="5300317"/>
            <a:ext cx="258404" cy="261610"/>
          </a:xfrm>
          <a:prstGeom prst="rect">
            <a:avLst/>
          </a:prstGeom>
          <a:noFill/>
        </p:spPr>
        <p:txBody>
          <a:bodyPr wrap="none" rtlCol="0">
            <a:spAutoFit/>
          </a:bodyPr>
          <a:lstStyle/>
          <a:p>
            <a:r>
              <a:rPr lang="en-US" sz="1100" dirty="0">
                <a:solidFill>
                  <a:srgbClr val="FF0000"/>
                </a:solidFill>
              </a:rPr>
              <a:t>X</a:t>
            </a:r>
          </a:p>
        </p:txBody>
      </p:sp>
      <p:sp>
        <p:nvSpPr>
          <p:cNvPr id="63" name="TextBox 62"/>
          <p:cNvSpPr txBox="1"/>
          <p:nvPr/>
        </p:nvSpPr>
        <p:spPr>
          <a:xfrm>
            <a:off x="4328485" y="5300317"/>
            <a:ext cx="258404" cy="261610"/>
          </a:xfrm>
          <a:prstGeom prst="rect">
            <a:avLst/>
          </a:prstGeom>
          <a:noFill/>
        </p:spPr>
        <p:txBody>
          <a:bodyPr wrap="none" rtlCol="0">
            <a:spAutoFit/>
          </a:bodyPr>
          <a:lstStyle/>
          <a:p>
            <a:r>
              <a:rPr lang="en-US" sz="1100" dirty="0">
                <a:solidFill>
                  <a:srgbClr val="FF0000"/>
                </a:solidFill>
              </a:rPr>
              <a:t>X</a:t>
            </a:r>
          </a:p>
        </p:txBody>
      </p:sp>
      <p:sp>
        <p:nvSpPr>
          <p:cNvPr id="64" name="TextBox 63"/>
          <p:cNvSpPr txBox="1"/>
          <p:nvPr/>
        </p:nvSpPr>
        <p:spPr>
          <a:xfrm>
            <a:off x="5529755" y="5282388"/>
            <a:ext cx="258404" cy="261610"/>
          </a:xfrm>
          <a:prstGeom prst="rect">
            <a:avLst/>
          </a:prstGeom>
          <a:noFill/>
        </p:spPr>
        <p:txBody>
          <a:bodyPr wrap="none" rtlCol="0">
            <a:spAutoFit/>
          </a:bodyPr>
          <a:lstStyle/>
          <a:p>
            <a:r>
              <a:rPr lang="en-US" sz="1100" dirty="0">
                <a:solidFill>
                  <a:srgbClr val="FF0000"/>
                </a:solidFill>
              </a:rPr>
              <a:t>X</a:t>
            </a:r>
          </a:p>
        </p:txBody>
      </p:sp>
      <p:sp>
        <p:nvSpPr>
          <p:cNvPr id="65" name="TextBox 64"/>
          <p:cNvSpPr txBox="1"/>
          <p:nvPr/>
        </p:nvSpPr>
        <p:spPr>
          <a:xfrm>
            <a:off x="6731026" y="5282387"/>
            <a:ext cx="258404" cy="261610"/>
          </a:xfrm>
          <a:prstGeom prst="rect">
            <a:avLst/>
          </a:prstGeom>
          <a:noFill/>
        </p:spPr>
        <p:txBody>
          <a:bodyPr wrap="none" rtlCol="0">
            <a:spAutoFit/>
          </a:bodyPr>
          <a:lstStyle/>
          <a:p>
            <a:r>
              <a:rPr lang="en-US" sz="1100" dirty="0">
                <a:solidFill>
                  <a:srgbClr val="FF0000"/>
                </a:solidFill>
              </a:rPr>
              <a:t>X</a:t>
            </a:r>
          </a:p>
        </p:txBody>
      </p:sp>
      <p:sp>
        <p:nvSpPr>
          <p:cNvPr id="66" name="TextBox 65"/>
          <p:cNvSpPr txBox="1"/>
          <p:nvPr/>
        </p:nvSpPr>
        <p:spPr>
          <a:xfrm>
            <a:off x="7977120" y="5264459"/>
            <a:ext cx="258404" cy="261610"/>
          </a:xfrm>
          <a:prstGeom prst="rect">
            <a:avLst/>
          </a:prstGeom>
          <a:noFill/>
        </p:spPr>
        <p:txBody>
          <a:bodyPr wrap="none" rtlCol="0">
            <a:spAutoFit/>
          </a:bodyPr>
          <a:lstStyle/>
          <a:p>
            <a:r>
              <a:rPr lang="en-US" sz="1100" dirty="0">
                <a:solidFill>
                  <a:srgbClr val="FF0000"/>
                </a:solidFill>
              </a:rPr>
              <a:t>X</a:t>
            </a:r>
          </a:p>
        </p:txBody>
      </p:sp>
      <p:sp>
        <p:nvSpPr>
          <p:cNvPr id="67" name="TextBox 66"/>
          <p:cNvSpPr txBox="1"/>
          <p:nvPr/>
        </p:nvSpPr>
        <p:spPr>
          <a:xfrm>
            <a:off x="9205285" y="5300317"/>
            <a:ext cx="258404" cy="261610"/>
          </a:xfrm>
          <a:prstGeom prst="rect">
            <a:avLst/>
          </a:prstGeom>
          <a:noFill/>
        </p:spPr>
        <p:txBody>
          <a:bodyPr wrap="none" rtlCol="0">
            <a:spAutoFit/>
          </a:bodyPr>
          <a:lstStyle/>
          <a:p>
            <a:r>
              <a:rPr lang="en-US" sz="1100" dirty="0">
                <a:solidFill>
                  <a:srgbClr val="FF0000"/>
                </a:solidFill>
              </a:rPr>
              <a:t>X</a:t>
            </a:r>
          </a:p>
        </p:txBody>
      </p:sp>
      <p:sp>
        <p:nvSpPr>
          <p:cNvPr id="68" name="TextBox 67"/>
          <p:cNvSpPr txBox="1"/>
          <p:nvPr/>
        </p:nvSpPr>
        <p:spPr>
          <a:xfrm>
            <a:off x="1008540" y="5864826"/>
            <a:ext cx="3848233" cy="307777"/>
          </a:xfrm>
          <a:prstGeom prst="rect">
            <a:avLst/>
          </a:prstGeom>
          <a:noFill/>
        </p:spPr>
        <p:txBody>
          <a:bodyPr wrap="none" rtlCol="0">
            <a:spAutoFit/>
          </a:bodyPr>
          <a:lstStyle/>
          <a:p>
            <a:r>
              <a:rPr lang="en-US" sz="1400" dirty="0" smtClean="0"/>
              <a:t>From the table we have as a preliminary answer:   </a:t>
            </a:r>
            <a:endParaRPr lang="en-US" sz="1400" dirty="0"/>
          </a:p>
        </p:txBody>
      </p:sp>
      <p:sp>
        <p:nvSpPr>
          <p:cNvPr id="69" name="Rectangle 68"/>
          <p:cNvSpPr/>
          <p:nvPr/>
        </p:nvSpPr>
        <p:spPr>
          <a:xfrm>
            <a:off x="1022678" y="6082373"/>
            <a:ext cx="10804368" cy="695575"/>
          </a:xfrm>
          <a:prstGeom prst="rect">
            <a:avLst/>
          </a:prstGeom>
        </p:spPr>
        <p:txBody>
          <a:bodyPr wrap="none">
            <a:spAutoFit/>
          </a:bodyPr>
          <a:lstStyle/>
          <a:p>
            <a:pPr marL="419100" indent="-419100"/>
            <a:r>
              <a:rPr lang="en-US" altLang="en-US" sz="1400" dirty="0" smtClean="0">
                <a:sym typeface="Symbol" panose="05050102010706020507" pitchFamily="18" charset="2"/>
              </a:rPr>
              <a:t>Closing </a:t>
            </a:r>
            <a:r>
              <a:rPr lang="en-US" altLang="en-US" sz="1400" i="1" dirty="0" smtClean="0">
                <a:sym typeface="Symbol" panose="05050102010706020507" pitchFamily="18" charset="2"/>
              </a:rPr>
              <a:t></a:t>
            </a:r>
            <a:r>
              <a:rPr lang="en-US" altLang="en-US" sz="1400" dirty="0" smtClean="0">
                <a:sym typeface="Symbol" panose="05050102010706020507" pitchFamily="18" charset="2"/>
              </a:rPr>
              <a:t> to transitivity yields: {(1,1), (1,2), (1,3), (3,1), (2,3)</a:t>
            </a:r>
            <a:r>
              <a:rPr lang="en-US" altLang="en-US" sz="1400" dirty="0" smtClean="0">
                <a:solidFill>
                  <a:srgbClr val="FF0000"/>
                </a:solidFill>
                <a:sym typeface="Symbol" panose="05050102010706020507" pitchFamily="18" charset="2"/>
              </a:rPr>
              <a:t>, (3,2), (3,3), (2,1), (2,2</a:t>
            </a:r>
            <a:r>
              <a:rPr lang="en-US" altLang="en-US" sz="1400" dirty="0" smtClean="0">
                <a:solidFill>
                  <a:srgbClr val="FF0000"/>
                </a:solidFill>
                <a:sym typeface="Symbol" panose="05050102010706020507" pitchFamily="18" charset="2"/>
              </a:rPr>
              <a:t>)</a:t>
            </a:r>
            <a:r>
              <a:rPr lang="en-US" altLang="en-US" sz="1400" dirty="0" smtClean="0">
                <a:sym typeface="Symbol" panose="05050102010706020507" pitchFamily="18" charset="2"/>
              </a:rPr>
              <a:t>}</a:t>
            </a:r>
            <a:endParaRPr lang="en-US" altLang="en-US" sz="1400" dirty="0">
              <a:sym typeface="Symbol" panose="05050102010706020507" pitchFamily="18" charset="2"/>
            </a:endParaRPr>
          </a:p>
          <a:p>
            <a:pPr marL="419100" indent="-419100">
              <a:lnSpc>
                <a:spcPct val="90000"/>
              </a:lnSpc>
            </a:pPr>
            <a:r>
              <a:rPr lang="en-US" altLang="en-US" sz="1400" dirty="0" smtClean="0">
                <a:sym typeface="Symbol" panose="05050102010706020507" pitchFamily="18" charset="2"/>
              </a:rPr>
              <a:t>But now we must invoke step 7 of the process: Is there a row that is not covered by transitivity other than reflexive pairs (such as (1,1), (2,2), 3,3)?</a:t>
            </a:r>
          </a:p>
          <a:p>
            <a:pPr marL="419100" indent="-419100">
              <a:lnSpc>
                <a:spcPct val="90000"/>
              </a:lnSpc>
            </a:pPr>
            <a:r>
              <a:rPr lang="en-US" altLang="en-US" sz="1400" dirty="0" smtClean="0">
                <a:sym typeface="Symbol" panose="05050102010706020507" pitchFamily="18" charset="2"/>
              </a:rPr>
              <a:t>Answer is no….. You are complete in closing the set to transitivity given </a:t>
            </a:r>
            <a:r>
              <a:rPr lang="en-US" altLang="en-US" sz="1400" i="1" dirty="0">
                <a:sym typeface="Symbol" panose="05050102010706020507" pitchFamily="18" charset="2"/>
              </a:rPr>
              <a:t></a:t>
            </a:r>
            <a:r>
              <a:rPr lang="en-US" altLang="en-US" sz="1400" dirty="0" smtClean="0">
                <a:sym typeface="Symbol" panose="05050102010706020507" pitchFamily="18" charset="2"/>
              </a:rPr>
              <a:t> </a:t>
            </a:r>
            <a:endParaRPr lang="en-US" altLang="en-US" sz="1400" dirty="0" smtClean="0">
              <a:sym typeface="Symbol" panose="05050102010706020507" pitchFamily="18" charset="2"/>
            </a:endParaRPr>
          </a:p>
        </p:txBody>
      </p:sp>
      <p:sp>
        <p:nvSpPr>
          <p:cNvPr id="70" name="TextBox 69"/>
          <p:cNvSpPr txBox="1"/>
          <p:nvPr/>
        </p:nvSpPr>
        <p:spPr>
          <a:xfrm>
            <a:off x="1163941" y="4905871"/>
            <a:ext cx="450764" cy="261610"/>
          </a:xfrm>
          <a:prstGeom prst="rect">
            <a:avLst/>
          </a:prstGeom>
          <a:noFill/>
        </p:spPr>
        <p:txBody>
          <a:bodyPr wrap="none" rtlCol="0">
            <a:spAutoFit/>
          </a:bodyPr>
          <a:lstStyle/>
          <a:p>
            <a:r>
              <a:rPr lang="en-US" sz="1100" dirty="0" smtClean="0">
                <a:solidFill>
                  <a:srgbClr val="FF0000"/>
                </a:solidFill>
              </a:rPr>
              <a:t>(2,1)</a:t>
            </a:r>
            <a:endParaRPr lang="en-US" sz="1100" dirty="0">
              <a:solidFill>
                <a:srgbClr val="FF0000"/>
              </a:solidFill>
            </a:endParaRPr>
          </a:p>
        </p:txBody>
      </p:sp>
      <p:sp>
        <p:nvSpPr>
          <p:cNvPr id="71" name="TextBox 70"/>
          <p:cNvSpPr txBox="1"/>
          <p:nvPr/>
        </p:nvSpPr>
        <p:spPr>
          <a:xfrm>
            <a:off x="1899050" y="4923799"/>
            <a:ext cx="258404" cy="261610"/>
          </a:xfrm>
          <a:prstGeom prst="rect">
            <a:avLst/>
          </a:prstGeom>
          <a:noFill/>
        </p:spPr>
        <p:txBody>
          <a:bodyPr wrap="none" rtlCol="0">
            <a:spAutoFit/>
          </a:bodyPr>
          <a:lstStyle/>
          <a:p>
            <a:r>
              <a:rPr lang="en-US" sz="1100" dirty="0">
                <a:solidFill>
                  <a:srgbClr val="FF0000"/>
                </a:solidFill>
              </a:rPr>
              <a:t>X</a:t>
            </a:r>
          </a:p>
        </p:txBody>
      </p:sp>
      <p:sp>
        <p:nvSpPr>
          <p:cNvPr id="72" name="TextBox 71"/>
          <p:cNvSpPr txBox="1"/>
          <p:nvPr/>
        </p:nvSpPr>
        <p:spPr>
          <a:xfrm>
            <a:off x="4319521" y="4941729"/>
            <a:ext cx="258404" cy="261610"/>
          </a:xfrm>
          <a:prstGeom prst="rect">
            <a:avLst/>
          </a:prstGeom>
          <a:noFill/>
        </p:spPr>
        <p:txBody>
          <a:bodyPr wrap="none" rtlCol="0">
            <a:spAutoFit/>
          </a:bodyPr>
          <a:lstStyle/>
          <a:p>
            <a:r>
              <a:rPr lang="en-US" sz="1100" dirty="0">
                <a:solidFill>
                  <a:srgbClr val="FF0000"/>
                </a:solidFill>
              </a:rPr>
              <a:t>X</a:t>
            </a:r>
          </a:p>
        </p:txBody>
      </p:sp>
      <p:sp>
        <p:nvSpPr>
          <p:cNvPr id="73" name="TextBox 72"/>
          <p:cNvSpPr txBox="1"/>
          <p:nvPr/>
        </p:nvSpPr>
        <p:spPr>
          <a:xfrm>
            <a:off x="5547686" y="4923800"/>
            <a:ext cx="258404" cy="261610"/>
          </a:xfrm>
          <a:prstGeom prst="rect">
            <a:avLst/>
          </a:prstGeom>
          <a:noFill/>
        </p:spPr>
        <p:txBody>
          <a:bodyPr wrap="none" rtlCol="0">
            <a:spAutoFit/>
          </a:bodyPr>
          <a:lstStyle/>
          <a:p>
            <a:r>
              <a:rPr lang="en-US" sz="1100" dirty="0">
                <a:solidFill>
                  <a:srgbClr val="FF0000"/>
                </a:solidFill>
              </a:rPr>
              <a:t>X</a:t>
            </a:r>
          </a:p>
        </p:txBody>
      </p:sp>
      <p:sp>
        <p:nvSpPr>
          <p:cNvPr id="74" name="TextBox 73"/>
          <p:cNvSpPr txBox="1"/>
          <p:nvPr/>
        </p:nvSpPr>
        <p:spPr>
          <a:xfrm>
            <a:off x="6659309" y="4923800"/>
            <a:ext cx="450764" cy="261610"/>
          </a:xfrm>
          <a:prstGeom prst="rect">
            <a:avLst/>
          </a:prstGeom>
          <a:noFill/>
        </p:spPr>
        <p:txBody>
          <a:bodyPr wrap="none" rtlCol="0">
            <a:spAutoFit/>
          </a:bodyPr>
          <a:lstStyle/>
          <a:p>
            <a:r>
              <a:rPr lang="en-US" sz="1100" dirty="0" smtClean="0">
                <a:solidFill>
                  <a:srgbClr val="00B050"/>
                </a:solidFill>
              </a:rPr>
              <a:t>(1,3)</a:t>
            </a:r>
            <a:endParaRPr lang="en-US" sz="1100" dirty="0">
              <a:solidFill>
                <a:srgbClr val="00B050"/>
              </a:solidFill>
            </a:endParaRPr>
          </a:p>
        </p:txBody>
      </p:sp>
      <p:sp>
        <p:nvSpPr>
          <p:cNvPr id="75" name="TextBox 74"/>
          <p:cNvSpPr txBox="1"/>
          <p:nvPr/>
        </p:nvSpPr>
        <p:spPr>
          <a:xfrm>
            <a:off x="7977122" y="4905870"/>
            <a:ext cx="258404" cy="261610"/>
          </a:xfrm>
          <a:prstGeom prst="rect">
            <a:avLst/>
          </a:prstGeom>
          <a:noFill/>
        </p:spPr>
        <p:txBody>
          <a:bodyPr wrap="none" rtlCol="0">
            <a:spAutoFit/>
          </a:bodyPr>
          <a:lstStyle/>
          <a:p>
            <a:r>
              <a:rPr lang="en-US" sz="1100" dirty="0">
                <a:solidFill>
                  <a:srgbClr val="FF0000"/>
                </a:solidFill>
              </a:rPr>
              <a:t>X</a:t>
            </a:r>
          </a:p>
        </p:txBody>
      </p:sp>
      <p:sp>
        <p:nvSpPr>
          <p:cNvPr id="76" name="TextBox 75"/>
          <p:cNvSpPr txBox="1"/>
          <p:nvPr/>
        </p:nvSpPr>
        <p:spPr>
          <a:xfrm>
            <a:off x="9196321" y="4923800"/>
            <a:ext cx="258404" cy="261610"/>
          </a:xfrm>
          <a:prstGeom prst="rect">
            <a:avLst/>
          </a:prstGeom>
          <a:noFill/>
        </p:spPr>
        <p:txBody>
          <a:bodyPr wrap="none" rtlCol="0">
            <a:spAutoFit/>
          </a:bodyPr>
          <a:lstStyle/>
          <a:p>
            <a:r>
              <a:rPr lang="en-US" sz="1100" dirty="0">
                <a:solidFill>
                  <a:srgbClr val="FF0000"/>
                </a:solidFill>
              </a:rPr>
              <a:t>X</a:t>
            </a:r>
          </a:p>
        </p:txBody>
      </p:sp>
      <p:sp>
        <p:nvSpPr>
          <p:cNvPr id="78" name="TextBox 77"/>
          <p:cNvSpPr txBox="1"/>
          <p:nvPr/>
        </p:nvSpPr>
        <p:spPr>
          <a:xfrm>
            <a:off x="3010670" y="4923800"/>
            <a:ext cx="450764" cy="261610"/>
          </a:xfrm>
          <a:prstGeom prst="rect">
            <a:avLst/>
          </a:prstGeom>
          <a:noFill/>
        </p:spPr>
        <p:txBody>
          <a:bodyPr wrap="none" rtlCol="0">
            <a:spAutoFit/>
          </a:bodyPr>
          <a:lstStyle/>
          <a:p>
            <a:r>
              <a:rPr lang="en-US" sz="1100" dirty="0" smtClean="0">
                <a:solidFill>
                  <a:srgbClr val="00B050"/>
                </a:solidFill>
              </a:rPr>
              <a:t>(1,1)</a:t>
            </a:r>
            <a:endParaRPr lang="en-US" sz="1100" dirty="0">
              <a:solidFill>
                <a:srgbClr val="00B050"/>
              </a:solidFill>
            </a:endParaRPr>
          </a:p>
        </p:txBody>
      </p:sp>
      <p:sp>
        <p:nvSpPr>
          <p:cNvPr id="79" name="TextBox 78"/>
          <p:cNvSpPr txBox="1"/>
          <p:nvPr/>
        </p:nvSpPr>
        <p:spPr>
          <a:xfrm>
            <a:off x="10298976" y="2055095"/>
            <a:ext cx="450764" cy="261610"/>
          </a:xfrm>
          <a:prstGeom prst="rect">
            <a:avLst/>
          </a:prstGeom>
          <a:noFill/>
        </p:spPr>
        <p:txBody>
          <a:bodyPr wrap="none" rtlCol="0">
            <a:spAutoFit/>
          </a:bodyPr>
          <a:lstStyle/>
          <a:p>
            <a:r>
              <a:rPr lang="en-US" sz="1100" dirty="0" smtClean="0">
                <a:solidFill>
                  <a:srgbClr val="FF0000"/>
                </a:solidFill>
              </a:rPr>
              <a:t>(2,1)</a:t>
            </a:r>
            <a:endParaRPr lang="en-US" sz="1100" dirty="0">
              <a:solidFill>
                <a:srgbClr val="FF0000"/>
              </a:solidFill>
            </a:endParaRPr>
          </a:p>
        </p:txBody>
      </p:sp>
      <p:sp>
        <p:nvSpPr>
          <p:cNvPr id="83" name="TextBox 82"/>
          <p:cNvSpPr txBox="1"/>
          <p:nvPr/>
        </p:nvSpPr>
        <p:spPr>
          <a:xfrm>
            <a:off x="10379662" y="2252318"/>
            <a:ext cx="258404" cy="261610"/>
          </a:xfrm>
          <a:prstGeom prst="rect">
            <a:avLst/>
          </a:prstGeom>
          <a:noFill/>
        </p:spPr>
        <p:txBody>
          <a:bodyPr wrap="none" rtlCol="0">
            <a:spAutoFit/>
          </a:bodyPr>
          <a:lstStyle/>
          <a:p>
            <a:r>
              <a:rPr lang="en-US" sz="1100" dirty="0">
                <a:solidFill>
                  <a:srgbClr val="FF0000"/>
                </a:solidFill>
              </a:rPr>
              <a:t>X</a:t>
            </a:r>
          </a:p>
        </p:txBody>
      </p:sp>
      <p:sp>
        <p:nvSpPr>
          <p:cNvPr id="84" name="TextBox 83"/>
          <p:cNvSpPr txBox="1"/>
          <p:nvPr/>
        </p:nvSpPr>
        <p:spPr>
          <a:xfrm>
            <a:off x="10307945" y="2628835"/>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85" name="TextBox 84"/>
          <p:cNvSpPr txBox="1"/>
          <p:nvPr/>
        </p:nvSpPr>
        <p:spPr>
          <a:xfrm>
            <a:off x="10397591" y="3023282"/>
            <a:ext cx="258404" cy="261610"/>
          </a:xfrm>
          <a:prstGeom prst="rect">
            <a:avLst/>
          </a:prstGeom>
          <a:noFill/>
        </p:spPr>
        <p:txBody>
          <a:bodyPr wrap="none" rtlCol="0">
            <a:spAutoFit/>
          </a:bodyPr>
          <a:lstStyle/>
          <a:p>
            <a:r>
              <a:rPr lang="en-US" sz="1100" dirty="0">
                <a:solidFill>
                  <a:srgbClr val="FF0000"/>
                </a:solidFill>
              </a:rPr>
              <a:t>X</a:t>
            </a:r>
          </a:p>
        </p:txBody>
      </p:sp>
      <p:sp>
        <p:nvSpPr>
          <p:cNvPr id="86" name="TextBox 85"/>
          <p:cNvSpPr txBox="1"/>
          <p:nvPr/>
        </p:nvSpPr>
        <p:spPr>
          <a:xfrm>
            <a:off x="10397591" y="3390835"/>
            <a:ext cx="258404" cy="261610"/>
          </a:xfrm>
          <a:prstGeom prst="rect">
            <a:avLst/>
          </a:prstGeom>
          <a:noFill/>
        </p:spPr>
        <p:txBody>
          <a:bodyPr wrap="none" rtlCol="0">
            <a:spAutoFit/>
          </a:bodyPr>
          <a:lstStyle/>
          <a:p>
            <a:r>
              <a:rPr lang="en-US" sz="1100" dirty="0">
                <a:solidFill>
                  <a:srgbClr val="FF0000"/>
                </a:solidFill>
              </a:rPr>
              <a:t>X</a:t>
            </a:r>
          </a:p>
        </p:txBody>
      </p:sp>
      <p:sp>
        <p:nvSpPr>
          <p:cNvPr id="87" name="TextBox 86"/>
          <p:cNvSpPr txBox="1"/>
          <p:nvPr/>
        </p:nvSpPr>
        <p:spPr>
          <a:xfrm>
            <a:off x="10298979" y="3776318"/>
            <a:ext cx="450764" cy="261610"/>
          </a:xfrm>
          <a:prstGeom prst="rect">
            <a:avLst/>
          </a:prstGeom>
          <a:noFill/>
        </p:spPr>
        <p:txBody>
          <a:bodyPr wrap="none" rtlCol="0">
            <a:spAutoFit/>
          </a:bodyPr>
          <a:lstStyle/>
          <a:p>
            <a:r>
              <a:rPr lang="en-US" sz="1100" dirty="0" smtClean="0">
                <a:solidFill>
                  <a:srgbClr val="00B050"/>
                </a:solidFill>
              </a:rPr>
              <a:t>(3,1)</a:t>
            </a:r>
            <a:endParaRPr lang="en-US" sz="1100" dirty="0">
              <a:solidFill>
                <a:srgbClr val="00B050"/>
              </a:solidFill>
            </a:endParaRPr>
          </a:p>
        </p:txBody>
      </p:sp>
      <p:sp>
        <p:nvSpPr>
          <p:cNvPr id="88" name="TextBox 87"/>
          <p:cNvSpPr txBox="1"/>
          <p:nvPr/>
        </p:nvSpPr>
        <p:spPr>
          <a:xfrm>
            <a:off x="10388627" y="4179731"/>
            <a:ext cx="258404" cy="261610"/>
          </a:xfrm>
          <a:prstGeom prst="rect">
            <a:avLst/>
          </a:prstGeom>
          <a:noFill/>
        </p:spPr>
        <p:txBody>
          <a:bodyPr wrap="none" rtlCol="0">
            <a:spAutoFit/>
          </a:bodyPr>
          <a:lstStyle/>
          <a:p>
            <a:r>
              <a:rPr lang="en-US" sz="1100" dirty="0">
                <a:solidFill>
                  <a:srgbClr val="FF0000"/>
                </a:solidFill>
              </a:rPr>
              <a:t>X</a:t>
            </a:r>
          </a:p>
        </p:txBody>
      </p:sp>
      <p:sp>
        <p:nvSpPr>
          <p:cNvPr id="89" name="TextBox 88"/>
          <p:cNvSpPr txBox="1"/>
          <p:nvPr/>
        </p:nvSpPr>
        <p:spPr>
          <a:xfrm>
            <a:off x="10388627" y="4538317"/>
            <a:ext cx="258404" cy="261610"/>
          </a:xfrm>
          <a:prstGeom prst="rect">
            <a:avLst/>
          </a:prstGeom>
          <a:noFill/>
        </p:spPr>
        <p:txBody>
          <a:bodyPr wrap="none" rtlCol="0">
            <a:spAutoFit/>
          </a:bodyPr>
          <a:lstStyle/>
          <a:p>
            <a:r>
              <a:rPr lang="en-US" sz="1100" dirty="0">
                <a:solidFill>
                  <a:srgbClr val="FF0000"/>
                </a:solidFill>
              </a:rPr>
              <a:t>X</a:t>
            </a:r>
          </a:p>
        </p:txBody>
      </p:sp>
      <p:sp>
        <p:nvSpPr>
          <p:cNvPr id="90" name="TextBox 89"/>
          <p:cNvSpPr txBox="1"/>
          <p:nvPr/>
        </p:nvSpPr>
        <p:spPr>
          <a:xfrm>
            <a:off x="10397591" y="4914836"/>
            <a:ext cx="258404" cy="261610"/>
          </a:xfrm>
          <a:prstGeom prst="rect">
            <a:avLst/>
          </a:prstGeom>
          <a:noFill/>
        </p:spPr>
        <p:txBody>
          <a:bodyPr wrap="none" rtlCol="0">
            <a:spAutoFit/>
          </a:bodyPr>
          <a:lstStyle/>
          <a:p>
            <a:r>
              <a:rPr lang="en-US" sz="1100" dirty="0">
                <a:solidFill>
                  <a:srgbClr val="FF0000"/>
                </a:solidFill>
              </a:rPr>
              <a:t>X</a:t>
            </a:r>
          </a:p>
        </p:txBody>
      </p:sp>
      <p:sp>
        <p:nvSpPr>
          <p:cNvPr id="91" name="TextBox 90"/>
          <p:cNvSpPr txBox="1"/>
          <p:nvPr/>
        </p:nvSpPr>
        <p:spPr>
          <a:xfrm>
            <a:off x="10379662" y="5300318"/>
            <a:ext cx="258404" cy="261610"/>
          </a:xfrm>
          <a:prstGeom prst="rect">
            <a:avLst/>
          </a:prstGeom>
          <a:noFill/>
        </p:spPr>
        <p:txBody>
          <a:bodyPr wrap="none" rtlCol="0">
            <a:spAutoFit/>
          </a:bodyPr>
          <a:lstStyle/>
          <a:p>
            <a:r>
              <a:rPr lang="en-US" sz="1100" dirty="0">
                <a:solidFill>
                  <a:srgbClr val="FF0000"/>
                </a:solidFill>
              </a:rPr>
              <a:t>X</a:t>
            </a:r>
          </a:p>
        </p:txBody>
      </p:sp>
      <p:sp>
        <p:nvSpPr>
          <p:cNvPr id="93" name="TextBox 92"/>
          <p:cNvSpPr txBox="1"/>
          <p:nvPr/>
        </p:nvSpPr>
        <p:spPr>
          <a:xfrm>
            <a:off x="11518180" y="2064058"/>
            <a:ext cx="450764" cy="261610"/>
          </a:xfrm>
          <a:prstGeom prst="rect">
            <a:avLst/>
          </a:prstGeom>
          <a:noFill/>
        </p:spPr>
        <p:txBody>
          <a:bodyPr wrap="none" rtlCol="0">
            <a:spAutoFit/>
          </a:bodyPr>
          <a:lstStyle/>
          <a:p>
            <a:r>
              <a:rPr lang="en-US" sz="1100" dirty="0" smtClean="0">
                <a:solidFill>
                  <a:srgbClr val="FF0000"/>
                </a:solidFill>
              </a:rPr>
              <a:t>(2,2)</a:t>
            </a:r>
            <a:endParaRPr lang="en-US" sz="1100" dirty="0">
              <a:solidFill>
                <a:srgbClr val="FF0000"/>
              </a:solidFill>
            </a:endParaRPr>
          </a:p>
        </p:txBody>
      </p:sp>
      <p:sp>
        <p:nvSpPr>
          <p:cNvPr id="94" name="TextBox 93"/>
          <p:cNvSpPr txBox="1"/>
          <p:nvPr/>
        </p:nvSpPr>
        <p:spPr>
          <a:xfrm>
            <a:off x="11607827" y="2252318"/>
            <a:ext cx="258404" cy="261610"/>
          </a:xfrm>
          <a:prstGeom prst="rect">
            <a:avLst/>
          </a:prstGeom>
          <a:noFill/>
        </p:spPr>
        <p:txBody>
          <a:bodyPr wrap="none" rtlCol="0">
            <a:spAutoFit/>
          </a:bodyPr>
          <a:lstStyle/>
          <a:p>
            <a:r>
              <a:rPr lang="en-US" sz="1100" dirty="0">
                <a:solidFill>
                  <a:srgbClr val="FF0000"/>
                </a:solidFill>
              </a:rPr>
              <a:t>X</a:t>
            </a:r>
          </a:p>
        </p:txBody>
      </p:sp>
      <p:sp>
        <p:nvSpPr>
          <p:cNvPr id="95" name="TextBox 94"/>
          <p:cNvSpPr txBox="1"/>
          <p:nvPr/>
        </p:nvSpPr>
        <p:spPr>
          <a:xfrm>
            <a:off x="11607828" y="2637800"/>
            <a:ext cx="258404" cy="261610"/>
          </a:xfrm>
          <a:prstGeom prst="rect">
            <a:avLst/>
          </a:prstGeom>
          <a:noFill/>
        </p:spPr>
        <p:txBody>
          <a:bodyPr wrap="none" rtlCol="0">
            <a:spAutoFit/>
          </a:bodyPr>
          <a:lstStyle/>
          <a:p>
            <a:r>
              <a:rPr lang="en-US" sz="1100" dirty="0">
                <a:solidFill>
                  <a:srgbClr val="FF0000"/>
                </a:solidFill>
              </a:rPr>
              <a:t>X</a:t>
            </a:r>
          </a:p>
        </p:txBody>
      </p:sp>
      <p:sp>
        <p:nvSpPr>
          <p:cNvPr id="96" name="TextBox 95"/>
          <p:cNvSpPr txBox="1"/>
          <p:nvPr/>
        </p:nvSpPr>
        <p:spPr>
          <a:xfrm>
            <a:off x="11616792" y="3014317"/>
            <a:ext cx="258404" cy="261610"/>
          </a:xfrm>
          <a:prstGeom prst="rect">
            <a:avLst/>
          </a:prstGeom>
          <a:noFill/>
        </p:spPr>
        <p:txBody>
          <a:bodyPr wrap="none" rtlCol="0">
            <a:spAutoFit/>
          </a:bodyPr>
          <a:lstStyle/>
          <a:p>
            <a:r>
              <a:rPr lang="en-US" sz="1100" dirty="0">
                <a:solidFill>
                  <a:srgbClr val="FF0000"/>
                </a:solidFill>
              </a:rPr>
              <a:t>X</a:t>
            </a:r>
          </a:p>
        </p:txBody>
      </p:sp>
      <p:sp>
        <p:nvSpPr>
          <p:cNvPr id="97" name="TextBox 96"/>
          <p:cNvSpPr txBox="1"/>
          <p:nvPr/>
        </p:nvSpPr>
        <p:spPr>
          <a:xfrm>
            <a:off x="11607828" y="3408764"/>
            <a:ext cx="258404" cy="261610"/>
          </a:xfrm>
          <a:prstGeom prst="rect">
            <a:avLst/>
          </a:prstGeom>
          <a:noFill/>
        </p:spPr>
        <p:txBody>
          <a:bodyPr wrap="none" rtlCol="0">
            <a:spAutoFit/>
          </a:bodyPr>
          <a:lstStyle/>
          <a:p>
            <a:r>
              <a:rPr lang="en-US" sz="1100" dirty="0">
                <a:solidFill>
                  <a:srgbClr val="FF0000"/>
                </a:solidFill>
              </a:rPr>
              <a:t>X</a:t>
            </a:r>
          </a:p>
        </p:txBody>
      </p:sp>
      <p:sp>
        <p:nvSpPr>
          <p:cNvPr id="98" name="TextBox 97"/>
          <p:cNvSpPr txBox="1"/>
          <p:nvPr/>
        </p:nvSpPr>
        <p:spPr>
          <a:xfrm>
            <a:off x="11598863" y="3785282"/>
            <a:ext cx="258404" cy="261610"/>
          </a:xfrm>
          <a:prstGeom prst="rect">
            <a:avLst/>
          </a:prstGeom>
          <a:noFill/>
        </p:spPr>
        <p:txBody>
          <a:bodyPr wrap="none" rtlCol="0">
            <a:spAutoFit/>
          </a:bodyPr>
          <a:lstStyle/>
          <a:p>
            <a:r>
              <a:rPr lang="en-US" sz="1100" dirty="0">
                <a:solidFill>
                  <a:srgbClr val="FF0000"/>
                </a:solidFill>
              </a:rPr>
              <a:t>X</a:t>
            </a:r>
          </a:p>
        </p:txBody>
      </p:sp>
      <p:sp>
        <p:nvSpPr>
          <p:cNvPr id="99" name="TextBox 98"/>
          <p:cNvSpPr txBox="1"/>
          <p:nvPr/>
        </p:nvSpPr>
        <p:spPr>
          <a:xfrm>
            <a:off x="11607828" y="4152835"/>
            <a:ext cx="258404" cy="261610"/>
          </a:xfrm>
          <a:prstGeom prst="rect">
            <a:avLst/>
          </a:prstGeom>
          <a:noFill/>
        </p:spPr>
        <p:txBody>
          <a:bodyPr wrap="none" rtlCol="0">
            <a:spAutoFit/>
          </a:bodyPr>
          <a:lstStyle/>
          <a:p>
            <a:r>
              <a:rPr lang="en-US" sz="1100" dirty="0">
                <a:solidFill>
                  <a:srgbClr val="FF0000"/>
                </a:solidFill>
              </a:rPr>
              <a:t>X</a:t>
            </a:r>
          </a:p>
        </p:txBody>
      </p:sp>
      <p:sp>
        <p:nvSpPr>
          <p:cNvPr id="100" name="TextBox 99"/>
          <p:cNvSpPr txBox="1"/>
          <p:nvPr/>
        </p:nvSpPr>
        <p:spPr>
          <a:xfrm>
            <a:off x="11616793" y="4538317"/>
            <a:ext cx="258404" cy="261610"/>
          </a:xfrm>
          <a:prstGeom prst="rect">
            <a:avLst/>
          </a:prstGeom>
          <a:noFill/>
        </p:spPr>
        <p:txBody>
          <a:bodyPr wrap="none" rtlCol="0">
            <a:spAutoFit/>
          </a:bodyPr>
          <a:lstStyle/>
          <a:p>
            <a:r>
              <a:rPr lang="en-US" sz="1100" dirty="0">
                <a:solidFill>
                  <a:srgbClr val="FF0000"/>
                </a:solidFill>
              </a:rPr>
              <a:t>X</a:t>
            </a:r>
          </a:p>
        </p:txBody>
      </p:sp>
      <p:sp>
        <p:nvSpPr>
          <p:cNvPr id="101" name="TextBox 100"/>
          <p:cNvSpPr txBox="1"/>
          <p:nvPr/>
        </p:nvSpPr>
        <p:spPr>
          <a:xfrm>
            <a:off x="11616793" y="4923800"/>
            <a:ext cx="258404" cy="261610"/>
          </a:xfrm>
          <a:prstGeom prst="rect">
            <a:avLst/>
          </a:prstGeom>
          <a:noFill/>
        </p:spPr>
        <p:txBody>
          <a:bodyPr wrap="none" rtlCol="0">
            <a:spAutoFit/>
          </a:bodyPr>
          <a:lstStyle/>
          <a:p>
            <a:r>
              <a:rPr lang="en-US" sz="1100" dirty="0">
                <a:solidFill>
                  <a:srgbClr val="FF0000"/>
                </a:solidFill>
              </a:rPr>
              <a:t>X</a:t>
            </a:r>
          </a:p>
        </p:txBody>
      </p:sp>
      <p:sp>
        <p:nvSpPr>
          <p:cNvPr id="102" name="TextBox 101"/>
          <p:cNvSpPr txBox="1"/>
          <p:nvPr/>
        </p:nvSpPr>
        <p:spPr>
          <a:xfrm>
            <a:off x="11625759" y="5309282"/>
            <a:ext cx="258404" cy="261610"/>
          </a:xfrm>
          <a:prstGeom prst="rect">
            <a:avLst/>
          </a:prstGeom>
          <a:noFill/>
        </p:spPr>
        <p:txBody>
          <a:bodyPr wrap="none" rtlCol="0">
            <a:spAutoFit/>
          </a:bodyPr>
          <a:lstStyle/>
          <a:p>
            <a:r>
              <a:rPr lang="en-US" sz="1100" dirty="0">
                <a:solidFill>
                  <a:srgbClr val="FF0000"/>
                </a:solidFill>
              </a:rPr>
              <a:t>X</a:t>
            </a:r>
          </a:p>
        </p:txBody>
      </p:sp>
    </p:spTree>
    <p:extLst>
      <p:ext uri="{BB962C8B-B14F-4D97-AF65-F5344CB8AC3E}">
        <p14:creationId xmlns:p14="http://schemas.microsoft.com/office/powerpoint/2010/main" val="169019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ppt_x"/>
                                          </p:val>
                                        </p:tav>
                                        <p:tav tm="100000">
                                          <p:val>
                                            <p:strVal val="#ppt_x"/>
                                          </p:val>
                                        </p:tav>
                                      </p:tavLst>
                                    </p:anim>
                                    <p:anim calcmode="lin" valueType="num">
                                      <p:cBhvr additive="base">
                                        <p:cTn id="6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additive="base">
                                        <p:cTn id="73" dur="500" fill="hold"/>
                                        <p:tgtEl>
                                          <p:spTgt spid="38"/>
                                        </p:tgtEl>
                                        <p:attrNameLst>
                                          <p:attrName>ppt_x</p:attrName>
                                        </p:attrNameLst>
                                      </p:cBhvr>
                                      <p:tavLst>
                                        <p:tav tm="0">
                                          <p:val>
                                            <p:strVal val="#ppt_x"/>
                                          </p:val>
                                        </p:tav>
                                        <p:tav tm="100000">
                                          <p:val>
                                            <p:strVal val="#ppt_x"/>
                                          </p:val>
                                        </p:tav>
                                      </p:tavLst>
                                    </p:anim>
                                    <p:anim calcmode="lin" valueType="num">
                                      <p:cBhvr additive="base">
                                        <p:cTn id="7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additive="base">
                                        <p:cTn id="85" dur="500" fill="hold"/>
                                        <p:tgtEl>
                                          <p:spTgt spid="40"/>
                                        </p:tgtEl>
                                        <p:attrNameLst>
                                          <p:attrName>ppt_x</p:attrName>
                                        </p:attrNameLst>
                                      </p:cBhvr>
                                      <p:tavLst>
                                        <p:tav tm="0">
                                          <p:val>
                                            <p:strVal val="#ppt_x"/>
                                          </p:val>
                                        </p:tav>
                                        <p:tav tm="100000">
                                          <p:val>
                                            <p:strVal val="#ppt_x"/>
                                          </p:val>
                                        </p:tav>
                                      </p:tavLst>
                                    </p:anim>
                                    <p:anim calcmode="lin" valueType="num">
                                      <p:cBhvr additive="base">
                                        <p:cTn id="8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ppt_x"/>
                                          </p:val>
                                        </p:tav>
                                        <p:tav tm="100000">
                                          <p:val>
                                            <p:strVal val="#ppt_x"/>
                                          </p:val>
                                        </p:tav>
                                      </p:tavLst>
                                    </p:anim>
                                    <p:anim calcmode="lin" valueType="num">
                                      <p:cBhvr additive="base">
                                        <p:cTn id="1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6"/>
                                        </p:tgtEl>
                                        <p:attrNameLst>
                                          <p:attrName>style.visibility</p:attrName>
                                        </p:attrNameLst>
                                      </p:cBhvr>
                                      <p:to>
                                        <p:strVal val="visible"/>
                                      </p:to>
                                    </p:set>
                                    <p:anim calcmode="lin" valueType="num">
                                      <p:cBhvr additive="base">
                                        <p:cTn id="121" dur="500" fill="hold"/>
                                        <p:tgtEl>
                                          <p:spTgt spid="46"/>
                                        </p:tgtEl>
                                        <p:attrNameLst>
                                          <p:attrName>ppt_x</p:attrName>
                                        </p:attrNameLst>
                                      </p:cBhvr>
                                      <p:tavLst>
                                        <p:tav tm="0">
                                          <p:val>
                                            <p:strVal val="#ppt_x"/>
                                          </p:val>
                                        </p:tav>
                                        <p:tav tm="100000">
                                          <p:val>
                                            <p:strVal val="#ppt_x"/>
                                          </p:val>
                                        </p:tav>
                                      </p:tavLst>
                                    </p:anim>
                                    <p:anim calcmode="lin" valueType="num">
                                      <p:cBhvr additive="base">
                                        <p:cTn id="1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ppt_x"/>
                                          </p:val>
                                        </p:tav>
                                        <p:tav tm="100000">
                                          <p:val>
                                            <p:strVal val="#ppt_x"/>
                                          </p:val>
                                        </p:tav>
                                      </p:tavLst>
                                    </p:anim>
                                    <p:anim calcmode="lin" valueType="num">
                                      <p:cBhvr additive="base">
                                        <p:cTn id="1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additive="base">
                                        <p:cTn id="133" dur="500" fill="hold"/>
                                        <p:tgtEl>
                                          <p:spTgt spid="48"/>
                                        </p:tgtEl>
                                        <p:attrNameLst>
                                          <p:attrName>ppt_x</p:attrName>
                                        </p:attrNameLst>
                                      </p:cBhvr>
                                      <p:tavLst>
                                        <p:tav tm="0">
                                          <p:val>
                                            <p:strVal val="#ppt_x"/>
                                          </p:val>
                                        </p:tav>
                                        <p:tav tm="100000">
                                          <p:val>
                                            <p:strVal val="#ppt_x"/>
                                          </p:val>
                                        </p:tav>
                                      </p:tavLst>
                                    </p:anim>
                                    <p:anim calcmode="lin" valueType="num">
                                      <p:cBhvr additive="base">
                                        <p:cTn id="1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79"/>
                                        </p:tgtEl>
                                        <p:attrNameLst>
                                          <p:attrName>style.visibility</p:attrName>
                                        </p:attrNameLst>
                                      </p:cBhvr>
                                      <p:to>
                                        <p:strVal val="visible"/>
                                      </p:to>
                                    </p:set>
                                    <p:anim calcmode="lin" valueType="num">
                                      <p:cBhvr additive="base">
                                        <p:cTn id="145" dur="500" fill="hold"/>
                                        <p:tgtEl>
                                          <p:spTgt spid="79"/>
                                        </p:tgtEl>
                                        <p:attrNameLst>
                                          <p:attrName>ppt_x</p:attrName>
                                        </p:attrNameLst>
                                      </p:cBhvr>
                                      <p:tavLst>
                                        <p:tav tm="0">
                                          <p:val>
                                            <p:strVal val="#ppt_x"/>
                                          </p:val>
                                        </p:tav>
                                        <p:tav tm="100000">
                                          <p:val>
                                            <p:strVal val="#ppt_x"/>
                                          </p:val>
                                        </p:tav>
                                      </p:tavLst>
                                    </p:anim>
                                    <p:anim calcmode="lin" valueType="num">
                                      <p:cBhvr additive="base">
                                        <p:cTn id="14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70"/>
                                        </p:tgtEl>
                                        <p:attrNameLst>
                                          <p:attrName>style.visibility</p:attrName>
                                        </p:attrNameLst>
                                      </p:cBhvr>
                                      <p:to>
                                        <p:strVal val="visible"/>
                                      </p:to>
                                    </p:set>
                                    <p:anim calcmode="lin" valueType="num">
                                      <p:cBhvr additive="base">
                                        <p:cTn id="151" dur="500" fill="hold"/>
                                        <p:tgtEl>
                                          <p:spTgt spid="70"/>
                                        </p:tgtEl>
                                        <p:attrNameLst>
                                          <p:attrName>ppt_x</p:attrName>
                                        </p:attrNameLst>
                                      </p:cBhvr>
                                      <p:tavLst>
                                        <p:tav tm="0">
                                          <p:val>
                                            <p:strVal val="#ppt_x"/>
                                          </p:val>
                                        </p:tav>
                                        <p:tav tm="100000">
                                          <p:val>
                                            <p:strVal val="#ppt_x"/>
                                          </p:val>
                                        </p:tav>
                                      </p:tavLst>
                                    </p:anim>
                                    <p:anim calcmode="lin" valueType="num">
                                      <p:cBhvr additive="base">
                                        <p:cTn id="15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additive="base">
                                        <p:cTn id="157" dur="500" fill="hold"/>
                                        <p:tgtEl>
                                          <p:spTgt spid="50"/>
                                        </p:tgtEl>
                                        <p:attrNameLst>
                                          <p:attrName>ppt_x</p:attrName>
                                        </p:attrNameLst>
                                      </p:cBhvr>
                                      <p:tavLst>
                                        <p:tav tm="0">
                                          <p:val>
                                            <p:strVal val="#ppt_x"/>
                                          </p:val>
                                        </p:tav>
                                        <p:tav tm="100000">
                                          <p:val>
                                            <p:strVal val="#ppt_x"/>
                                          </p:val>
                                        </p:tav>
                                      </p:tavLst>
                                    </p:anim>
                                    <p:anim calcmode="lin" valueType="num">
                                      <p:cBhvr additive="base">
                                        <p:cTn id="15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93"/>
                                        </p:tgtEl>
                                        <p:attrNameLst>
                                          <p:attrName>style.visibility</p:attrName>
                                        </p:attrNameLst>
                                      </p:cBhvr>
                                      <p:to>
                                        <p:strVal val="visible"/>
                                      </p:to>
                                    </p:set>
                                    <p:anim calcmode="lin" valueType="num">
                                      <p:cBhvr additive="base">
                                        <p:cTn id="163" dur="500" fill="hold"/>
                                        <p:tgtEl>
                                          <p:spTgt spid="93"/>
                                        </p:tgtEl>
                                        <p:attrNameLst>
                                          <p:attrName>ppt_x</p:attrName>
                                        </p:attrNameLst>
                                      </p:cBhvr>
                                      <p:tavLst>
                                        <p:tav tm="0">
                                          <p:val>
                                            <p:strVal val="#ppt_x"/>
                                          </p:val>
                                        </p:tav>
                                        <p:tav tm="100000">
                                          <p:val>
                                            <p:strVal val="#ppt_x"/>
                                          </p:val>
                                        </p:tav>
                                      </p:tavLst>
                                    </p:anim>
                                    <p:anim calcmode="lin" valueType="num">
                                      <p:cBhvr additive="base">
                                        <p:cTn id="16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51"/>
                                        </p:tgtEl>
                                        <p:attrNameLst>
                                          <p:attrName>style.visibility</p:attrName>
                                        </p:attrNameLst>
                                      </p:cBhvr>
                                      <p:to>
                                        <p:strVal val="visible"/>
                                      </p:to>
                                    </p:set>
                                    <p:anim calcmode="lin" valueType="num">
                                      <p:cBhvr additive="base">
                                        <p:cTn id="169" dur="500" fill="hold"/>
                                        <p:tgtEl>
                                          <p:spTgt spid="51"/>
                                        </p:tgtEl>
                                        <p:attrNameLst>
                                          <p:attrName>ppt_x</p:attrName>
                                        </p:attrNameLst>
                                      </p:cBhvr>
                                      <p:tavLst>
                                        <p:tav tm="0">
                                          <p:val>
                                            <p:strVal val="#ppt_x"/>
                                          </p:val>
                                        </p:tav>
                                        <p:tav tm="100000">
                                          <p:val>
                                            <p:strVal val="#ppt_x"/>
                                          </p:val>
                                        </p:tav>
                                      </p:tavLst>
                                    </p:anim>
                                    <p:anim calcmode="lin" valueType="num">
                                      <p:cBhvr additive="base">
                                        <p:cTn id="17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52"/>
                                        </p:tgtEl>
                                        <p:attrNameLst>
                                          <p:attrName>style.visibility</p:attrName>
                                        </p:attrNameLst>
                                      </p:cBhvr>
                                      <p:to>
                                        <p:strVal val="visible"/>
                                      </p:to>
                                    </p:set>
                                    <p:anim calcmode="lin" valueType="num">
                                      <p:cBhvr additive="base">
                                        <p:cTn id="175" dur="500" fill="hold"/>
                                        <p:tgtEl>
                                          <p:spTgt spid="52"/>
                                        </p:tgtEl>
                                        <p:attrNameLst>
                                          <p:attrName>ppt_x</p:attrName>
                                        </p:attrNameLst>
                                      </p:cBhvr>
                                      <p:tavLst>
                                        <p:tav tm="0">
                                          <p:val>
                                            <p:strVal val="#ppt_x"/>
                                          </p:val>
                                        </p:tav>
                                        <p:tav tm="100000">
                                          <p:val>
                                            <p:strVal val="#ppt_x"/>
                                          </p:val>
                                        </p:tav>
                                      </p:tavLst>
                                    </p:anim>
                                    <p:anim calcmode="lin" valueType="num">
                                      <p:cBhvr additive="base">
                                        <p:cTn id="17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59"/>
                                        </p:tgtEl>
                                        <p:attrNameLst>
                                          <p:attrName>style.visibility</p:attrName>
                                        </p:attrNameLst>
                                      </p:cBhvr>
                                      <p:to>
                                        <p:strVal val="visible"/>
                                      </p:to>
                                    </p:set>
                                    <p:anim calcmode="lin" valueType="num">
                                      <p:cBhvr additive="base">
                                        <p:cTn id="181" dur="500" fill="hold"/>
                                        <p:tgtEl>
                                          <p:spTgt spid="59"/>
                                        </p:tgtEl>
                                        <p:attrNameLst>
                                          <p:attrName>ppt_x</p:attrName>
                                        </p:attrNameLst>
                                      </p:cBhvr>
                                      <p:tavLst>
                                        <p:tav tm="0">
                                          <p:val>
                                            <p:strVal val="#ppt_x"/>
                                          </p:val>
                                        </p:tav>
                                        <p:tav tm="100000">
                                          <p:val>
                                            <p:strVal val="#ppt_x"/>
                                          </p:val>
                                        </p:tav>
                                      </p:tavLst>
                                    </p:anim>
                                    <p:anim calcmode="lin" valueType="num">
                                      <p:cBhvr additive="base">
                                        <p:cTn id="18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54"/>
                                        </p:tgtEl>
                                        <p:attrNameLst>
                                          <p:attrName>style.visibility</p:attrName>
                                        </p:attrNameLst>
                                      </p:cBhvr>
                                      <p:to>
                                        <p:strVal val="visible"/>
                                      </p:to>
                                    </p:set>
                                    <p:anim calcmode="lin" valueType="num">
                                      <p:cBhvr additive="base">
                                        <p:cTn id="187" dur="500" fill="hold"/>
                                        <p:tgtEl>
                                          <p:spTgt spid="54"/>
                                        </p:tgtEl>
                                        <p:attrNameLst>
                                          <p:attrName>ppt_x</p:attrName>
                                        </p:attrNameLst>
                                      </p:cBhvr>
                                      <p:tavLst>
                                        <p:tav tm="0">
                                          <p:val>
                                            <p:strVal val="#ppt_x"/>
                                          </p:val>
                                        </p:tav>
                                        <p:tav tm="100000">
                                          <p:val>
                                            <p:strVal val="#ppt_x"/>
                                          </p:val>
                                        </p:tav>
                                      </p:tavLst>
                                    </p:anim>
                                    <p:anim calcmode="lin" valueType="num">
                                      <p:cBhvr additive="base">
                                        <p:cTn id="18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55"/>
                                        </p:tgtEl>
                                        <p:attrNameLst>
                                          <p:attrName>style.visibility</p:attrName>
                                        </p:attrNameLst>
                                      </p:cBhvr>
                                      <p:to>
                                        <p:strVal val="visible"/>
                                      </p:to>
                                    </p:set>
                                    <p:anim calcmode="lin" valueType="num">
                                      <p:cBhvr additive="base">
                                        <p:cTn id="193" dur="500" fill="hold"/>
                                        <p:tgtEl>
                                          <p:spTgt spid="55"/>
                                        </p:tgtEl>
                                        <p:attrNameLst>
                                          <p:attrName>ppt_x</p:attrName>
                                        </p:attrNameLst>
                                      </p:cBhvr>
                                      <p:tavLst>
                                        <p:tav tm="0">
                                          <p:val>
                                            <p:strVal val="#ppt_x"/>
                                          </p:val>
                                        </p:tav>
                                        <p:tav tm="100000">
                                          <p:val>
                                            <p:strVal val="#ppt_x"/>
                                          </p:val>
                                        </p:tav>
                                      </p:tavLst>
                                    </p:anim>
                                    <p:anim calcmode="lin" valueType="num">
                                      <p:cBhvr additive="base">
                                        <p:cTn id="19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56"/>
                                        </p:tgtEl>
                                        <p:attrNameLst>
                                          <p:attrName>style.visibility</p:attrName>
                                        </p:attrNameLst>
                                      </p:cBhvr>
                                      <p:to>
                                        <p:strVal val="visible"/>
                                      </p:to>
                                    </p:set>
                                    <p:anim calcmode="lin" valueType="num">
                                      <p:cBhvr additive="base">
                                        <p:cTn id="199" dur="500" fill="hold"/>
                                        <p:tgtEl>
                                          <p:spTgt spid="56"/>
                                        </p:tgtEl>
                                        <p:attrNameLst>
                                          <p:attrName>ppt_x</p:attrName>
                                        </p:attrNameLst>
                                      </p:cBhvr>
                                      <p:tavLst>
                                        <p:tav tm="0">
                                          <p:val>
                                            <p:strVal val="#ppt_x"/>
                                          </p:val>
                                        </p:tav>
                                        <p:tav tm="100000">
                                          <p:val>
                                            <p:strVal val="#ppt_x"/>
                                          </p:val>
                                        </p:tav>
                                      </p:tavLst>
                                    </p:anim>
                                    <p:anim calcmode="lin" valueType="num">
                                      <p:cBhvr additive="base">
                                        <p:cTn id="2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57"/>
                                        </p:tgtEl>
                                        <p:attrNameLst>
                                          <p:attrName>style.visibility</p:attrName>
                                        </p:attrNameLst>
                                      </p:cBhvr>
                                      <p:to>
                                        <p:strVal val="visible"/>
                                      </p:to>
                                    </p:set>
                                    <p:anim calcmode="lin" valueType="num">
                                      <p:cBhvr additive="base">
                                        <p:cTn id="205" dur="500" fill="hold"/>
                                        <p:tgtEl>
                                          <p:spTgt spid="57"/>
                                        </p:tgtEl>
                                        <p:attrNameLst>
                                          <p:attrName>ppt_x</p:attrName>
                                        </p:attrNameLst>
                                      </p:cBhvr>
                                      <p:tavLst>
                                        <p:tav tm="0">
                                          <p:val>
                                            <p:strVal val="#ppt_x"/>
                                          </p:val>
                                        </p:tav>
                                        <p:tav tm="100000">
                                          <p:val>
                                            <p:strVal val="#ppt_x"/>
                                          </p:val>
                                        </p:tav>
                                      </p:tavLst>
                                    </p:anim>
                                    <p:anim calcmode="lin" valueType="num">
                                      <p:cBhvr additive="base">
                                        <p:cTn id="20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58"/>
                                        </p:tgtEl>
                                        <p:attrNameLst>
                                          <p:attrName>style.visibility</p:attrName>
                                        </p:attrNameLst>
                                      </p:cBhvr>
                                      <p:to>
                                        <p:strVal val="visible"/>
                                      </p:to>
                                    </p:set>
                                    <p:anim calcmode="lin" valueType="num">
                                      <p:cBhvr additive="base">
                                        <p:cTn id="211" dur="500" fill="hold"/>
                                        <p:tgtEl>
                                          <p:spTgt spid="58"/>
                                        </p:tgtEl>
                                        <p:attrNameLst>
                                          <p:attrName>ppt_x</p:attrName>
                                        </p:attrNameLst>
                                      </p:cBhvr>
                                      <p:tavLst>
                                        <p:tav tm="0">
                                          <p:val>
                                            <p:strVal val="#ppt_x"/>
                                          </p:val>
                                        </p:tav>
                                        <p:tav tm="100000">
                                          <p:val>
                                            <p:strVal val="#ppt_x"/>
                                          </p:val>
                                        </p:tav>
                                      </p:tavLst>
                                    </p:anim>
                                    <p:anim calcmode="lin" valueType="num">
                                      <p:cBhvr additive="base">
                                        <p:cTn id="21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53"/>
                                        </p:tgtEl>
                                        <p:attrNameLst>
                                          <p:attrName>style.visibility</p:attrName>
                                        </p:attrNameLst>
                                      </p:cBhvr>
                                      <p:to>
                                        <p:strVal val="visible"/>
                                      </p:to>
                                    </p:set>
                                    <p:anim calcmode="lin" valueType="num">
                                      <p:cBhvr additive="base">
                                        <p:cTn id="217" dur="500" fill="hold"/>
                                        <p:tgtEl>
                                          <p:spTgt spid="53"/>
                                        </p:tgtEl>
                                        <p:attrNameLst>
                                          <p:attrName>ppt_x</p:attrName>
                                        </p:attrNameLst>
                                      </p:cBhvr>
                                      <p:tavLst>
                                        <p:tav tm="0">
                                          <p:val>
                                            <p:strVal val="#ppt_x"/>
                                          </p:val>
                                        </p:tav>
                                        <p:tav tm="100000">
                                          <p:val>
                                            <p:strVal val="#ppt_x"/>
                                          </p:val>
                                        </p:tav>
                                      </p:tavLst>
                                    </p:anim>
                                    <p:anim calcmode="lin" valueType="num">
                                      <p:cBhvr additive="base">
                                        <p:cTn id="21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60"/>
                                        </p:tgtEl>
                                        <p:attrNameLst>
                                          <p:attrName>style.visibility</p:attrName>
                                        </p:attrNameLst>
                                      </p:cBhvr>
                                      <p:to>
                                        <p:strVal val="visible"/>
                                      </p:to>
                                    </p:set>
                                    <p:anim calcmode="lin" valueType="num">
                                      <p:cBhvr additive="base">
                                        <p:cTn id="223" dur="500" fill="hold"/>
                                        <p:tgtEl>
                                          <p:spTgt spid="60"/>
                                        </p:tgtEl>
                                        <p:attrNameLst>
                                          <p:attrName>ppt_x</p:attrName>
                                        </p:attrNameLst>
                                      </p:cBhvr>
                                      <p:tavLst>
                                        <p:tav tm="0">
                                          <p:val>
                                            <p:strVal val="#ppt_x"/>
                                          </p:val>
                                        </p:tav>
                                        <p:tav tm="100000">
                                          <p:val>
                                            <p:strVal val="#ppt_x"/>
                                          </p:val>
                                        </p:tav>
                                      </p:tavLst>
                                    </p:anim>
                                    <p:anim calcmode="lin" valueType="num">
                                      <p:cBhvr additive="base">
                                        <p:cTn id="22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71"/>
                                        </p:tgtEl>
                                        <p:attrNameLst>
                                          <p:attrName>style.visibility</p:attrName>
                                        </p:attrNameLst>
                                      </p:cBhvr>
                                      <p:to>
                                        <p:strVal val="visible"/>
                                      </p:to>
                                    </p:set>
                                    <p:anim calcmode="lin" valueType="num">
                                      <p:cBhvr additive="base">
                                        <p:cTn id="229" dur="500" fill="hold"/>
                                        <p:tgtEl>
                                          <p:spTgt spid="71"/>
                                        </p:tgtEl>
                                        <p:attrNameLst>
                                          <p:attrName>ppt_x</p:attrName>
                                        </p:attrNameLst>
                                      </p:cBhvr>
                                      <p:tavLst>
                                        <p:tav tm="0">
                                          <p:val>
                                            <p:strVal val="#ppt_x"/>
                                          </p:val>
                                        </p:tav>
                                        <p:tav tm="100000">
                                          <p:val>
                                            <p:strVal val="#ppt_x"/>
                                          </p:val>
                                        </p:tav>
                                      </p:tavLst>
                                    </p:anim>
                                    <p:anim calcmode="lin" valueType="num">
                                      <p:cBhvr additive="base">
                                        <p:cTn id="23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78"/>
                                        </p:tgtEl>
                                        <p:attrNameLst>
                                          <p:attrName>style.visibility</p:attrName>
                                        </p:attrNameLst>
                                      </p:cBhvr>
                                      <p:to>
                                        <p:strVal val="visible"/>
                                      </p:to>
                                    </p:set>
                                    <p:anim calcmode="lin" valueType="num">
                                      <p:cBhvr additive="base">
                                        <p:cTn id="235" dur="500" fill="hold"/>
                                        <p:tgtEl>
                                          <p:spTgt spid="78"/>
                                        </p:tgtEl>
                                        <p:attrNameLst>
                                          <p:attrName>ppt_x</p:attrName>
                                        </p:attrNameLst>
                                      </p:cBhvr>
                                      <p:tavLst>
                                        <p:tav tm="0">
                                          <p:val>
                                            <p:strVal val="#ppt_x"/>
                                          </p:val>
                                        </p:tav>
                                        <p:tav tm="100000">
                                          <p:val>
                                            <p:strVal val="#ppt_x"/>
                                          </p:val>
                                        </p:tav>
                                      </p:tavLst>
                                    </p:anim>
                                    <p:anim calcmode="lin" valueType="num">
                                      <p:cBhvr additive="base">
                                        <p:cTn id="23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72"/>
                                        </p:tgtEl>
                                        <p:attrNameLst>
                                          <p:attrName>style.visibility</p:attrName>
                                        </p:attrNameLst>
                                      </p:cBhvr>
                                      <p:to>
                                        <p:strVal val="visible"/>
                                      </p:to>
                                    </p:set>
                                    <p:anim calcmode="lin" valueType="num">
                                      <p:cBhvr additive="base">
                                        <p:cTn id="241" dur="500" fill="hold"/>
                                        <p:tgtEl>
                                          <p:spTgt spid="72"/>
                                        </p:tgtEl>
                                        <p:attrNameLst>
                                          <p:attrName>ppt_x</p:attrName>
                                        </p:attrNameLst>
                                      </p:cBhvr>
                                      <p:tavLst>
                                        <p:tav tm="0">
                                          <p:val>
                                            <p:strVal val="#ppt_x"/>
                                          </p:val>
                                        </p:tav>
                                        <p:tav tm="100000">
                                          <p:val>
                                            <p:strVal val="#ppt_x"/>
                                          </p:val>
                                        </p:tav>
                                      </p:tavLst>
                                    </p:anim>
                                    <p:anim calcmode="lin" valueType="num">
                                      <p:cBhvr additive="base">
                                        <p:cTn id="24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73"/>
                                        </p:tgtEl>
                                        <p:attrNameLst>
                                          <p:attrName>style.visibility</p:attrName>
                                        </p:attrNameLst>
                                      </p:cBhvr>
                                      <p:to>
                                        <p:strVal val="visible"/>
                                      </p:to>
                                    </p:set>
                                    <p:anim calcmode="lin" valueType="num">
                                      <p:cBhvr additive="base">
                                        <p:cTn id="247" dur="500" fill="hold"/>
                                        <p:tgtEl>
                                          <p:spTgt spid="73"/>
                                        </p:tgtEl>
                                        <p:attrNameLst>
                                          <p:attrName>ppt_x</p:attrName>
                                        </p:attrNameLst>
                                      </p:cBhvr>
                                      <p:tavLst>
                                        <p:tav tm="0">
                                          <p:val>
                                            <p:strVal val="#ppt_x"/>
                                          </p:val>
                                        </p:tav>
                                        <p:tav tm="100000">
                                          <p:val>
                                            <p:strVal val="#ppt_x"/>
                                          </p:val>
                                        </p:tav>
                                      </p:tavLst>
                                    </p:anim>
                                    <p:anim calcmode="lin" valueType="num">
                                      <p:cBhvr additive="base">
                                        <p:cTn id="24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74"/>
                                        </p:tgtEl>
                                        <p:attrNameLst>
                                          <p:attrName>style.visibility</p:attrName>
                                        </p:attrNameLst>
                                      </p:cBhvr>
                                      <p:to>
                                        <p:strVal val="visible"/>
                                      </p:to>
                                    </p:set>
                                    <p:anim calcmode="lin" valueType="num">
                                      <p:cBhvr additive="base">
                                        <p:cTn id="253" dur="500" fill="hold"/>
                                        <p:tgtEl>
                                          <p:spTgt spid="74"/>
                                        </p:tgtEl>
                                        <p:attrNameLst>
                                          <p:attrName>ppt_x</p:attrName>
                                        </p:attrNameLst>
                                      </p:cBhvr>
                                      <p:tavLst>
                                        <p:tav tm="0">
                                          <p:val>
                                            <p:strVal val="#ppt_x"/>
                                          </p:val>
                                        </p:tav>
                                        <p:tav tm="100000">
                                          <p:val>
                                            <p:strVal val="#ppt_x"/>
                                          </p:val>
                                        </p:tav>
                                      </p:tavLst>
                                    </p:anim>
                                    <p:anim calcmode="lin" valueType="num">
                                      <p:cBhvr additive="base">
                                        <p:cTn id="25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75"/>
                                        </p:tgtEl>
                                        <p:attrNameLst>
                                          <p:attrName>style.visibility</p:attrName>
                                        </p:attrNameLst>
                                      </p:cBhvr>
                                      <p:to>
                                        <p:strVal val="visible"/>
                                      </p:to>
                                    </p:set>
                                    <p:anim calcmode="lin" valueType="num">
                                      <p:cBhvr additive="base">
                                        <p:cTn id="259" dur="500" fill="hold"/>
                                        <p:tgtEl>
                                          <p:spTgt spid="75"/>
                                        </p:tgtEl>
                                        <p:attrNameLst>
                                          <p:attrName>ppt_x</p:attrName>
                                        </p:attrNameLst>
                                      </p:cBhvr>
                                      <p:tavLst>
                                        <p:tav tm="0">
                                          <p:val>
                                            <p:strVal val="#ppt_x"/>
                                          </p:val>
                                        </p:tav>
                                        <p:tav tm="100000">
                                          <p:val>
                                            <p:strVal val="#ppt_x"/>
                                          </p:val>
                                        </p:tav>
                                      </p:tavLst>
                                    </p:anim>
                                    <p:anim calcmode="lin" valueType="num">
                                      <p:cBhvr additive="base">
                                        <p:cTn id="2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76"/>
                                        </p:tgtEl>
                                        <p:attrNameLst>
                                          <p:attrName>style.visibility</p:attrName>
                                        </p:attrNameLst>
                                      </p:cBhvr>
                                      <p:to>
                                        <p:strVal val="visible"/>
                                      </p:to>
                                    </p:set>
                                    <p:anim calcmode="lin" valueType="num">
                                      <p:cBhvr additive="base">
                                        <p:cTn id="265" dur="500" fill="hold"/>
                                        <p:tgtEl>
                                          <p:spTgt spid="76"/>
                                        </p:tgtEl>
                                        <p:attrNameLst>
                                          <p:attrName>ppt_x</p:attrName>
                                        </p:attrNameLst>
                                      </p:cBhvr>
                                      <p:tavLst>
                                        <p:tav tm="0">
                                          <p:val>
                                            <p:strVal val="#ppt_x"/>
                                          </p:val>
                                        </p:tav>
                                        <p:tav tm="100000">
                                          <p:val>
                                            <p:strVal val="#ppt_x"/>
                                          </p:val>
                                        </p:tav>
                                      </p:tavLst>
                                    </p:anim>
                                    <p:anim calcmode="lin" valueType="num">
                                      <p:cBhvr additive="base">
                                        <p:cTn id="26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61"/>
                                        </p:tgtEl>
                                        <p:attrNameLst>
                                          <p:attrName>style.visibility</p:attrName>
                                        </p:attrNameLst>
                                      </p:cBhvr>
                                      <p:to>
                                        <p:strVal val="visible"/>
                                      </p:to>
                                    </p:set>
                                    <p:anim calcmode="lin" valueType="num">
                                      <p:cBhvr additive="base">
                                        <p:cTn id="271" dur="500" fill="hold"/>
                                        <p:tgtEl>
                                          <p:spTgt spid="61"/>
                                        </p:tgtEl>
                                        <p:attrNameLst>
                                          <p:attrName>ppt_x</p:attrName>
                                        </p:attrNameLst>
                                      </p:cBhvr>
                                      <p:tavLst>
                                        <p:tav tm="0">
                                          <p:val>
                                            <p:strVal val="#ppt_x"/>
                                          </p:val>
                                        </p:tav>
                                        <p:tav tm="100000">
                                          <p:val>
                                            <p:strVal val="#ppt_x"/>
                                          </p:val>
                                        </p:tav>
                                      </p:tavLst>
                                    </p:anim>
                                    <p:anim calcmode="lin" valueType="num">
                                      <p:cBhvr additive="base">
                                        <p:cTn id="27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62"/>
                                        </p:tgtEl>
                                        <p:attrNameLst>
                                          <p:attrName>style.visibility</p:attrName>
                                        </p:attrNameLst>
                                      </p:cBhvr>
                                      <p:to>
                                        <p:strVal val="visible"/>
                                      </p:to>
                                    </p:set>
                                    <p:anim calcmode="lin" valueType="num">
                                      <p:cBhvr additive="base">
                                        <p:cTn id="277" dur="500" fill="hold"/>
                                        <p:tgtEl>
                                          <p:spTgt spid="62"/>
                                        </p:tgtEl>
                                        <p:attrNameLst>
                                          <p:attrName>ppt_x</p:attrName>
                                        </p:attrNameLst>
                                      </p:cBhvr>
                                      <p:tavLst>
                                        <p:tav tm="0">
                                          <p:val>
                                            <p:strVal val="#ppt_x"/>
                                          </p:val>
                                        </p:tav>
                                        <p:tav tm="100000">
                                          <p:val>
                                            <p:strVal val="#ppt_x"/>
                                          </p:val>
                                        </p:tav>
                                      </p:tavLst>
                                    </p:anim>
                                    <p:anim calcmode="lin" valueType="num">
                                      <p:cBhvr additive="base">
                                        <p:cTn id="2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63"/>
                                        </p:tgtEl>
                                        <p:attrNameLst>
                                          <p:attrName>style.visibility</p:attrName>
                                        </p:attrNameLst>
                                      </p:cBhvr>
                                      <p:to>
                                        <p:strVal val="visible"/>
                                      </p:to>
                                    </p:set>
                                    <p:anim calcmode="lin" valueType="num">
                                      <p:cBhvr additive="base">
                                        <p:cTn id="283" dur="500" fill="hold"/>
                                        <p:tgtEl>
                                          <p:spTgt spid="63"/>
                                        </p:tgtEl>
                                        <p:attrNameLst>
                                          <p:attrName>ppt_x</p:attrName>
                                        </p:attrNameLst>
                                      </p:cBhvr>
                                      <p:tavLst>
                                        <p:tav tm="0">
                                          <p:val>
                                            <p:strVal val="#ppt_x"/>
                                          </p:val>
                                        </p:tav>
                                        <p:tav tm="100000">
                                          <p:val>
                                            <p:strVal val="#ppt_x"/>
                                          </p:val>
                                        </p:tav>
                                      </p:tavLst>
                                    </p:anim>
                                    <p:anim calcmode="lin" valueType="num">
                                      <p:cBhvr additive="base">
                                        <p:cTn id="28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64"/>
                                        </p:tgtEl>
                                        <p:attrNameLst>
                                          <p:attrName>style.visibility</p:attrName>
                                        </p:attrNameLst>
                                      </p:cBhvr>
                                      <p:to>
                                        <p:strVal val="visible"/>
                                      </p:to>
                                    </p:set>
                                    <p:anim calcmode="lin" valueType="num">
                                      <p:cBhvr additive="base">
                                        <p:cTn id="289" dur="500" fill="hold"/>
                                        <p:tgtEl>
                                          <p:spTgt spid="64"/>
                                        </p:tgtEl>
                                        <p:attrNameLst>
                                          <p:attrName>ppt_x</p:attrName>
                                        </p:attrNameLst>
                                      </p:cBhvr>
                                      <p:tavLst>
                                        <p:tav tm="0">
                                          <p:val>
                                            <p:strVal val="#ppt_x"/>
                                          </p:val>
                                        </p:tav>
                                        <p:tav tm="100000">
                                          <p:val>
                                            <p:strVal val="#ppt_x"/>
                                          </p:val>
                                        </p:tav>
                                      </p:tavLst>
                                    </p:anim>
                                    <p:anim calcmode="lin" valueType="num">
                                      <p:cBhvr additive="base">
                                        <p:cTn id="29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65"/>
                                        </p:tgtEl>
                                        <p:attrNameLst>
                                          <p:attrName>style.visibility</p:attrName>
                                        </p:attrNameLst>
                                      </p:cBhvr>
                                      <p:to>
                                        <p:strVal val="visible"/>
                                      </p:to>
                                    </p:set>
                                    <p:anim calcmode="lin" valueType="num">
                                      <p:cBhvr additive="base">
                                        <p:cTn id="295" dur="500" fill="hold"/>
                                        <p:tgtEl>
                                          <p:spTgt spid="65"/>
                                        </p:tgtEl>
                                        <p:attrNameLst>
                                          <p:attrName>ppt_x</p:attrName>
                                        </p:attrNameLst>
                                      </p:cBhvr>
                                      <p:tavLst>
                                        <p:tav tm="0">
                                          <p:val>
                                            <p:strVal val="#ppt_x"/>
                                          </p:val>
                                        </p:tav>
                                        <p:tav tm="100000">
                                          <p:val>
                                            <p:strVal val="#ppt_x"/>
                                          </p:val>
                                        </p:tav>
                                      </p:tavLst>
                                    </p:anim>
                                    <p:anim calcmode="lin" valueType="num">
                                      <p:cBhvr additive="base">
                                        <p:cTn id="29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66"/>
                                        </p:tgtEl>
                                        <p:attrNameLst>
                                          <p:attrName>style.visibility</p:attrName>
                                        </p:attrNameLst>
                                      </p:cBhvr>
                                      <p:to>
                                        <p:strVal val="visible"/>
                                      </p:to>
                                    </p:set>
                                    <p:anim calcmode="lin" valueType="num">
                                      <p:cBhvr additive="base">
                                        <p:cTn id="301" dur="500" fill="hold"/>
                                        <p:tgtEl>
                                          <p:spTgt spid="66"/>
                                        </p:tgtEl>
                                        <p:attrNameLst>
                                          <p:attrName>ppt_x</p:attrName>
                                        </p:attrNameLst>
                                      </p:cBhvr>
                                      <p:tavLst>
                                        <p:tav tm="0">
                                          <p:val>
                                            <p:strVal val="#ppt_x"/>
                                          </p:val>
                                        </p:tav>
                                        <p:tav tm="100000">
                                          <p:val>
                                            <p:strVal val="#ppt_x"/>
                                          </p:val>
                                        </p:tav>
                                      </p:tavLst>
                                    </p:anim>
                                    <p:anim calcmode="lin" valueType="num">
                                      <p:cBhvr additive="base">
                                        <p:cTn id="30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67"/>
                                        </p:tgtEl>
                                        <p:attrNameLst>
                                          <p:attrName>style.visibility</p:attrName>
                                        </p:attrNameLst>
                                      </p:cBhvr>
                                      <p:to>
                                        <p:strVal val="visible"/>
                                      </p:to>
                                    </p:set>
                                    <p:anim calcmode="lin" valueType="num">
                                      <p:cBhvr additive="base">
                                        <p:cTn id="307" dur="500" fill="hold"/>
                                        <p:tgtEl>
                                          <p:spTgt spid="67"/>
                                        </p:tgtEl>
                                        <p:attrNameLst>
                                          <p:attrName>ppt_x</p:attrName>
                                        </p:attrNameLst>
                                      </p:cBhvr>
                                      <p:tavLst>
                                        <p:tav tm="0">
                                          <p:val>
                                            <p:strVal val="#ppt_x"/>
                                          </p:val>
                                        </p:tav>
                                        <p:tav tm="100000">
                                          <p:val>
                                            <p:strVal val="#ppt_x"/>
                                          </p:val>
                                        </p:tav>
                                      </p:tavLst>
                                    </p:anim>
                                    <p:anim calcmode="lin" valueType="num">
                                      <p:cBhvr additive="base">
                                        <p:cTn id="30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83"/>
                                        </p:tgtEl>
                                        <p:attrNameLst>
                                          <p:attrName>style.visibility</p:attrName>
                                        </p:attrNameLst>
                                      </p:cBhvr>
                                      <p:to>
                                        <p:strVal val="visible"/>
                                      </p:to>
                                    </p:set>
                                    <p:anim calcmode="lin" valueType="num">
                                      <p:cBhvr additive="base">
                                        <p:cTn id="313" dur="500" fill="hold"/>
                                        <p:tgtEl>
                                          <p:spTgt spid="83"/>
                                        </p:tgtEl>
                                        <p:attrNameLst>
                                          <p:attrName>ppt_x</p:attrName>
                                        </p:attrNameLst>
                                      </p:cBhvr>
                                      <p:tavLst>
                                        <p:tav tm="0">
                                          <p:val>
                                            <p:strVal val="#ppt_x"/>
                                          </p:val>
                                        </p:tav>
                                        <p:tav tm="100000">
                                          <p:val>
                                            <p:strVal val="#ppt_x"/>
                                          </p:val>
                                        </p:tav>
                                      </p:tavLst>
                                    </p:anim>
                                    <p:anim calcmode="lin" valueType="num">
                                      <p:cBhvr additive="base">
                                        <p:cTn id="3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94"/>
                                        </p:tgtEl>
                                        <p:attrNameLst>
                                          <p:attrName>style.visibility</p:attrName>
                                        </p:attrNameLst>
                                      </p:cBhvr>
                                      <p:to>
                                        <p:strVal val="visible"/>
                                      </p:to>
                                    </p:set>
                                    <p:anim calcmode="lin" valueType="num">
                                      <p:cBhvr additive="base">
                                        <p:cTn id="319" dur="500" fill="hold"/>
                                        <p:tgtEl>
                                          <p:spTgt spid="94"/>
                                        </p:tgtEl>
                                        <p:attrNameLst>
                                          <p:attrName>ppt_x</p:attrName>
                                        </p:attrNameLst>
                                      </p:cBhvr>
                                      <p:tavLst>
                                        <p:tav tm="0">
                                          <p:val>
                                            <p:strVal val="#ppt_x"/>
                                          </p:val>
                                        </p:tav>
                                        <p:tav tm="100000">
                                          <p:val>
                                            <p:strVal val="#ppt_x"/>
                                          </p:val>
                                        </p:tav>
                                      </p:tavLst>
                                    </p:anim>
                                    <p:anim calcmode="lin" valueType="num">
                                      <p:cBhvr additive="base">
                                        <p:cTn id="3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84"/>
                                        </p:tgtEl>
                                        <p:attrNameLst>
                                          <p:attrName>style.visibility</p:attrName>
                                        </p:attrNameLst>
                                      </p:cBhvr>
                                      <p:to>
                                        <p:strVal val="visible"/>
                                      </p:to>
                                    </p:set>
                                    <p:anim calcmode="lin" valueType="num">
                                      <p:cBhvr additive="base">
                                        <p:cTn id="325" dur="500" fill="hold"/>
                                        <p:tgtEl>
                                          <p:spTgt spid="84"/>
                                        </p:tgtEl>
                                        <p:attrNameLst>
                                          <p:attrName>ppt_x</p:attrName>
                                        </p:attrNameLst>
                                      </p:cBhvr>
                                      <p:tavLst>
                                        <p:tav tm="0">
                                          <p:val>
                                            <p:strVal val="#ppt_x"/>
                                          </p:val>
                                        </p:tav>
                                        <p:tav tm="100000">
                                          <p:val>
                                            <p:strVal val="#ppt_x"/>
                                          </p:val>
                                        </p:tav>
                                      </p:tavLst>
                                    </p:anim>
                                    <p:anim calcmode="lin" valueType="num">
                                      <p:cBhvr additive="base">
                                        <p:cTn id="3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95"/>
                                        </p:tgtEl>
                                        <p:attrNameLst>
                                          <p:attrName>style.visibility</p:attrName>
                                        </p:attrNameLst>
                                      </p:cBhvr>
                                      <p:to>
                                        <p:strVal val="visible"/>
                                      </p:to>
                                    </p:set>
                                    <p:anim calcmode="lin" valueType="num">
                                      <p:cBhvr additive="base">
                                        <p:cTn id="331" dur="500" fill="hold"/>
                                        <p:tgtEl>
                                          <p:spTgt spid="95"/>
                                        </p:tgtEl>
                                        <p:attrNameLst>
                                          <p:attrName>ppt_x</p:attrName>
                                        </p:attrNameLst>
                                      </p:cBhvr>
                                      <p:tavLst>
                                        <p:tav tm="0">
                                          <p:val>
                                            <p:strVal val="#ppt_x"/>
                                          </p:val>
                                        </p:tav>
                                        <p:tav tm="100000">
                                          <p:val>
                                            <p:strVal val="#ppt_x"/>
                                          </p:val>
                                        </p:tav>
                                      </p:tavLst>
                                    </p:anim>
                                    <p:anim calcmode="lin" valueType="num">
                                      <p:cBhvr additive="base">
                                        <p:cTn id="33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grpId="0" nodeType="clickEffect">
                                  <p:stCondLst>
                                    <p:cond delay="0"/>
                                  </p:stCondLst>
                                  <p:childTnLst>
                                    <p:set>
                                      <p:cBhvr>
                                        <p:cTn id="336" dur="1" fill="hold">
                                          <p:stCondLst>
                                            <p:cond delay="0"/>
                                          </p:stCondLst>
                                        </p:cTn>
                                        <p:tgtEl>
                                          <p:spTgt spid="85"/>
                                        </p:tgtEl>
                                        <p:attrNameLst>
                                          <p:attrName>style.visibility</p:attrName>
                                        </p:attrNameLst>
                                      </p:cBhvr>
                                      <p:to>
                                        <p:strVal val="visible"/>
                                      </p:to>
                                    </p:set>
                                    <p:anim calcmode="lin" valueType="num">
                                      <p:cBhvr additive="base">
                                        <p:cTn id="337" dur="500" fill="hold"/>
                                        <p:tgtEl>
                                          <p:spTgt spid="85"/>
                                        </p:tgtEl>
                                        <p:attrNameLst>
                                          <p:attrName>ppt_x</p:attrName>
                                        </p:attrNameLst>
                                      </p:cBhvr>
                                      <p:tavLst>
                                        <p:tav tm="0">
                                          <p:val>
                                            <p:strVal val="#ppt_x"/>
                                          </p:val>
                                        </p:tav>
                                        <p:tav tm="100000">
                                          <p:val>
                                            <p:strVal val="#ppt_x"/>
                                          </p:val>
                                        </p:tav>
                                      </p:tavLst>
                                    </p:anim>
                                    <p:anim calcmode="lin" valueType="num">
                                      <p:cBhvr additive="base">
                                        <p:cTn id="3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anim calcmode="lin" valueType="num">
                                      <p:cBhvr additive="base">
                                        <p:cTn id="343" dur="500" fill="hold"/>
                                        <p:tgtEl>
                                          <p:spTgt spid="96"/>
                                        </p:tgtEl>
                                        <p:attrNameLst>
                                          <p:attrName>ppt_x</p:attrName>
                                        </p:attrNameLst>
                                      </p:cBhvr>
                                      <p:tavLst>
                                        <p:tav tm="0">
                                          <p:val>
                                            <p:strVal val="#ppt_x"/>
                                          </p:val>
                                        </p:tav>
                                        <p:tav tm="100000">
                                          <p:val>
                                            <p:strVal val="#ppt_x"/>
                                          </p:val>
                                        </p:tav>
                                      </p:tavLst>
                                    </p:anim>
                                    <p:anim calcmode="lin" valueType="num">
                                      <p:cBhvr additive="base">
                                        <p:cTn id="34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86"/>
                                        </p:tgtEl>
                                        <p:attrNameLst>
                                          <p:attrName>style.visibility</p:attrName>
                                        </p:attrNameLst>
                                      </p:cBhvr>
                                      <p:to>
                                        <p:strVal val="visible"/>
                                      </p:to>
                                    </p:set>
                                    <p:anim calcmode="lin" valueType="num">
                                      <p:cBhvr additive="base">
                                        <p:cTn id="349" dur="500" fill="hold"/>
                                        <p:tgtEl>
                                          <p:spTgt spid="86"/>
                                        </p:tgtEl>
                                        <p:attrNameLst>
                                          <p:attrName>ppt_x</p:attrName>
                                        </p:attrNameLst>
                                      </p:cBhvr>
                                      <p:tavLst>
                                        <p:tav tm="0">
                                          <p:val>
                                            <p:strVal val="#ppt_x"/>
                                          </p:val>
                                        </p:tav>
                                        <p:tav tm="100000">
                                          <p:val>
                                            <p:strVal val="#ppt_x"/>
                                          </p:val>
                                        </p:tav>
                                      </p:tavLst>
                                    </p:anim>
                                    <p:anim calcmode="lin" valueType="num">
                                      <p:cBhvr additive="base">
                                        <p:cTn id="35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97"/>
                                        </p:tgtEl>
                                        <p:attrNameLst>
                                          <p:attrName>style.visibility</p:attrName>
                                        </p:attrNameLst>
                                      </p:cBhvr>
                                      <p:to>
                                        <p:strVal val="visible"/>
                                      </p:to>
                                    </p:set>
                                    <p:anim calcmode="lin" valueType="num">
                                      <p:cBhvr additive="base">
                                        <p:cTn id="355" dur="500" fill="hold"/>
                                        <p:tgtEl>
                                          <p:spTgt spid="97"/>
                                        </p:tgtEl>
                                        <p:attrNameLst>
                                          <p:attrName>ppt_x</p:attrName>
                                        </p:attrNameLst>
                                      </p:cBhvr>
                                      <p:tavLst>
                                        <p:tav tm="0">
                                          <p:val>
                                            <p:strVal val="#ppt_x"/>
                                          </p:val>
                                        </p:tav>
                                        <p:tav tm="100000">
                                          <p:val>
                                            <p:strVal val="#ppt_x"/>
                                          </p:val>
                                        </p:tav>
                                      </p:tavLst>
                                    </p:anim>
                                    <p:anim calcmode="lin" valueType="num">
                                      <p:cBhvr additive="base">
                                        <p:cTn id="35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grpId="0" nodeType="clickEffect">
                                  <p:stCondLst>
                                    <p:cond delay="0"/>
                                  </p:stCondLst>
                                  <p:childTnLst>
                                    <p:set>
                                      <p:cBhvr>
                                        <p:cTn id="360" dur="1" fill="hold">
                                          <p:stCondLst>
                                            <p:cond delay="0"/>
                                          </p:stCondLst>
                                        </p:cTn>
                                        <p:tgtEl>
                                          <p:spTgt spid="87"/>
                                        </p:tgtEl>
                                        <p:attrNameLst>
                                          <p:attrName>style.visibility</p:attrName>
                                        </p:attrNameLst>
                                      </p:cBhvr>
                                      <p:to>
                                        <p:strVal val="visible"/>
                                      </p:to>
                                    </p:set>
                                    <p:anim calcmode="lin" valueType="num">
                                      <p:cBhvr additive="base">
                                        <p:cTn id="361" dur="500" fill="hold"/>
                                        <p:tgtEl>
                                          <p:spTgt spid="87"/>
                                        </p:tgtEl>
                                        <p:attrNameLst>
                                          <p:attrName>ppt_x</p:attrName>
                                        </p:attrNameLst>
                                      </p:cBhvr>
                                      <p:tavLst>
                                        <p:tav tm="0">
                                          <p:val>
                                            <p:strVal val="#ppt_x"/>
                                          </p:val>
                                        </p:tav>
                                        <p:tav tm="100000">
                                          <p:val>
                                            <p:strVal val="#ppt_x"/>
                                          </p:val>
                                        </p:tav>
                                      </p:tavLst>
                                    </p:anim>
                                    <p:anim calcmode="lin" valueType="num">
                                      <p:cBhvr additive="base">
                                        <p:cTn id="36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grpId="0" nodeType="clickEffect">
                                  <p:stCondLst>
                                    <p:cond delay="0"/>
                                  </p:stCondLst>
                                  <p:childTnLst>
                                    <p:set>
                                      <p:cBhvr>
                                        <p:cTn id="366" dur="1" fill="hold">
                                          <p:stCondLst>
                                            <p:cond delay="0"/>
                                          </p:stCondLst>
                                        </p:cTn>
                                        <p:tgtEl>
                                          <p:spTgt spid="98"/>
                                        </p:tgtEl>
                                        <p:attrNameLst>
                                          <p:attrName>style.visibility</p:attrName>
                                        </p:attrNameLst>
                                      </p:cBhvr>
                                      <p:to>
                                        <p:strVal val="visible"/>
                                      </p:to>
                                    </p:set>
                                    <p:anim calcmode="lin" valueType="num">
                                      <p:cBhvr additive="base">
                                        <p:cTn id="367" dur="500" fill="hold"/>
                                        <p:tgtEl>
                                          <p:spTgt spid="98"/>
                                        </p:tgtEl>
                                        <p:attrNameLst>
                                          <p:attrName>ppt_x</p:attrName>
                                        </p:attrNameLst>
                                      </p:cBhvr>
                                      <p:tavLst>
                                        <p:tav tm="0">
                                          <p:val>
                                            <p:strVal val="#ppt_x"/>
                                          </p:val>
                                        </p:tav>
                                        <p:tav tm="100000">
                                          <p:val>
                                            <p:strVal val="#ppt_x"/>
                                          </p:val>
                                        </p:tav>
                                      </p:tavLst>
                                    </p:anim>
                                    <p:anim calcmode="lin" valueType="num">
                                      <p:cBhvr additive="base">
                                        <p:cTn id="36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88"/>
                                        </p:tgtEl>
                                        <p:attrNameLst>
                                          <p:attrName>style.visibility</p:attrName>
                                        </p:attrNameLst>
                                      </p:cBhvr>
                                      <p:to>
                                        <p:strVal val="visible"/>
                                      </p:to>
                                    </p:set>
                                    <p:anim calcmode="lin" valueType="num">
                                      <p:cBhvr additive="base">
                                        <p:cTn id="373" dur="500" fill="hold"/>
                                        <p:tgtEl>
                                          <p:spTgt spid="88"/>
                                        </p:tgtEl>
                                        <p:attrNameLst>
                                          <p:attrName>ppt_x</p:attrName>
                                        </p:attrNameLst>
                                      </p:cBhvr>
                                      <p:tavLst>
                                        <p:tav tm="0">
                                          <p:val>
                                            <p:strVal val="#ppt_x"/>
                                          </p:val>
                                        </p:tav>
                                        <p:tav tm="100000">
                                          <p:val>
                                            <p:strVal val="#ppt_x"/>
                                          </p:val>
                                        </p:tav>
                                      </p:tavLst>
                                    </p:anim>
                                    <p:anim calcmode="lin" valueType="num">
                                      <p:cBhvr additive="base">
                                        <p:cTn id="37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99"/>
                                        </p:tgtEl>
                                        <p:attrNameLst>
                                          <p:attrName>style.visibility</p:attrName>
                                        </p:attrNameLst>
                                      </p:cBhvr>
                                      <p:to>
                                        <p:strVal val="visible"/>
                                      </p:to>
                                    </p:set>
                                    <p:anim calcmode="lin" valueType="num">
                                      <p:cBhvr additive="base">
                                        <p:cTn id="379" dur="500" fill="hold"/>
                                        <p:tgtEl>
                                          <p:spTgt spid="99"/>
                                        </p:tgtEl>
                                        <p:attrNameLst>
                                          <p:attrName>ppt_x</p:attrName>
                                        </p:attrNameLst>
                                      </p:cBhvr>
                                      <p:tavLst>
                                        <p:tav tm="0">
                                          <p:val>
                                            <p:strVal val="#ppt_x"/>
                                          </p:val>
                                        </p:tav>
                                        <p:tav tm="100000">
                                          <p:val>
                                            <p:strVal val="#ppt_x"/>
                                          </p:val>
                                        </p:tav>
                                      </p:tavLst>
                                    </p:anim>
                                    <p:anim calcmode="lin" valueType="num">
                                      <p:cBhvr additive="base">
                                        <p:cTn id="380"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89"/>
                                        </p:tgtEl>
                                        <p:attrNameLst>
                                          <p:attrName>style.visibility</p:attrName>
                                        </p:attrNameLst>
                                      </p:cBhvr>
                                      <p:to>
                                        <p:strVal val="visible"/>
                                      </p:to>
                                    </p:set>
                                    <p:anim calcmode="lin" valueType="num">
                                      <p:cBhvr additive="base">
                                        <p:cTn id="385" dur="500" fill="hold"/>
                                        <p:tgtEl>
                                          <p:spTgt spid="89"/>
                                        </p:tgtEl>
                                        <p:attrNameLst>
                                          <p:attrName>ppt_x</p:attrName>
                                        </p:attrNameLst>
                                      </p:cBhvr>
                                      <p:tavLst>
                                        <p:tav tm="0">
                                          <p:val>
                                            <p:strVal val="#ppt_x"/>
                                          </p:val>
                                        </p:tav>
                                        <p:tav tm="100000">
                                          <p:val>
                                            <p:strVal val="#ppt_x"/>
                                          </p:val>
                                        </p:tav>
                                      </p:tavLst>
                                    </p:anim>
                                    <p:anim calcmode="lin" valueType="num">
                                      <p:cBhvr additive="base">
                                        <p:cTn id="38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grpId="0" nodeType="clickEffect">
                                  <p:stCondLst>
                                    <p:cond delay="0"/>
                                  </p:stCondLst>
                                  <p:childTnLst>
                                    <p:set>
                                      <p:cBhvr>
                                        <p:cTn id="390" dur="1" fill="hold">
                                          <p:stCondLst>
                                            <p:cond delay="0"/>
                                          </p:stCondLst>
                                        </p:cTn>
                                        <p:tgtEl>
                                          <p:spTgt spid="100"/>
                                        </p:tgtEl>
                                        <p:attrNameLst>
                                          <p:attrName>style.visibility</p:attrName>
                                        </p:attrNameLst>
                                      </p:cBhvr>
                                      <p:to>
                                        <p:strVal val="visible"/>
                                      </p:to>
                                    </p:set>
                                    <p:anim calcmode="lin" valueType="num">
                                      <p:cBhvr additive="base">
                                        <p:cTn id="391" dur="500" fill="hold"/>
                                        <p:tgtEl>
                                          <p:spTgt spid="100"/>
                                        </p:tgtEl>
                                        <p:attrNameLst>
                                          <p:attrName>ppt_x</p:attrName>
                                        </p:attrNameLst>
                                      </p:cBhvr>
                                      <p:tavLst>
                                        <p:tav tm="0">
                                          <p:val>
                                            <p:strVal val="#ppt_x"/>
                                          </p:val>
                                        </p:tav>
                                        <p:tav tm="100000">
                                          <p:val>
                                            <p:strVal val="#ppt_x"/>
                                          </p:val>
                                        </p:tav>
                                      </p:tavLst>
                                    </p:anim>
                                    <p:anim calcmode="lin" valueType="num">
                                      <p:cBhvr additive="base">
                                        <p:cTn id="39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grpId="0" nodeType="clickEffect">
                                  <p:stCondLst>
                                    <p:cond delay="0"/>
                                  </p:stCondLst>
                                  <p:childTnLst>
                                    <p:set>
                                      <p:cBhvr>
                                        <p:cTn id="396" dur="1" fill="hold">
                                          <p:stCondLst>
                                            <p:cond delay="0"/>
                                          </p:stCondLst>
                                        </p:cTn>
                                        <p:tgtEl>
                                          <p:spTgt spid="90"/>
                                        </p:tgtEl>
                                        <p:attrNameLst>
                                          <p:attrName>style.visibility</p:attrName>
                                        </p:attrNameLst>
                                      </p:cBhvr>
                                      <p:to>
                                        <p:strVal val="visible"/>
                                      </p:to>
                                    </p:set>
                                    <p:anim calcmode="lin" valueType="num">
                                      <p:cBhvr additive="base">
                                        <p:cTn id="397" dur="500" fill="hold"/>
                                        <p:tgtEl>
                                          <p:spTgt spid="90"/>
                                        </p:tgtEl>
                                        <p:attrNameLst>
                                          <p:attrName>ppt_x</p:attrName>
                                        </p:attrNameLst>
                                      </p:cBhvr>
                                      <p:tavLst>
                                        <p:tav tm="0">
                                          <p:val>
                                            <p:strVal val="#ppt_x"/>
                                          </p:val>
                                        </p:tav>
                                        <p:tav tm="100000">
                                          <p:val>
                                            <p:strVal val="#ppt_x"/>
                                          </p:val>
                                        </p:tav>
                                      </p:tavLst>
                                    </p:anim>
                                    <p:anim calcmode="lin" valueType="num">
                                      <p:cBhvr additive="base">
                                        <p:cTn id="39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4" fill="hold" grpId="0" nodeType="clickEffect">
                                  <p:stCondLst>
                                    <p:cond delay="0"/>
                                  </p:stCondLst>
                                  <p:childTnLst>
                                    <p:set>
                                      <p:cBhvr>
                                        <p:cTn id="402" dur="1" fill="hold">
                                          <p:stCondLst>
                                            <p:cond delay="0"/>
                                          </p:stCondLst>
                                        </p:cTn>
                                        <p:tgtEl>
                                          <p:spTgt spid="101"/>
                                        </p:tgtEl>
                                        <p:attrNameLst>
                                          <p:attrName>style.visibility</p:attrName>
                                        </p:attrNameLst>
                                      </p:cBhvr>
                                      <p:to>
                                        <p:strVal val="visible"/>
                                      </p:to>
                                    </p:set>
                                    <p:anim calcmode="lin" valueType="num">
                                      <p:cBhvr additive="base">
                                        <p:cTn id="403" dur="500" fill="hold"/>
                                        <p:tgtEl>
                                          <p:spTgt spid="101"/>
                                        </p:tgtEl>
                                        <p:attrNameLst>
                                          <p:attrName>ppt_x</p:attrName>
                                        </p:attrNameLst>
                                      </p:cBhvr>
                                      <p:tavLst>
                                        <p:tav tm="0">
                                          <p:val>
                                            <p:strVal val="#ppt_x"/>
                                          </p:val>
                                        </p:tav>
                                        <p:tav tm="100000">
                                          <p:val>
                                            <p:strVal val="#ppt_x"/>
                                          </p:val>
                                        </p:tav>
                                      </p:tavLst>
                                    </p:anim>
                                    <p:anim calcmode="lin" valueType="num">
                                      <p:cBhvr additive="base">
                                        <p:cTn id="40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4" fill="hold" grpId="0" nodeType="clickEffect">
                                  <p:stCondLst>
                                    <p:cond delay="0"/>
                                  </p:stCondLst>
                                  <p:childTnLst>
                                    <p:set>
                                      <p:cBhvr>
                                        <p:cTn id="408" dur="1" fill="hold">
                                          <p:stCondLst>
                                            <p:cond delay="0"/>
                                          </p:stCondLst>
                                        </p:cTn>
                                        <p:tgtEl>
                                          <p:spTgt spid="91"/>
                                        </p:tgtEl>
                                        <p:attrNameLst>
                                          <p:attrName>style.visibility</p:attrName>
                                        </p:attrNameLst>
                                      </p:cBhvr>
                                      <p:to>
                                        <p:strVal val="visible"/>
                                      </p:to>
                                    </p:set>
                                    <p:anim calcmode="lin" valueType="num">
                                      <p:cBhvr additive="base">
                                        <p:cTn id="409" dur="500" fill="hold"/>
                                        <p:tgtEl>
                                          <p:spTgt spid="91"/>
                                        </p:tgtEl>
                                        <p:attrNameLst>
                                          <p:attrName>ppt_x</p:attrName>
                                        </p:attrNameLst>
                                      </p:cBhvr>
                                      <p:tavLst>
                                        <p:tav tm="0">
                                          <p:val>
                                            <p:strVal val="#ppt_x"/>
                                          </p:val>
                                        </p:tav>
                                        <p:tav tm="100000">
                                          <p:val>
                                            <p:strVal val="#ppt_x"/>
                                          </p:val>
                                        </p:tav>
                                      </p:tavLst>
                                    </p:anim>
                                    <p:anim calcmode="lin" valueType="num">
                                      <p:cBhvr additive="base">
                                        <p:cTn id="41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4" fill="hold" grpId="0" nodeType="clickEffect">
                                  <p:stCondLst>
                                    <p:cond delay="0"/>
                                  </p:stCondLst>
                                  <p:childTnLst>
                                    <p:set>
                                      <p:cBhvr>
                                        <p:cTn id="414" dur="1" fill="hold">
                                          <p:stCondLst>
                                            <p:cond delay="0"/>
                                          </p:stCondLst>
                                        </p:cTn>
                                        <p:tgtEl>
                                          <p:spTgt spid="102"/>
                                        </p:tgtEl>
                                        <p:attrNameLst>
                                          <p:attrName>style.visibility</p:attrName>
                                        </p:attrNameLst>
                                      </p:cBhvr>
                                      <p:to>
                                        <p:strVal val="visible"/>
                                      </p:to>
                                    </p:set>
                                    <p:anim calcmode="lin" valueType="num">
                                      <p:cBhvr additive="base">
                                        <p:cTn id="415" dur="500" fill="hold"/>
                                        <p:tgtEl>
                                          <p:spTgt spid="102"/>
                                        </p:tgtEl>
                                        <p:attrNameLst>
                                          <p:attrName>ppt_x</p:attrName>
                                        </p:attrNameLst>
                                      </p:cBhvr>
                                      <p:tavLst>
                                        <p:tav tm="0">
                                          <p:val>
                                            <p:strVal val="#ppt_x"/>
                                          </p:val>
                                        </p:tav>
                                        <p:tav tm="100000">
                                          <p:val>
                                            <p:strVal val="#ppt_x"/>
                                          </p:val>
                                        </p:tav>
                                      </p:tavLst>
                                    </p:anim>
                                    <p:anim calcmode="lin" valueType="num">
                                      <p:cBhvr additive="base">
                                        <p:cTn id="41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68"/>
                                        </p:tgtEl>
                                        <p:attrNameLst>
                                          <p:attrName>style.visibility</p:attrName>
                                        </p:attrNameLst>
                                      </p:cBhvr>
                                      <p:to>
                                        <p:strVal val="visible"/>
                                      </p:to>
                                    </p:set>
                                    <p:anim calcmode="lin" valueType="num">
                                      <p:cBhvr additive="base">
                                        <p:cTn id="421" dur="500" fill="hold"/>
                                        <p:tgtEl>
                                          <p:spTgt spid="68"/>
                                        </p:tgtEl>
                                        <p:attrNameLst>
                                          <p:attrName>ppt_x</p:attrName>
                                        </p:attrNameLst>
                                      </p:cBhvr>
                                      <p:tavLst>
                                        <p:tav tm="0">
                                          <p:val>
                                            <p:strVal val="#ppt_x"/>
                                          </p:val>
                                        </p:tav>
                                        <p:tav tm="100000">
                                          <p:val>
                                            <p:strVal val="#ppt_x"/>
                                          </p:val>
                                        </p:tav>
                                      </p:tavLst>
                                    </p:anim>
                                    <p:anim calcmode="lin" valueType="num">
                                      <p:cBhvr additive="base">
                                        <p:cTn id="42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4" fill="hold" grpId="0" nodeType="clickEffect">
                                  <p:stCondLst>
                                    <p:cond delay="0"/>
                                  </p:stCondLst>
                                  <p:childTnLst>
                                    <p:set>
                                      <p:cBhvr>
                                        <p:cTn id="426" dur="1" fill="hold">
                                          <p:stCondLst>
                                            <p:cond delay="0"/>
                                          </p:stCondLst>
                                        </p:cTn>
                                        <p:tgtEl>
                                          <p:spTgt spid="69"/>
                                        </p:tgtEl>
                                        <p:attrNameLst>
                                          <p:attrName>style.visibility</p:attrName>
                                        </p:attrNameLst>
                                      </p:cBhvr>
                                      <p:to>
                                        <p:strVal val="visible"/>
                                      </p:to>
                                    </p:set>
                                    <p:anim calcmode="lin" valueType="num">
                                      <p:cBhvr additive="base">
                                        <p:cTn id="427" dur="500" fill="hold"/>
                                        <p:tgtEl>
                                          <p:spTgt spid="69"/>
                                        </p:tgtEl>
                                        <p:attrNameLst>
                                          <p:attrName>ppt_x</p:attrName>
                                        </p:attrNameLst>
                                      </p:cBhvr>
                                      <p:tavLst>
                                        <p:tav tm="0">
                                          <p:val>
                                            <p:strVal val="#ppt_x"/>
                                          </p:val>
                                        </p:tav>
                                        <p:tav tm="100000">
                                          <p:val>
                                            <p:strVal val="#ppt_x"/>
                                          </p:val>
                                        </p:tav>
                                      </p:tavLst>
                                    </p:anim>
                                    <p:anim calcmode="lin" valueType="num">
                                      <p:cBhvr additive="base">
                                        <p:cTn id="4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8" grpId="0"/>
      <p:bldP spid="79" grpId="0"/>
      <p:bldP spid="83" grpId="0"/>
      <p:bldP spid="84" grpId="0"/>
      <p:bldP spid="85" grpId="0"/>
      <p:bldP spid="86" grpId="0"/>
      <p:bldP spid="87" grpId="0"/>
      <p:bldP spid="88" grpId="0"/>
      <p:bldP spid="89" grpId="0"/>
      <p:bldP spid="90" grpId="0"/>
      <p:bldP spid="91" grpId="0"/>
      <p:bldP spid="93" grpId="0"/>
      <p:bldP spid="94" grpId="0"/>
      <p:bldP spid="95" grpId="0"/>
      <p:bldP spid="96" grpId="0"/>
      <p:bldP spid="97" grpId="0"/>
      <p:bldP spid="98" grpId="0"/>
      <p:bldP spid="99" grpId="0"/>
      <p:bldP spid="100" grpId="0"/>
      <p:bldP spid="101"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0844" y="529778"/>
            <a:ext cx="9144000" cy="788730"/>
          </a:xfrm>
        </p:spPr>
        <p:txBody>
          <a:bodyPr>
            <a:normAutofit/>
          </a:bodyPr>
          <a:lstStyle/>
          <a:p>
            <a:r>
              <a:rPr lang="en-US" sz="3200" dirty="0" smtClean="0"/>
              <a:t>Closing </a:t>
            </a:r>
            <a:r>
              <a:rPr lang="el-GR" sz="3200" dirty="0" smtClean="0">
                <a:latin typeface="Times New Roman" panose="02020603050405020304" pitchFamily="18" charset="0"/>
                <a:cs typeface="Times New Roman" panose="02020603050405020304" pitchFamily="18" charset="0"/>
              </a:rPr>
              <a:t>ρ</a:t>
            </a:r>
            <a:r>
              <a:rPr lang="en-US" sz="3200" dirty="0" smtClean="0">
                <a:latin typeface="Times New Roman" panose="02020603050405020304" pitchFamily="18" charset="0"/>
                <a:cs typeface="Times New Roman" panose="02020603050405020304" pitchFamily="18" charset="0"/>
              </a:rPr>
              <a:t> </a:t>
            </a:r>
            <a:r>
              <a:rPr lang="en-US" sz="3200" dirty="0" smtClean="0"/>
              <a:t>to transitivity</a:t>
            </a:r>
            <a:endParaRPr lang="en-US" sz="3200" dirty="0"/>
          </a:p>
        </p:txBody>
      </p:sp>
      <p:sp>
        <p:nvSpPr>
          <p:cNvPr id="31" name="TextBox 30"/>
          <p:cNvSpPr txBox="1"/>
          <p:nvPr/>
        </p:nvSpPr>
        <p:spPr>
          <a:xfrm>
            <a:off x="1174459" y="1510018"/>
            <a:ext cx="10268124" cy="3416320"/>
          </a:xfrm>
          <a:prstGeom prst="rect">
            <a:avLst/>
          </a:prstGeom>
          <a:noFill/>
        </p:spPr>
        <p:txBody>
          <a:bodyPr wrap="square" rtlCol="0">
            <a:spAutoFit/>
          </a:bodyPr>
          <a:lstStyle/>
          <a:p>
            <a:r>
              <a:rPr lang="en-US" dirty="0" smtClean="0"/>
              <a:t>For an example of when there is an order pair row that is not covered by transitivity through steps 1-6 of the process see Page 335 and practice problem 7. The answer is in the back of the book.</a:t>
            </a:r>
          </a:p>
          <a:p>
            <a:endParaRPr lang="en-US" dirty="0"/>
          </a:p>
          <a:p>
            <a:endParaRPr lang="en-US" dirty="0" smtClean="0"/>
          </a:p>
          <a:p>
            <a:endParaRPr lang="en-US" dirty="0"/>
          </a:p>
          <a:p>
            <a:endParaRPr lang="en-US" dirty="0" smtClean="0"/>
          </a:p>
          <a:p>
            <a:r>
              <a:rPr lang="en-US" dirty="0" smtClean="0"/>
              <a:t>Problem statement:</a:t>
            </a:r>
          </a:p>
          <a:p>
            <a:r>
              <a:rPr lang="en-US" dirty="0" smtClean="0"/>
              <a:t>S = {a, b, c, d}, 	</a:t>
            </a:r>
            <a:r>
              <a:rPr lang="el-GR" dirty="0" smtClean="0">
                <a:latin typeface="Times New Roman" panose="02020603050405020304" pitchFamily="18" charset="0"/>
                <a:cs typeface="Times New Roman" panose="02020603050405020304" pitchFamily="18" charset="0"/>
              </a:rPr>
              <a:t>ρ</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a,a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Close the relation, </a:t>
            </a:r>
            <a:r>
              <a:rPr lang="el-GR" dirty="0" smtClean="0">
                <a:latin typeface="Times New Roman" panose="02020603050405020304" pitchFamily="18" charset="0"/>
                <a:cs typeface="Times New Roman" panose="02020603050405020304" pitchFamily="18" charset="0"/>
              </a:rPr>
              <a:t>ρ</a:t>
            </a:r>
            <a:r>
              <a:rPr lang="en-US" dirty="0" smtClean="0">
                <a:latin typeface="Times New Roman" panose="02020603050405020304" pitchFamily="18" charset="0"/>
                <a:cs typeface="Times New Roman" panose="02020603050405020304" pitchFamily="18" charset="0"/>
              </a:rPr>
              <a:t>, to the transitive property: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Solution Follows:</a:t>
            </a:r>
            <a:endParaRPr lang="en-US" dirty="0"/>
          </a:p>
        </p:txBody>
      </p:sp>
    </p:spTree>
    <p:extLst>
      <p:ext uri="{BB962C8B-B14F-4D97-AF65-F5344CB8AC3E}">
        <p14:creationId xmlns:p14="http://schemas.microsoft.com/office/powerpoint/2010/main" val="2889399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352800" y="1858169"/>
          <a:ext cx="5486400" cy="4286250"/>
        </p:xfrm>
        <a:graphic>
          <a:graphicData uri="http://schemas.openxmlformats.org/drawingml/2006/table">
            <a:tbl>
              <a:tblPr>
                <a:tableStyleId>{5C22544A-7EE6-4342-B048-85BDC9FD1C3A}</a:tableStyleId>
              </a:tblPr>
              <a:tblGrid>
                <a:gridCol w="609600"/>
                <a:gridCol w="609600"/>
                <a:gridCol w="609600"/>
                <a:gridCol w="609600"/>
                <a:gridCol w="609600"/>
                <a:gridCol w="609600"/>
                <a:gridCol w="609600"/>
                <a:gridCol w="609600"/>
                <a:gridCol w="609600"/>
              </a:tblGrid>
              <a:tr h="238125">
                <a:tc gridSpan="9">
                  <a:txBody>
                    <a:bodyPr/>
                    <a:lstStyle/>
                    <a:p>
                      <a:pPr algn="ctr" fontAlgn="b"/>
                      <a:r>
                        <a:rPr lang="en-US" sz="1400" u="none" strike="noStrike" dirty="0">
                          <a:effectLst/>
                        </a:rPr>
                        <a:t>Initial Order Pair Transitive Matrix</a:t>
                      </a:r>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t>
                      </a:r>
                      <a:r>
                        <a:rPr lang="en-US" sz="1400" u="none" strike="noStrike" dirty="0" err="1">
                          <a:effectLst/>
                        </a:rPr>
                        <a:t>a,a</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(b,b)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(a,c)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(a,d)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(b,d)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t>
                      </a:r>
                      <a:r>
                        <a:rPr lang="en-US" sz="1400" u="none" strike="noStrike" dirty="0" err="1">
                          <a:effectLst/>
                        </a:rPr>
                        <a:t>d,a</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(a,a)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(b,b)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(c,c)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(a,c)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(a,d)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(b,d)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(c,a)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(d,a)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7" name="TextBox 6"/>
          <p:cNvSpPr txBox="1"/>
          <p:nvPr/>
        </p:nvSpPr>
        <p:spPr>
          <a:xfrm>
            <a:off x="4753233" y="1235675"/>
            <a:ext cx="2850011" cy="369332"/>
          </a:xfrm>
          <a:prstGeom prst="rect">
            <a:avLst/>
          </a:prstGeom>
          <a:noFill/>
        </p:spPr>
        <p:txBody>
          <a:bodyPr wrap="none" rtlCol="0">
            <a:spAutoFit/>
          </a:bodyPr>
          <a:lstStyle/>
          <a:p>
            <a:r>
              <a:rPr lang="en-US" dirty="0" smtClean="0"/>
              <a:t>Practice Problem 7 – </a:t>
            </a:r>
            <a:r>
              <a:rPr lang="en-US" dirty="0" err="1" smtClean="0"/>
              <a:t>Pg</a:t>
            </a:r>
            <a:r>
              <a:rPr lang="en-US" dirty="0" smtClean="0"/>
              <a:t> 335</a:t>
            </a:r>
            <a:endParaRPr lang="en-US" dirty="0"/>
          </a:p>
        </p:txBody>
      </p:sp>
      <p:sp>
        <p:nvSpPr>
          <p:cNvPr id="9" name="TextBox 8"/>
          <p:cNvSpPr txBox="1"/>
          <p:nvPr/>
        </p:nvSpPr>
        <p:spPr>
          <a:xfrm>
            <a:off x="568411" y="1779373"/>
            <a:ext cx="2347437" cy="738664"/>
          </a:xfrm>
          <a:prstGeom prst="rect">
            <a:avLst/>
          </a:prstGeom>
          <a:noFill/>
        </p:spPr>
        <p:txBody>
          <a:bodyPr wrap="none" rtlCol="0">
            <a:spAutoFit/>
          </a:bodyPr>
          <a:lstStyle/>
          <a:p>
            <a:r>
              <a:rPr lang="en-US" sz="1400" dirty="0" smtClean="0"/>
              <a:t>Key:</a:t>
            </a:r>
          </a:p>
          <a:p>
            <a:r>
              <a:rPr lang="en-US" sz="1400" dirty="0" smtClean="0">
                <a:solidFill>
                  <a:schemeClr val="accent6"/>
                </a:solidFill>
              </a:rPr>
              <a:t>Green Text = Given Order Pair</a:t>
            </a:r>
          </a:p>
          <a:p>
            <a:r>
              <a:rPr lang="en-US" sz="1400" dirty="0" smtClean="0">
                <a:solidFill>
                  <a:srgbClr val="FF0000"/>
                </a:solidFill>
              </a:rPr>
              <a:t>Red Text = New Ordered Pair</a:t>
            </a:r>
            <a:endParaRPr lang="en-US" sz="1400" dirty="0">
              <a:solidFill>
                <a:srgbClr val="FF0000"/>
              </a:solidFill>
            </a:endParaRPr>
          </a:p>
        </p:txBody>
      </p:sp>
      <p:sp>
        <p:nvSpPr>
          <p:cNvPr id="10" name="Rectangle 9"/>
          <p:cNvSpPr/>
          <p:nvPr/>
        </p:nvSpPr>
        <p:spPr>
          <a:xfrm>
            <a:off x="3989457" y="1529159"/>
            <a:ext cx="6096000" cy="276999"/>
          </a:xfrm>
          <a:prstGeom prst="rect">
            <a:avLst/>
          </a:prstGeom>
        </p:spPr>
        <p:txBody>
          <a:bodyPr>
            <a:spAutoFit/>
          </a:bodyPr>
          <a:lstStyle/>
          <a:p>
            <a:r>
              <a:rPr lang="en-US" sz="1200" dirty="0"/>
              <a:t>S = {a, b, c, d}, 	</a:t>
            </a:r>
            <a:r>
              <a:rPr lang="el-GR" sz="1200" dirty="0">
                <a:solidFill>
                  <a:schemeClr val="accent6"/>
                </a:solidFill>
                <a:latin typeface="Times New Roman" panose="02020603050405020304" pitchFamily="18" charset="0"/>
                <a:cs typeface="Times New Roman" panose="02020603050405020304" pitchFamily="18" charset="0"/>
              </a:rPr>
              <a:t>ρ</a:t>
            </a:r>
            <a:r>
              <a:rPr lang="en-US" sz="1200" dirty="0">
                <a:solidFill>
                  <a:schemeClr val="accent6"/>
                </a:solidFill>
                <a:latin typeface="Times New Roman" panose="02020603050405020304" pitchFamily="18" charset="0"/>
                <a:cs typeface="Times New Roman" panose="02020603050405020304" pitchFamily="18" charset="0"/>
              </a:rPr>
              <a:t> = {(</a:t>
            </a:r>
            <a:r>
              <a:rPr lang="en-US" sz="1200" dirty="0" err="1">
                <a:solidFill>
                  <a:schemeClr val="accent6"/>
                </a:solidFill>
                <a:latin typeface="Times New Roman" panose="02020603050405020304" pitchFamily="18" charset="0"/>
                <a:cs typeface="Times New Roman" panose="02020603050405020304" pitchFamily="18" charset="0"/>
              </a:rPr>
              <a:t>a,a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b,b</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d,a</a:t>
            </a:r>
            <a:r>
              <a:rPr lang="en-US" sz="1200" dirty="0">
                <a:solidFill>
                  <a:schemeClr val="accent6"/>
                </a:solidFill>
                <a:latin typeface="Times New Roman" panose="02020603050405020304" pitchFamily="18" charset="0"/>
                <a:cs typeface="Times New Roman" panose="02020603050405020304" pitchFamily="18" charset="0"/>
              </a:rPr>
              <a:t>)}</a:t>
            </a:r>
          </a:p>
        </p:txBody>
      </p:sp>
      <p:sp>
        <p:nvSpPr>
          <p:cNvPr id="11" name="TextBox 10"/>
          <p:cNvSpPr txBox="1"/>
          <p:nvPr/>
        </p:nvSpPr>
        <p:spPr>
          <a:xfrm>
            <a:off x="4118994" y="2533476"/>
            <a:ext cx="277640" cy="307777"/>
          </a:xfrm>
          <a:prstGeom prst="rect">
            <a:avLst/>
          </a:prstGeom>
          <a:noFill/>
        </p:spPr>
        <p:txBody>
          <a:bodyPr wrap="none" rtlCol="0">
            <a:spAutoFit/>
          </a:bodyPr>
          <a:lstStyle/>
          <a:p>
            <a:r>
              <a:rPr lang="en-US" sz="1400" dirty="0" smtClean="0"/>
              <a:t>X</a:t>
            </a:r>
            <a:endParaRPr lang="en-US" sz="1400" dirty="0"/>
          </a:p>
        </p:txBody>
      </p:sp>
      <p:sp>
        <p:nvSpPr>
          <p:cNvPr id="12" name="TextBox 11"/>
          <p:cNvSpPr txBox="1"/>
          <p:nvPr/>
        </p:nvSpPr>
        <p:spPr>
          <a:xfrm>
            <a:off x="4749567" y="2518096"/>
            <a:ext cx="277640" cy="307777"/>
          </a:xfrm>
          <a:prstGeom prst="rect">
            <a:avLst/>
          </a:prstGeom>
          <a:noFill/>
        </p:spPr>
        <p:txBody>
          <a:bodyPr wrap="none" rtlCol="0">
            <a:spAutoFit/>
          </a:bodyPr>
          <a:lstStyle/>
          <a:p>
            <a:r>
              <a:rPr lang="en-US" sz="1400" dirty="0" smtClean="0"/>
              <a:t>X</a:t>
            </a:r>
            <a:endParaRPr lang="en-US" sz="1400" dirty="0"/>
          </a:p>
        </p:txBody>
      </p:sp>
      <p:sp>
        <p:nvSpPr>
          <p:cNvPr id="13" name="TextBox 12"/>
          <p:cNvSpPr txBox="1"/>
          <p:nvPr/>
        </p:nvSpPr>
        <p:spPr>
          <a:xfrm>
            <a:off x="5942201" y="2519494"/>
            <a:ext cx="277640" cy="307777"/>
          </a:xfrm>
          <a:prstGeom prst="rect">
            <a:avLst/>
          </a:prstGeom>
          <a:noFill/>
        </p:spPr>
        <p:txBody>
          <a:bodyPr wrap="none" rtlCol="0">
            <a:spAutoFit/>
          </a:bodyPr>
          <a:lstStyle/>
          <a:p>
            <a:r>
              <a:rPr lang="en-US" sz="1400" dirty="0" smtClean="0"/>
              <a:t>X</a:t>
            </a:r>
            <a:endParaRPr lang="en-US" sz="1400" dirty="0"/>
          </a:p>
        </p:txBody>
      </p:sp>
      <p:sp>
        <p:nvSpPr>
          <p:cNvPr id="14" name="TextBox 13"/>
          <p:cNvSpPr txBox="1"/>
          <p:nvPr/>
        </p:nvSpPr>
        <p:spPr>
          <a:xfrm>
            <a:off x="5331204" y="2520892"/>
            <a:ext cx="277640" cy="307777"/>
          </a:xfrm>
          <a:prstGeom prst="rect">
            <a:avLst/>
          </a:prstGeom>
          <a:noFill/>
        </p:spPr>
        <p:txBody>
          <a:bodyPr wrap="none" rtlCol="0">
            <a:spAutoFit/>
          </a:bodyPr>
          <a:lstStyle/>
          <a:p>
            <a:r>
              <a:rPr lang="en-US" sz="1400" dirty="0" smtClean="0"/>
              <a:t>X</a:t>
            </a:r>
            <a:endParaRPr lang="en-US" sz="1400" dirty="0"/>
          </a:p>
        </p:txBody>
      </p:sp>
      <p:sp>
        <p:nvSpPr>
          <p:cNvPr id="15" name="TextBox 14"/>
          <p:cNvSpPr txBox="1"/>
          <p:nvPr/>
        </p:nvSpPr>
        <p:spPr>
          <a:xfrm>
            <a:off x="6557395" y="2522290"/>
            <a:ext cx="277640" cy="307777"/>
          </a:xfrm>
          <a:prstGeom prst="rect">
            <a:avLst/>
          </a:prstGeom>
          <a:noFill/>
        </p:spPr>
        <p:txBody>
          <a:bodyPr wrap="none" rtlCol="0">
            <a:spAutoFit/>
          </a:bodyPr>
          <a:lstStyle/>
          <a:p>
            <a:r>
              <a:rPr lang="en-US" sz="1400" dirty="0" smtClean="0"/>
              <a:t>X</a:t>
            </a:r>
            <a:endParaRPr lang="en-US" sz="1400" dirty="0"/>
          </a:p>
        </p:txBody>
      </p:sp>
      <p:sp>
        <p:nvSpPr>
          <p:cNvPr id="16" name="TextBox 15"/>
          <p:cNvSpPr txBox="1"/>
          <p:nvPr/>
        </p:nvSpPr>
        <p:spPr>
          <a:xfrm>
            <a:off x="7154411" y="2540467"/>
            <a:ext cx="277640" cy="307777"/>
          </a:xfrm>
          <a:prstGeom prst="rect">
            <a:avLst/>
          </a:prstGeom>
          <a:noFill/>
        </p:spPr>
        <p:txBody>
          <a:bodyPr wrap="none" rtlCol="0">
            <a:spAutoFit/>
          </a:bodyPr>
          <a:lstStyle/>
          <a:p>
            <a:r>
              <a:rPr lang="en-US" sz="1400" dirty="0" smtClean="0"/>
              <a:t>X</a:t>
            </a:r>
            <a:endParaRPr lang="en-US" sz="1400" dirty="0"/>
          </a:p>
        </p:txBody>
      </p:sp>
      <p:sp>
        <p:nvSpPr>
          <p:cNvPr id="17" name="TextBox 16"/>
          <p:cNvSpPr txBox="1"/>
          <p:nvPr/>
        </p:nvSpPr>
        <p:spPr>
          <a:xfrm>
            <a:off x="8372213" y="2533476"/>
            <a:ext cx="277640" cy="307777"/>
          </a:xfrm>
          <a:prstGeom prst="rect">
            <a:avLst/>
          </a:prstGeom>
          <a:noFill/>
        </p:spPr>
        <p:txBody>
          <a:bodyPr wrap="none" rtlCol="0">
            <a:spAutoFit/>
          </a:bodyPr>
          <a:lstStyle/>
          <a:p>
            <a:r>
              <a:rPr lang="en-US" sz="1400" dirty="0" smtClean="0"/>
              <a:t>X</a:t>
            </a:r>
            <a:endParaRPr lang="en-US" sz="1400" dirty="0"/>
          </a:p>
        </p:txBody>
      </p:sp>
      <p:sp>
        <p:nvSpPr>
          <p:cNvPr id="18" name="TextBox 17"/>
          <p:cNvSpPr txBox="1"/>
          <p:nvPr/>
        </p:nvSpPr>
        <p:spPr>
          <a:xfrm>
            <a:off x="7769603" y="2534874"/>
            <a:ext cx="277640" cy="307777"/>
          </a:xfrm>
          <a:prstGeom prst="rect">
            <a:avLst/>
          </a:prstGeom>
          <a:noFill/>
        </p:spPr>
        <p:txBody>
          <a:bodyPr wrap="none" rtlCol="0">
            <a:spAutoFit/>
          </a:bodyPr>
          <a:lstStyle/>
          <a:p>
            <a:r>
              <a:rPr lang="en-US" sz="1400" dirty="0" smtClean="0"/>
              <a:t>X</a:t>
            </a:r>
            <a:endParaRPr lang="en-US" sz="1400" dirty="0"/>
          </a:p>
        </p:txBody>
      </p:sp>
      <p:sp>
        <p:nvSpPr>
          <p:cNvPr id="19" name="TextBox 18"/>
          <p:cNvSpPr txBox="1"/>
          <p:nvPr/>
        </p:nvSpPr>
        <p:spPr>
          <a:xfrm>
            <a:off x="4120392" y="3004658"/>
            <a:ext cx="277640" cy="307777"/>
          </a:xfrm>
          <a:prstGeom prst="rect">
            <a:avLst/>
          </a:prstGeom>
          <a:noFill/>
        </p:spPr>
        <p:txBody>
          <a:bodyPr wrap="none" rtlCol="0">
            <a:spAutoFit/>
          </a:bodyPr>
          <a:lstStyle/>
          <a:p>
            <a:r>
              <a:rPr lang="en-US" sz="1400" dirty="0" smtClean="0"/>
              <a:t>X</a:t>
            </a:r>
            <a:endParaRPr lang="en-US" sz="1400" dirty="0"/>
          </a:p>
        </p:txBody>
      </p:sp>
      <p:sp>
        <p:nvSpPr>
          <p:cNvPr id="20" name="TextBox 19"/>
          <p:cNvSpPr txBox="1"/>
          <p:nvPr/>
        </p:nvSpPr>
        <p:spPr>
          <a:xfrm>
            <a:off x="4750965" y="2989278"/>
            <a:ext cx="277640" cy="307777"/>
          </a:xfrm>
          <a:prstGeom prst="rect">
            <a:avLst/>
          </a:prstGeom>
          <a:noFill/>
        </p:spPr>
        <p:txBody>
          <a:bodyPr wrap="none" rtlCol="0">
            <a:spAutoFit/>
          </a:bodyPr>
          <a:lstStyle/>
          <a:p>
            <a:r>
              <a:rPr lang="en-US" sz="1400" dirty="0" smtClean="0"/>
              <a:t>X</a:t>
            </a:r>
            <a:endParaRPr lang="en-US" sz="1400" dirty="0"/>
          </a:p>
        </p:txBody>
      </p:sp>
      <p:sp>
        <p:nvSpPr>
          <p:cNvPr id="21" name="TextBox 20"/>
          <p:cNvSpPr txBox="1"/>
          <p:nvPr/>
        </p:nvSpPr>
        <p:spPr>
          <a:xfrm>
            <a:off x="5943599" y="2990676"/>
            <a:ext cx="277640" cy="307777"/>
          </a:xfrm>
          <a:prstGeom prst="rect">
            <a:avLst/>
          </a:prstGeom>
          <a:noFill/>
        </p:spPr>
        <p:txBody>
          <a:bodyPr wrap="none" rtlCol="0">
            <a:spAutoFit/>
          </a:bodyPr>
          <a:lstStyle/>
          <a:p>
            <a:r>
              <a:rPr lang="en-US" sz="1400" dirty="0" smtClean="0"/>
              <a:t>X</a:t>
            </a:r>
            <a:endParaRPr lang="en-US" sz="1400" dirty="0"/>
          </a:p>
        </p:txBody>
      </p:sp>
      <p:sp>
        <p:nvSpPr>
          <p:cNvPr id="22" name="TextBox 21"/>
          <p:cNvSpPr txBox="1"/>
          <p:nvPr/>
        </p:nvSpPr>
        <p:spPr>
          <a:xfrm>
            <a:off x="5332602" y="2992074"/>
            <a:ext cx="277640" cy="307777"/>
          </a:xfrm>
          <a:prstGeom prst="rect">
            <a:avLst/>
          </a:prstGeom>
          <a:noFill/>
        </p:spPr>
        <p:txBody>
          <a:bodyPr wrap="none" rtlCol="0">
            <a:spAutoFit/>
          </a:bodyPr>
          <a:lstStyle/>
          <a:p>
            <a:r>
              <a:rPr lang="en-US" sz="1400" dirty="0" smtClean="0"/>
              <a:t>X</a:t>
            </a:r>
            <a:endParaRPr lang="en-US" sz="1400" dirty="0"/>
          </a:p>
        </p:txBody>
      </p:sp>
      <p:sp>
        <p:nvSpPr>
          <p:cNvPr id="23" name="TextBox 22"/>
          <p:cNvSpPr txBox="1"/>
          <p:nvPr/>
        </p:nvSpPr>
        <p:spPr>
          <a:xfrm>
            <a:off x="6558793" y="2993472"/>
            <a:ext cx="277640" cy="307777"/>
          </a:xfrm>
          <a:prstGeom prst="rect">
            <a:avLst/>
          </a:prstGeom>
          <a:noFill/>
        </p:spPr>
        <p:txBody>
          <a:bodyPr wrap="none" rtlCol="0">
            <a:spAutoFit/>
          </a:bodyPr>
          <a:lstStyle/>
          <a:p>
            <a:r>
              <a:rPr lang="en-US" sz="1400" dirty="0" smtClean="0"/>
              <a:t>X</a:t>
            </a:r>
            <a:endParaRPr lang="en-US" sz="1400" dirty="0"/>
          </a:p>
        </p:txBody>
      </p:sp>
      <p:sp>
        <p:nvSpPr>
          <p:cNvPr id="24" name="TextBox 23"/>
          <p:cNvSpPr txBox="1"/>
          <p:nvPr/>
        </p:nvSpPr>
        <p:spPr>
          <a:xfrm>
            <a:off x="7155809" y="3011649"/>
            <a:ext cx="277640" cy="307777"/>
          </a:xfrm>
          <a:prstGeom prst="rect">
            <a:avLst/>
          </a:prstGeom>
          <a:noFill/>
        </p:spPr>
        <p:txBody>
          <a:bodyPr wrap="none" rtlCol="0">
            <a:spAutoFit/>
          </a:bodyPr>
          <a:lstStyle/>
          <a:p>
            <a:r>
              <a:rPr lang="en-US" sz="1400" dirty="0" smtClean="0"/>
              <a:t>X</a:t>
            </a:r>
            <a:endParaRPr lang="en-US" sz="1400" dirty="0"/>
          </a:p>
        </p:txBody>
      </p:sp>
      <p:sp>
        <p:nvSpPr>
          <p:cNvPr id="25" name="TextBox 24"/>
          <p:cNvSpPr txBox="1"/>
          <p:nvPr/>
        </p:nvSpPr>
        <p:spPr>
          <a:xfrm>
            <a:off x="8373611" y="3004658"/>
            <a:ext cx="277640" cy="307777"/>
          </a:xfrm>
          <a:prstGeom prst="rect">
            <a:avLst/>
          </a:prstGeom>
          <a:noFill/>
        </p:spPr>
        <p:txBody>
          <a:bodyPr wrap="none" rtlCol="0">
            <a:spAutoFit/>
          </a:bodyPr>
          <a:lstStyle/>
          <a:p>
            <a:r>
              <a:rPr lang="en-US" sz="1400" dirty="0" smtClean="0"/>
              <a:t>X</a:t>
            </a:r>
            <a:endParaRPr lang="en-US" sz="1400" dirty="0"/>
          </a:p>
        </p:txBody>
      </p:sp>
      <p:sp>
        <p:nvSpPr>
          <p:cNvPr id="26" name="TextBox 25"/>
          <p:cNvSpPr txBox="1"/>
          <p:nvPr/>
        </p:nvSpPr>
        <p:spPr>
          <a:xfrm>
            <a:off x="7771001" y="3006056"/>
            <a:ext cx="277640" cy="307777"/>
          </a:xfrm>
          <a:prstGeom prst="rect">
            <a:avLst/>
          </a:prstGeom>
          <a:noFill/>
        </p:spPr>
        <p:txBody>
          <a:bodyPr wrap="none" rtlCol="0">
            <a:spAutoFit/>
          </a:bodyPr>
          <a:lstStyle/>
          <a:p>
            <a:r>
              <a:rPr lang="en-US" sz="1400" dirty="0" smtClean="0"/>
              <a:t>X</a:t>
            </a:r>
            <a:endParaRPr lang="en-US" sz="1400" dirty="0"/>
          </a:p>
        </p:txBody>
      </p:sp>
      <p:sp>
        <p:nvSpPr>
          <p:cNvPr id="27" name="TextBox 26"/>
          <p:cNvSpPr txBox="1"/>
          <p:nvPr/>
        </p:nvSpPr>
        <p:spPr>
          <a:xfrm>
            <a:off x="4138568" y="3492618"/>
            <a:ext cx="277640" cy="307777"/>
          </a:xfrm>
          <a:prstGeom prst="rect">
            <a:avLst/>
          </a:prstGeom>
          <a:noFill/>
        </p:spPr>
        <p:txBody>
          <a:bodyPr wrap="none" rtlCol="0">
            <a:spAutoFit/>
          </a:bodyPr>
          <a:lstStyle/>
          <a:p>
            <a:r>
              <a:rPr lang="en-US" sz="1400" dirty="0" smtClean="0"/>
              <a:t>X</a:t>
            </a:r>
            <a:endParaRPr lang="en-US" sz="1400" dirty="0"/>
          </a:p>
        </p:txBody>
      </p:sp>
      <p:sp>
        <p:nvSpPr>
          <p:cNvPr id="28" name="TextBox 27"/>
          <p:cNvSpPr txBox="1"/>
          <p:nvPr/>
        </p:nvSpPr>
        <p:spPr>
          <a:xfrm>
            <a:off x="4769141" y="3477238"/>
            <a:ext cx="277640" cy="307777"/>
          </a:xfrm>
          <a:prstGeom prst="rect">
            <a:avLst/>
          </a:prstGeom>
          <a:noFill/>
        </p:spPr>
        <p:txBody>
          <a:bodyPr wrap="none" rtlCol="0">
            <a:spAutoFit/>
          </a:bodyPr>
          <a:lstStyle/>
          <a:p>
            <a:r>
              <a:rPr lang="en-US" sz="1400" dirty="0" smtClean="0"/>
              <a:t>X</a:t>
            </a:r>
            <a:endParaRPr lang="en-US" sz="1400" dirty="0"/>
          </a:p>
        </p:txBody>
      </p:sp>
      <p:sp>
        <p:nvSpPr>
          <p:cNvPr id="29" name="TextBox 28"/>
          <p:cNvSpPr txBox="1"/>
          <p:nvPr/>
        </p:nvSpPr>
        <p:spPr>
          <a:xfrm>
            <a:off x="5961775" y="3478636"/>
            <a:ext cx="277640" cy="307777"/>
          </a:xfrm>
          <a:prstGeom prst="rect">
            <a:avLst/>
          </a:prstGeom>
          <a:noFill/>
        </p:spPr>
        <p:txBody>
          <a:bodyPr wrap="none" rtlCol="0">
            <a:spAutoFit/>
          </a:bodyPr>
          <a:lstStyle/>
          <a:p>
            <a:r>
              <a:rPr lang="en-US" sz="1400" dirty="0" smtClean="0"/>
              <a:t>X</a:t>
            </a:r>
            <a:endParaRPr lang="en-US" sz="1400" dirty="0"/>
          </a:p>
        </p:txBody>
      </p:sp>
      <p:sp>
        <p:nvSpPr>
          <p:cNvPr id="30" name="TextBox 29"/>
          <p:cNvSpPr txBox="1"/>
          <p:nvPr/>
        </p:nvSpPr>
        <p:spPr>
          <a:xfrm>
            <a:off x="5350778" y="3480034"/>
            <a:ext cx="277640" cy="307777"/>
          </a:xfrm>
          <a:prstGeom prst="rect">
            <a:avLst/>
          </a:prstGeom>
          <a:noFill/>
        </p:spPr>
        <p:txBody>
          <a:bodyPr wrap="none" rtlCol="0">
            <a:spAutoFit/>
          </a:bodyPr>
          <a:lstStyle/>
          <a:p>
            <a:r>
              <a:rPr lang="en-US" sz="1400" dirty="0" smtClean="0"/>
              <a:t>X</a:t>
            </a:r>
            <a:endParaRPr lang="en-US" sz="1400" dirty="0"/>
          </a:p>
        </p:txBody>
      </p:sp>
      <p:sp>
        <p:nvSpPr>
          <p:cNvPr id="31" name="TextBox 30"/>
          <p:cNvSpPr txBox="1"/>
          <p:nvPr/>
        </p:nvSpPr>
        <p:spPr>
          <a:xfrm>
            <a:off x="6576969" y="3481432"/>
            <a:ext cx="277640" cy="307777"/>
          </a:xfrm>
          <a:prstGeom prst="rect">
            <a:avLst/>
          </a:prstGeom>
          <a:noFill/>
        </p:spPr>
        <p:txBody>
          <a:bodyPr wrap="none" rtlCol="0">
            <a:spAutoFit/>
          </a:bodyPr>
          <a:lstStyle/>
          <a:p>
            <a:r>
              <a:rPr lang="en-US" sz="1400" dirty="0" smtClean="0"/>
              <a:t>X</a:t>
            </a:r>
            <a:endParaRPr lang="en-US" sz="1400" dirty="0"/>
          </a:p>
        </p:txBody>
      </p:sp>
      <p:sp>
        <p:nvSpPr>
          <p:cNvPr id="32" name="TextBox 31"/>
          <p:cNvSpPr txBox="1"/>
          <p:nvPr/>
        </p:nvSpPr>
        <p:spPr>
          <a:xfrm>
            <a:off x="7173985" y="3499609"/>
            <a:ext cx="277640" cy="307777"/>
          </a:xfrm>
          <a:prstGeom prst="rect">
            <a:avLst/>
          </a:prstGeom>
          <a:noFill/>
        </p:spPr>
        <p:txBody>
          <a:bodyPr wrap="none" rtlCol="0">
            <a:spAutoFit/>
          </a:bodyPr>
          <a:lstStyle/>
          <a:p>
            <a:r>
              <a:rPr lang="en-US" sz="1400" dirty="0" smtClean="0"/>
              <a:t>X</a:t>
            </a:r>
            <a:endParaRPr lang="en-US" sz="1400" dirty="0"/>
          </a:p>
        </p:txBody>
      </p:sp>
      <p:sp>
        <p:nvSpPr>
          <p:cNvPr id="33" name="TextBox 32"/>
          <p:cNvSpPr txBox="1"/>
          <p:nvPr/>
        </p:nvSpPr>
        <p:spPr>
          <a:xfrm>
            <a:off x="8391787" y="3492618"/>
            <a:ext cx="277640" cy="307777"/>
          </a:xfrm>
          <a:prstGeom prst="rect">
            <a:avLst/>
          </a:prstGeom>
          <a:noFill/>
        </p:spPr>
        <p:txBody>
          <a:bodyPr wrap="none" rtlCol="0">
            <a:spAutoFit/>
          </a:bodyPr>
          <a:lstStyle/>
          <a:p>
            <a:r>
              <a:rPr lang="en-US" sz="1400" dirty="0" smtClean="0"/>
              <a:t>X</a:t>
            </a:r>
            <a:endParaRPr lang="en-US" sz="1400" dirty="0"/>
          </a:p>
        </p:txBody>
      </p:sp>
      <p:sp>
        <p:nvSpPr>
          <p:cNvPr id="34" name="TextBox 33"/>
          <p:cNvSpPr txBox="1"/>
          <p:nvPr/>
        </p:nvSpPr>
        <p:spPr>
          <a:xfrm>
            <a:off x="7789177" y="3494016"/>
            <a:ext cx="277640" cy="307777"/>
          </a:xfrm>
          <a:prstGeom prst="rect">
            <a:avLst/>
          </a:prstGeom>
          <a:noFill/>
        </p:spPr>
        <p:txBody>
          <a:bodyPr wrap="none" rtlCol="0">
            <a:spAutoFit/>
          </a:bodyPr>
          <a:lstStyle/>
          <a:p>
            <a:r>
              <a:rPr lang="en-US" sz="1400" dirty="0" smtClean="0"/>
              <a:t>X</a:t>
            </a:r>
            <a:endParaRPr lang="en-US" sz="1400" dirty="0"/>
          </a:p>
        </p:txBody>
      </p:sp>
      <p:sp>
        <p:nvSpPr>
          <p:cNvPr id="35" name="TextBox 34"/>
          <p:cNvSpPr txBox="1"/>
          <p:nvPr/>
        </p:nvSpPr>
        <p:spPr>
          <a:xfrm>
            <a:off x="4146956" y="3970790"/>
            <a:ext cx="277640" cy="307777"/>
          </a:xfrm>
          <a:prstGeom prst="rect">
            <a:avLst/>
          </a:prstGeom>
          <a:noFill/>
        </p:spPr>
        <p:txBody>
          <a:bodyPr wrap="none" rtlCol="0">
            <a:spAutoFit/>
          </a:bodyPr>
          <a:lstStyle/>
          <a:p>
            <a:r>
              <a:rPr lang="en-US" sz="1400" dirty="0" smtClean="0"/>
              <a:t>X</a:t>
            </a:r>
            <a:endParaRPr lang="en-US" sz="1400" dirty="0"/>
          </a:p>
        </p:txBody>
      </p:sp>
      <p:sp>
        <p:nvSpPr>
          <p:cNvPr id="36" name="TextBox 35"/>
          <p:cNvSpPr txBox="1"/>
          <p:nvPr/>
        </p:nvSpPr>
        <p:spPr>
          <a:xfrm>
            <a:off x="4777529" y="3955410"/>
            <a:ext cx="277640" cy="307777"/>
          </a:xfrm>
          <a:prstGeom prst="rect">
            <a:avLst/>
          </a:prstGeom>
          <a:noFill/>
        </p:spPr>
        <p:txBody>
          <a:bodyPr wrap="none" rtlCol="0">
            <a:spAutoFit/>
          </a:bodyPr>
          <a:lstStyle/>
          <a:p>
            <a:r>
              <a:rPr lang="en-US" sz="1400" dirty="0" smtClean="0"/>
              <a:t>X</a:t>
            </a:r>
            <a:endParaRPr lang="en-US" sz="1400" dirty="0"/>
          </a:p>
        </p:txBody>
      </p:sp>
      <p:sp>
        <p:nvSpPr>
          <p:cNvPr id="37" name="TextBox 36"/>
          <p:cNvSpPr txBox="1"/>
          <p:nvPr/>
        </p:nvSpPr>
        <p:spPr>
          <a:xfrm>
            <a:off x="5970163" y="3956808"/>
            <a:ext cx="277640" cy="307777"/>
          </a:xfrm>
          <a:prstGeom prst="rect">
            <a:avLst/>
          </a:prstGeom>
          <a:noFill/>
        </p:spPr>
        <p:txBody>
          <a:bodyPr wrap="none" rtlCol="0">
            <a:spAutoFit/>
          </a:bodyPr>
          <a:lstStyle/>
          <a:p>
            <a:r>
              <a:rPr lang="en-US" sz="1400" dirty="0" smtClean="0"/>
              <a:t>X</a:t>
            </a:r>
            <a:endParaRPr lang="en-US" sz="1400" dirty="0"/>
          </a:p>
        </p:txBody>
      </p:sp>
      <p:sp>
        <p:nvSpPr>
          <p:cNvPr id="38" name="TextBox 37"/>
          <p:cNvSpPr txBox="1"/>
          <p:nvPr/>
        </p:nvSpPr>
        <p:spPr>
          <a:xfrm>
            <a:off x="5359166" y="3958206"/>
            <a:ext cx="277640" cy="307777"/>
          </a:xfrm>
          <a:prstGeom prst="rect">
            <a:avLst/>
          </a:prstGeom>
          <a:noFill/>
        </p:spPr>
        <p:txBody>
          <a:bodyPr wrap="none" rtlCol="0">
            <a:spAutoFit/>
          </a:bodyPr>
          <a:lstStyle/>
          <a:p>
            <a:r>
              <a:rPr lang="en-US" sz="1400" dirty="0" smtClean="0"/>
              <a:t>X</a:t>
            </a:r>
            <a:endParaRPr lang="en-US" sz="1400" dirty="0"/>
          </a:p>
        </p:txBody>
      </p:sp>
      <p:sp>
        <p:nvSpPr>
          <p:cNvPr id="39" name="TextBox 38"/>
          <p:cNvSpPr txBox="1"/>
          <p:nvPr/>
        </p:nvSpPr>
        <p:spPr>
          <a:xfrm>
            <a:off x="6459522" y="3976382"/>
            <a:ext cx="508473" cy="307777"/>
          </a:xfrm>
          <a:prstGeom prst="rect">
            <a:avLst/>
          </a:prstGeom>
          <a:noFill/>
        </p:spPr>
        <p:txBody>
          <a:bodyPr wrap="none" rtlCol="0">
            <a:spAutoFit/>
          </a:bodyPr>
          <a:lstStyle/>
          <a:p>
            <a:r>
              <a:rPr lang="en-US" sz="1400" dirty="0" smtClean="0">
                <a:solidFill>
                  <a:srgbClr val="FF0000"/>
                </a:solidFill>
              </a:rPr>
              <a:t>(</a:t>
            </a:r>
            <a:r>
              <a:rPr lang="en-US" sz="1400" dirty="0" err="1" smtClean="0">
                <a:solidFill>
                  <a:srgbClr val="FF0000"/>
                </a:solidFill>
              </a:rPr>
              <a:t>c,d</a:t>
            </a:r>
            <a:r>
              <a:rPr lang="en-US" sz="1400" dirty="0" smtClean="0">
                <a:solidFill>
                  <a:srgbClr val="FF0000"/>
                </a:solidFill>
              </a:rPr>
              <a:t>)</a:t>
            </a:r>
            <a:endParaRPr lang="en-US" sz="1400" dirty="0">
              <a:solidFill>
                <a:srgbClr val="FF0000"/>
              </a:solidFill>
            </a:endParaRPr>
          </a:p>
        </p:txBody>
      </p:sp>
      <p:sp>
        <p:nvSpPr>
          <p:cNvPr id="40" name="TextBox 39"/>
          <p:cNvSpPr txBox="1"/>
          <p:nvPr/>
        </p:nvSpPr>
        <p:spPr>
          <a:xfrm>
            <a:off x="7182373" y="3977781"/>
            <a:ext cx="277640" cy="307777"/>
          </a:xfrm>
          <a:prstGeom prst="rect">
            <a:avLst/>
          </a:prstGeom>
          <a:noFill/>
        </p:spPr>
        <p:txBody>
          <a:bodyPr wrap="none" rtlCol="0">
            <a:spAutoFit/>
          </a:bodyPr>
          <a:lstStyle/>
          <a:p>
            <a:r>
              <a:rPr lang="en-US" sz="1400" dirty="0" smtClean="0"/>
              <a:t>X</a:t>
            </a:r>
            <a:endParaRPr lang="en-US" sz="1400" dirty="0"/>
          </a:p>
        </p:txBody>
      </p:sp>
      <p:sp>
        <p:nvSpPr>
          <p:cNvPr id="41" name="TextBox 40"/>
          <p:cNvSpPr txBox="1"/>
          <p:nvPr/>
        </p:nvSpPr>
        <p:spPr>
          <a:xfrm>
            <a:off x="8400175" y="3970790"/>
            <a:ext cx="277640" cy="307777"/>
          </a:xfrm>
          <a:prstGeom prst="rect">
            <a:avLst/>
          </a:prstGeom>
          <a:noFill/>
        </p:spPr>
        <p:txBody>
          <a:bodyPr wrap="none" rtlCol="0">
            <a:spAutoFit/>
          </a:bodyPr>
          <a:lstStyle/>
          <a:p>
            <a:r>
              <a:rPr lang="en-US" sz="1400" dirty="0" smtClean="0"/>
              <a:t>X</a:t>
            </a:r>
            <a:endParaRPr lang="en-US" sz="1400" dirty="0"/>
          </a:p>
        </p:txBody>
      </p:sp>
      <p:sp>
        <p:nvSpPr>
          <p:cNvPr id="42" name="TextBox 41"/>
          <p:cNvSpPr txBox="1"/>
          <p:nvPr/>
        </p:nvSpPr>
        <p:spPr>
          <a:xfrm>
            <a:off x="7663341" y="3972188"/>
            <a:ext cx="529312" cy="307777"/>
          </a:xfrm>
          <a:prstGeom prst="rect">
            <a:avLst/>
          </a:prstGeom>
          <a:noFill/>
        </p:spPr>
        <p:txBody>
          <a:bodyPr wrap="none" rtlCol="0">
            <a:spAutoFit/>
          </a:bodyPr>
          <a:lstStyle/>
          <a:p>
            <a:r>
              <a:rPr lang="en-US" sz="1400" dirty="0">
                <a:solidFill>
                  <a:schemeClr val="accent6"/>
                </a:solidFill>
              </a:rPr>
              <a:t>(</a:t>
            </a:r>
            <a:r>
              <a:rPr lang="en-US" sz="1400" dirty="0">
                <a:solidFill>
                  <a:schemeClr val="accent6"/>
                </a:solidFill>
              </a:rPr>
              <a:t>c</a:t>
            </a:r>
            <a:r>
              <a:rPr lang="en-US" sz="1400" dirty="0">
                <a:solidFill>
                  <a:schemeClr val="accent6"/>
                </a:solidFill>
              </a:rPr>
              <a:t>, c)</a:t>
            </a:r>
            <a:endParaRPr lang="en-US" sz="1400" dirty="0">
              <a:solidFill>
                <a:schemeClr val="accent6"/>
              </a:solidFill>
            </a:endParaRPr>
          </a:p>
        </p:txBody>
      </p:sp>
      <p:sp>
        <p:nvSpPr>
          <p:cNvPr id="43" name="TextBox 42"/>
          <p:cNvSpPr txBox="1"/>
          <p:nvPr/>
        </p:nvSpPr>
        <p:spPr>
          <a:xfrm>
            <a:off x="4138568" y="4448963"/>
            <a:ext cx="277640" cy="307777"/>
          </a:xfrm>
          <a:prstGeom prst="rect">
            <a:avLst/>
          </a:prstGeom>
          <a:noFill/>
        </p:spPr>
        <p:txBody>
          <a:bodyPr wrap="none" rtlCol="0">
            <a:spAutoFit/>
          </a:bodyPr>
          <a:lstStyle/>
          <a:p>
            <a:r>
              <a:rPr lang="en-US" sz="1400" dirty="0" smtClean="0"/>
              <a:t>X</a:t>
            </a:r>
            <a:endParaRPr lang="en-US" sz="1400" dirty="0"/>
          </a:p>
        </p:txBody>
      </p:sp>
      <p:sp>
        <p:nvSpPr>
          <p:cNvPr id="44" name="TextBox 43"/>
          <p:cNvSpPr txBox="1"/>
          <p:nvPr/>
        </p:nvSpPr>
        <p:spPr>
          <a:xfrm>
            <a:off x="4769141" y="4433583"/>
            <a:ext cx="277640" cy="307777"/>
          </a:xfrm>
          <a:prstGeom prst="rect">
            <a:avLst/>
          </a:prstGeom>
          <a:noFill/>
        </p:spPr>
        <p:txBody>
          <a:bodyPr wrap="none" rtlCol="0">
            <a:spAutoFit/>
          </a:bodyPr>
          <a:lstStyle/>
          <a:p>
            <a:r>
              <a:rPr lang="en-US" sz="1400" dirty="0" smtClean="0"/>
              <a:t>X</a:t>
            </a:r>
            <a:endParaRPr lang="en-US" sz="1400" dirty="0"/>
          </a:p>
        </p:txBody>
      </p:sp>
      <p:sp>
        <p:nvSpPr>
          <p:cNvPr id="45" name="TextBox 44"/>
          <p:cNvSpPr txBox="1"/>
          <p:nvPr/>
        </p:nvSpPr>
        <p:spPr>
          <a:xfrm>
            <a:off x="5819162" y="4434981"/>
            <a:ext cx="548548" cy="307777"/>
          </a:xfrm>
          <a:prstGeom prst="rect">
            <a:avLst/>
          </a:prstGeom>
          <a:noFill/>
        </p:spPr>
        <p:txBody>
          <a:bodyPr wrap="none" rtlCol="0">
            <a:spAutoFit/>
          </a:bodyPr>
          <a:lstStyle/>
          <a:p>
            <a:r>
              <a:rPr lang="en-US" sz="1400" dirty="0" smtClean="0">
                <a:solidFill>
                  <a:srgbClr val="FF0000"/>
                </a:solidFill>
              </a:rPr>
              <a:t>(d, c)</a:t>
            </a:r>
            <a:endParaRPr lang="en-US" sz="1400" dirty="0">
              <a:solidFill>
                <a:srgbClr val="FF0000"/>
              </a:solidFill>
            </a:endParaRPr>
          </a:p>
        </p:txBody>
      </p:sp>
      <p:sp>
        <p:nvSpPr>
          <p:cNvPr id="46" name="TextBox 45"/>
          <p:cNvSpPr txBox="1"/>
          <p:nvPr/>
        </p:nvSpPr>
        <p:spPr>
          <a:xfrm>
            <a:off x="5350778" y="4436379"/>
            <a:ext cx="277640" cy="307777"/>
          </a:xfrm>
          <a:prstGeom prst="rect">
            <a:avLst/>
          </a:prstGeom>
          <a:noFill/>
        </p:spPr>
        <p:txBody>
          <a:bodyPr wrap="none" rtlCol="0">
            <a:spAutoFit/>
          </a:bodyPr>
          <a:lstStyle/>
          <a:p>
            <a:r>
              <a:rPr lang="en-US" sz="1400" dirty="0" smtClean="0"/>
              <a:t>X</a:t>
            </a:r>
            <a:endParaRPr lang="en-US" sz="1400" dirty="0"/>
          </a:p>
        </p:txBody>
      </p:sp>
      <p:sp>
        <p:nvSpPr>
          <p:cNvPr id="47" name="TextBox 46"/>
          <p:cNvSpPr txBox="1"/>
          <p:nvPr/>
        </p:nvSpPr>
        <p:spPr>
          <a:xfrm>
            <a:off x="6576969" y="4437777"/>
            <a:ext cx="277640" cy="307777"/>
          </a:xfrm>
          <a:prstGeom prst="rect">
            <a:avLst/>
          </a:prstGeom>
          <a:noFill/>
        </p:spPr>
        <p:txBody>
          <a:bodyPr wrap="none" rtlCol="0">
            <a:spAutoFit/>
          </a:bodyPr>
          <a:lstStyle/>
          <a:p>
            <a:r>
              <a:rPr lang="en-US" sz="1400" dirty="0" smtClean="0"/>
              <a:t>X</a:t>
            </a:r>
            <a:endParaRPr lang="en-US" sz="1400" dirty="0"/>
          </a:p>
        </p:txBody>
      </p:sp>
      <p:sp>
        <p:nvSpPr>
          <p:cNvPr id="48" name="TextBox 47"/>
          <p:cNvSpPr txBox="1"/>
          <p:nvPr/>
        </p:nvSpPr>
        <p:spPr>
          <a:xfrm>
            <a:off x="7173985" y="4455954"/>
            <a:ext cx="277640" cy="307777"/>
          </a:xfrm>
          <a:prstGeom prst="rect">
            <a:avLst/>
          </a:prstGeom>
          <a:noFill/>
        </p:spPr>
        <p:txBody>
          <a:bodyPr wrap="none" rtlCol="0">
            <a:spAutoFit/>
          </a:bodyPr>
          <a:lstStyle/>
          <a:p>
            <a:r>
              <a:rPr lang="en-US" sz="1400" dirty="0" smtClean="0"/>
              <a:t>X</a:t>
            </a:r>
            <a:endParaRPr lang="en-US" sz="1400" dirty="0"/>
          </a:p>
        </p:txBody>
      </p:sp>
      <p:sp>
        <p:nvSpPr>
          <p:cNvPr id="49" name="TextBox 48"/>
          <p:cNvSpPr txBox="1"/>
          <p:nvPr/>
        </p:nvSpPr>
        <p:spPr>
          <a:xfrm>
            <a:off x="8240785" y="4448963"/>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50" name="TextBox 49"/>
          <p:cNvSpPr txBox="1"/>
          <p:nvPr/>
        </p:nvSpPr>
        <p:spPr>
          <a:xfrm>
            <a:off x="7789177" y="4450361"/>
            <a:ext cx="277640" cy="307777"/>
          </a:xfrm>
          <a:prstGeom prst="rect">
            <a:avLst/>
          </a:prstGeom>
          <a:noFill/>
        </p:spPr>
        <p:txBody>
          <a:bodyPr wrap="none" rtlCol="0">
            <a:spAutoFit/>
          </a:bodyPr>
          <a:lstStyle/>
          <a:p>
            <a:r>
              <a:rPr lang="en-US" sz="1400" dirty="0" smtClean="0"/>
              <a:t>X</a:t>
            </a:r>
            <a:endParaRPr lang="en-US" sz="1400" dirty="0"/>
          </a:p>
        </p:txBody>
      </p:sp>
      <p:sp>
        <p:nvSpPr>
          <p:cNvPr id="51" name="TextBox 50"/>
          <p:cNvSpPr txBox="1"/>
          <p:nvPr/>
        </p:nvSpPr>
        <p:spPr>
          <a:xfrm>
            <a:off x="4146957" y="4910357"/>
            <a:ext cx="277640" cy="307777"/>
          </a:xfrm>
          <a:prstGeom prst="rect">
            <a:avLst/>
          </a:prstGeom>
          <a:noFill/>
        </p:spPr>
        <p:txBody>
          <a:bodyPr wrap="none" rtlCol="0">
            <a:spAutoFit/>
          </a:bodyPr>
          <a:lstStyle/>
          <a:p>
            <a:r>
              <a:rPr lang="en-US" sz="1400" dirty="0" smtClean="0"/>
              <a:t>X</a:t>
            </a:r>
            <a:endParaRPr lang="en-US" sz="1400" dirty="0"/>
          </a:p>
        </p:txBody>
      </p:sp>
      <p:sp>
        <p:nvSpPr>
          <p:cNvPr id="52" name="TextBox 51"/>
          <p:cNvSpPr txBox="1"/>
          <p:nvPr/>
        </p:nvSpPr>
        <p:spPr>
          <a:xfrm>
            <a:off x="4777530" y="4894977"/>
            <a:ext cx="277640" cy="307777"/>
          </a:xfrm>
          <a:prstGeom prst="rect">
            <a:avLst/>
          </a:prstGeom>
          <a:noFill/>
        </p:spPr>
        <p:txBody>
          <a:bodyPr wrap="none" rtlCol="0">
            <a:spAutoFit/>
          </a:bodyPr>
          <a:lstStyle/>
          <a:p>
            <a:r>
              <a:rPr lang="en-US" sz="1400" dirty="0" smtClean="0"/>
              <a:t>X</a:t>
            </a:r>
            <a:endParaRPr lang="en-US" sz="1400" dirty="0"/>
          </a:p>
        </p:txBody>
      </p:sp>
      <p:sp>
        <p:nvSpPr>
          <p:cNvPr id="53" name="TextBox 52"/>
          <p:cNvSpPr txBox="1"/>
          <p:nvPr/>
        </p:nvSpPr>
        <p:spPr>
          <a:xfrm>
            <a:off x="5970164" y="4896375"/>
            <a:ext cx="277640" cy="307777"/>
          </a:xfrm>
          <a:prstGeom prst="rect">
            <a:avLst/>
          </a:prstGeom>
          <a:noFill/>
        </p:spPr>
        <p:txBody>
          <a:bodyPr wrap="none" rtlCol="0">
            <a:spAutoFit/>
          </a:bodyPr>
          <a:lstStyle/>
          <a:p>
            <a:r>
              <a:rPr lang="en-US" sz="1400" dirty="0" smtClean="0"/>
              <a:t>X</a:t>
            </a:r>
            <a:endParaRPr lang="en-US" sz="1400" dirty="0"/>
          </a:p>
        </p:txBody>
      </p:sp>
      <p:sp>
        <p:nvSpPr>
          <p:cNvPr id="54" name="TextBox 53"/>
          <p:cNvSpPr txBox="1"/>
          <p:nvPr/>
        </p:nvSpPr>
        <p:spPr>
          <a:xfrm>
            <a:off x="5359167" y="4897773"/>
            <a:ext cx="277640" cy="307777"/>
          </a:xfrm>
          <a:prstGeom prst="rect">
            <a:avLst/>
          </a:prstGeom>
          <a:noFill/>
        </p:spPr>
        <p:txBody>
          <a:bodyPr wrap="none" rtlCol="0">
            <a:spAutoFit/>
          </a:bodyPr>
          <a:lstStyle/>
          <a:p>
            <a:r>
              <a:rPr lang="en-US" sz="1400" dirty="0" smtClean="0"/>
              <a:t>X</a:t>
            </a:r>
            <a:endParaRPr lang="en-US" sz="1400" dirty="0"/>
          </a:p>
        </p:txBody>
      </p:sp>
      <p:sp>
        <p:nvSpPr>
          <p:cNvPr id="55" name="TextBox 54"/>
          <p:cNvSpPr txBox="1"/>
          <p:nvPr/>
        </p:nvSpPr>
        <p:spPr>
          <a:xfrm>
            <a:off x="6585358" y="4899171"/>
            <a:ext cx="277640" cy="307777"/>
          </a:xfrm>
          <a:prstGeom prst="rect">
            <a:avLst/>
          </a:prstGeom>
          <a:noFill/>
        </p:spPr>
        <p:txBody>
          <a:bodyPr wrap="none" rtlCol="0">
            <a:spAutoFit/>
          </a:bodyPr>
          <a:lstStyle/>
          <a:p>
            <a:r>
              <a:rPr lang="en-US" sz="1400" dirty="0" smtClean="0"/>
              <a:t>X</a:t>
            </a:r>
            <a:endParaRPr lang="en-US" sz="1400" dirty="0"/>
          </a:p>
        </p:txBody>
      </p:sp>
      <p:sp>
        <p:nvSpPr>
          <p:cNvPr id="56" name="TextBox 55"/>
          <p:cNvSpPr txBox="1"/>
          <p:nvPr/>
        </p:nvSpPr>
        <p:spPr>
          <a:xfrm>
            <a:off x="7182374" y="4917348"/>
            <a:ext cx="277640" cy="307777"/>
          </a:xfrm>
          <a:prstGeom prst="rect">
            <a:avLst/>
          </a:prstGeom>
          <a:noFill/>
        </p:spPr>
        <p:txBody>
          <a:bodyPr wrap="none" rtlCol="0">
            <a:spAutoFit/>
          </a:bodyPr>
          <a:lstStyle/>
          <a:p>
            <a:r>
              <a:rPr lang="en-US" sz="1400" dirty="0" smtClean="0"/>
              <a:t>X</a:t>
            </a:r>
            <a:endParaRPr lang="en-US" sz="1400" dirty="0"/>
          </a:p>
        </p:txBody>
      </p:sp>
      <p:sp>
        <p:nvSpPr>
          <p:cNvPr id="57" name="TextBox 56"/>
          <p:cNvSpPr txBox="1"/>
          <p:nvPr/>
        </p:nvSpPr>
        <p:spPr>
          <a:xfrm>
            <a:off x="8400176" y="4910357"/>
            <a:ext cx="277640" cy="307777"/>
          </a:xfrm>
          <a:prstGeom prst="rect">
            <a:avLst/>
          </a:prstGeom>
          <a:noFill/>
        </p:spPr>
        <p:txBody>
          <a:bodyPr wrap="none" rtlCol="0">
            <a:spAutoFit/>
          </a:bodyPr>
          <a:lstStyle/>
          <a:p>
            <a:r>
              <a:rPr lang="en-US" sz="1400" dirty="0" smtClean="0"/>
              <a:t>X</a:t>
            </a:r>
            <a:endParaRPr lang="en-US" sz="1400" dirty="0"/>
          </a:p>
        </p:txBody>
      </p:sp>
      <p:sp>
        <p:nvSpPr>
          <p:cNvPr id="58" name="TextBox 57"/>
          <p:cNvSpPr txBox="1"/>
          <p:nvPr/>
        </p:nvSpPr>
        <p:spPr>
          <a:xfrm>
            <a:off x="7797566" y="4911755"/>
            <a:ext cx="277640" cy="307777"/>
          </a:xfrm>
          <a:prstGeom prst="rect">
            <a:avLst/>
          </a:prstGeom>
          <a:noFill/>
        </p:spPr>
        <p:txBody>
          <a:bodyPr wrap="none" rtlCol="0">
            <a:spAutoFit/>
          </a:bodyPr>
          <a:lstStyle/>
          <a:p>
            <a:r>
              <a:rPr lang="en-US" sz="1400" dirty="0" smtClean="0"/>
              <a:t>X</a:t>
            </a:r>
            <a:endParaRPr lang="en-US" sz="1400" dirty="0"/>
          </a:p>
        </p:txBody>
      </p:sp>
      <p:sp>
        <p:nvSpPr>
          <p:cNvPr id="59" name="TextBox 58"/>
          <p:cNvSpPr txBox="1"/>
          <p:nvPr/>
        </p:nvSpPr>
        <p:spPr>
          <a:xfrm>
            <a:off x="4155346" y="5396919"/>
            <a:ext cx="277640" cy="307777"/>
          </a:xfrm>
          <a:prstGeom prst="rect">
            <a:avLst/>
          </a:prstGeom>
          <a:noFill/>
        </p:spPr>
        <p:txBody>
          <a:bodyPr wrap="none" rtlCol="0">
            <a:spAutoFit/>
          </a:bodyPr>
          <a:lstStyle/>
          <a:p>
            <a:r>
              <a:rPr lang="en-US" sz="1400" dirty="0" smtClean="0"/>
              <a:t>X</a:t>
            </a:r>
            <a:endParaRPr lang="en-US" sz="1400" dirty="0"/>
          </a:p>
        </p:txBody>
      </p:sp>
      <p:sp>
        <p:nvSpPr>
          <p:cNvPr id="60" name="TextBox 59"/>
          <p:cNvSpPr txBox="1"/>
          <p:nvPr/>
        </p:nvSpPr>
        <p:spPr>
          <a:xfrm>
            <a:off x="4785919" y="5381539"/>
            <a:ext cx="277640" cy="307777"/>
          </a:xfrm>
          <a:prstGeom prst="rect">
            <a:avLst/>
          </a:prstGeom>
          <a:noFill/>
        </p:spPr>
        <p:txBody>
          <a:bodyPr wrap="none" rtlCol="0">
            <a:spAutoFit/>
          </a:bodyPr>
          <a:lstStyle/>
          <a:p>
            <a:r>
              <a:rPr lang="en-US" sz="1400" dirty="0" smtClean="0"/>
              <a:t>X</a:t>
            </a:r>
            <a:endParaRPr lang="en-US" sz="1400" dirty="0"/>
          </a:p>
        </p:txBody>
      </p:sp>
      <p:sp>
        <p:nvSpPr>
          <p:cNvPr id="61" name="TextBox 60"/>
          <p:cNvSpPr txBox="1"/>
          <p:nvPr/>
        </p:nvSpPr>
        <p:spPr>
          <a:xfrm>
            <a:off x="5810774" y="5374548"/>
            <a:ext cx="551754" cy="307777"/>
          </a:xfrm>
          <a:prstGeom prst="rect">
            <a:avLst/>
          </a:prstGeom>
          <a:noFill/>
        </p:spPr>
        <p:txBody>
          <a:bodyPr wrap="none" rtlCol="0">
            <a:spAutoFit/>
          </a:bodyPr>
          <a:lstStyle/>
          <a:p>
            <a:r>
              <a:rPr lang="en-US" sz="1400" dirty="0" smtClean="0">
                <a:solidFill>
                  <a:schemeClr val="accent6"/>
                </a:solidFill>
              </a:rPr>
              <a:t>(a, </a:t>
            </a:r>
            <a:r>
              <a:rPr lang="en-US" sz="1400" dirty="0">
                <a:solidFill>
                  <a:schemeClr val="accent6"/>
                </a:solidFill>
              </a:rPr>
              <a:t>a</a:t>
            </a:r>
            <a:r>
              <a:rPr lang="en-US" sz="1400" dirty="0" smtClean="0">
                <a:solidFill>
                  <a:schemeClr val="accent6"/>
                </a:solidFill>
              </a:rPr>
              <a:t>)</a:t>
            </a:r>
            <a:endParaRPr lang="en-US" sz="1400" dirty="0">
              <a:solidFill>
                <a:schemeClr val="accent6"/>
              </a:solidFill>
            </a:endParaRPr>
          </a:p>
        </p:txBody>
      </p:sp>
      <p:sp>
        <p:nvSpPr>
          <p:cNvPr id="62" name="TextBox 61"/>
          <p:cNvSpPr txBox="1"/>
          <p:nvPr/>
        </p:nvSpPr>
        <p:spPr>
          <a:xfrm>
            <a:off x="5367556" y="5384335"/>
            <a:ext cx="277640" cy="307777"/>
          </a:xfrm>
          <a:prstGeom prst="rect">
            <a:avLst/>
          </a:prstGeom>
          <a:noFill/>
        </p:spPr>
        <p:txBody>
          <a:bodyPr wrap="none" rtlCol="0">
            <a:spAutoFit/>
          </a:bodyPr>
          <a:lstStyle/>
          <a:p>
            <a:r>
              <a:rPr lang="en-US" sz="1400" dirty="0" smtClean="0"/>
              <a:t>X</a:t>
            </a:r>
            <a:endParaRPr lang="en-US" sz="1400" dirty="0"/>
          </a:p>
        </p:txBody>
      </p:sp>
      <p:sp>
        <p:nvSpPr>
          <p:cNvPr id="63" name="TextBox 62"/>
          <p:cNvSpPr txBox="1"/>
          <p:nvPr/>
        </p:nvSpPr>
        <p:spPr>
          <a:xfrm>
            <a:off x="6593747" y="5385733"/>
            <a:ext cx="277640" cy="307777"/>
          </a:xfrm>
          <a:prstGeom prst="rect">
            <a:avLst/>
          </a:prstGeom>
          <a:noFill/>
        </p:spPr>
        <p:txBody>
          <a:bodyPr wrap="none" rtlCol="0">
            <a:spAutoFit/>
          </a:bodyPr>
          <a:lstStyle/>
          <a:p>
            <a:r>
              <a:rPr lang="en-US" sz="1400" dirty="0" smtClean="0"/>
              <a:t>X</a:t>
            </a:r>
            <a:endParaRPr lang="en-US" sz="1400" dirty="0"/>
          </a:p>
        </p:txBody>
      </p:sp>
      <p:sp>
        <p:nvSpPr>
          <p:cNvPr id="64" name="TextBox 63"/>
          <p:cNvSpPr txBox="1"/>
          <p:nvPr/>
        </p:nvSpPr>
        <p:spPr>
          <a:xfrm>
            <a:off x="7190763" y="5403910"/>
            <a:ext cx="277640" cy="307777"/>
          </a:xfrm>
          <a:prstGeom prst="rect">
            <a:avLst/>
          </a:prstGeom>
          <a:noFill/>
        </p:spPr>
        <p:txBody>
          <a:bodyPr wrap="none" rtlCol="0">
            <a:spAutoFit/>
          </a:bodyPr>
          <a:lstStyle/>
          <a:p>
            <a:r>
              <a:rPr lang="en-US" sz="1400" dirty="0" smtClean="0"/>
              <a:t>X</a:t>
            </a:r>
            <a:endParaRPr lang="en-US" sz="1400" dirty="0"/>
          </a:p>
        </p:txBody>
      </p:sp>
      <p:sp>
        <p:nvSpPr>
          <p:cNvPr id="65" name="TextBox 64"/>
          <p:cNvSpPr txBox="1"/>
          <p:nvPr/>
        </p:nvSpPr>
        <p:spPr>
          <a:xfrm>
            <a:off x="8408565" y="5396919"/>
            <a:ext cx="277640" cy="307777"/>
          </a:xfrm>
          <a:prstGeom prst="rect">
            <a:avLst/>
          </a:prstGeom>
          <a:noFill/>
        </p:spPr>
        <p:txBody>
          <a:bodyPr wrap="none" rtlCol="0">
            <a:spAutoFit/>
          </a:bodyPr>
          <a:lstStyle/>
          <a:p>
            <a:r>
              <a:rPr lang="en-US" sz="1400" dirty="0" smtClean="0"/>
              <a:t>X</a:t>
            </a:r>
            <a:endParaRPr lang="en-US" sz="1400" dirty="0"/>
          </a:p>
        </p:txBody>
      </p:sp>
      <p:sp>
        <p:nvSpPr>
          <p:cNvPr id="66" name="TextBox 65"/>
          <p:cNvSpPr txBox="1"/>
          <p:nvPr/>
        </p:nvSpPr>
        <p:spPr>
          <a:xfrm>
            <a:off x="7805955" y="5398317"/>
            <a:ext cx="277640" cy="307777"/>
          </a:xfrm>
          <a:prstGeom prst="rect">
            <a:avLst/>
          </a:prstGeom>
          <a:noFill/>
        </p:spPr>
        <p:txBody>
          <a:bodyPr wrap="none" rtlCol="0">
            <a:spAutoFit/>
          </a:bodyPr>
          <a:lstStyle/>
          <a:p>
            <a:r>
              <a:rPr lang="en-US" sz="1400" dirty="0" smtClean="0"/>
              <a:t>X</a:t>
            </a:r>
            <a:endParaRPr lang="en-US" sz="1400" dirty="0"/>
          </a:p>
        </p:txBody>
      </p:sp>
      <p:sp>
        <p:nvSpPr>
          <p:cNvPr id="67" name="TextBox 66"/>
          <p:cNvSpPr txBox="1"/>
          <p:nvPr/>
        </p:nvSpPr>
        <p:spPr>
          <a:xfrm>
            <a:off x="4155346" y="5866702"/>
            <a:ext cx="277640" cy="307777"/>
          </a:xfrm>
          <a:prstGeom prst="rect">
            <a:avLst/>
          </a:prstGeom>
          <a:noFill/>
        </p:spPr>
        <p:txBody>
          <a:bodyPr wrap="none" rtlCol="0">
            <a:spAutoFit/>
          </a:bodyPr>
          <a:lstStyle/>
          <a:p>
            <a:r>
              <a:rPr lang="en-US" sz="1400" dirty="0" smtClean="0"/>
              <a:t>X</a:t>
            </a:r>
            <a:endParaRPr lang="en-US" sz="1400" dirty="0"/>
          </a:p>
        </p:txBody>
      </p:sp>
      <p:sp>
        <p:nvSpPr>
          <p:cNvPr id="68" name="TextBox 67"/>
          <p:cNvSpPr txBox="1"/>
          <p:nvPr/>
        </p:nvSpPr>
        <p:spPr>
          <a:xfrm>
            <a:off x="4785919" y="5851322"/>
            <a:ext cx="277640" cy="307777"/>
          </a:xfrm>
          <a:prstGeom prst="rect">
            <a:avLst/>
          </a:prstGeom>
          <a:noFill/>
        </p:spPr>
        <p:txBody>
          <a:bodyPr wrap="none" rtlCol="0">
            <a:spAutoFit/>
          </a:bodyPr>
          <a:lstStyle/>
          <a:p>
            <a:r>
              <a:rPr lang="en-US" sz="1400" dirty="0" smtClean="0"/>
              <a:t>X</a:t>
            </a:r>
            <a:endParaRPr lang="en-US" sz="1400" dirty="0"/>
          </a:p>
        </p:txBody>
      </p:sp>
      <p:sp>
        <p:nvSpPr>
          <p:cNvPr id="69" name="TextBox 68"/>
          <p:cNvSpPr txBox="1"/>
          <p:nvPr/>
        </p:nvSpPr>
        <p:spPr>
          <a:xfrm>
            <a:off x="5978553" y="5852720"/>
            <a:ext cx="277640" cy="307777"/>
          </a:xfrm>
          <a:prstGeom prst="rect">
            <a:avLst/>
          </a:prstGeom>
          <a:noFill/>
        </p:spPr>
        <p:txBody>
          <a:bodyPr wrap="none" rtlCol="0">
            <a:spAutoFit/>
          </a:bodyPr>
          <a:lstStyle/>
          <a:p>
            <a:r>
              <a:rPr lang="en-US" sz="1400" dirty="0" smtClean="0"/>
              <a:t>X</a:t>
            </a:r>
            <a:endParaRPr lang="en-US" sz="1400" dirty="0"/>
          </a:p>
        </p:txBody>
      </p:sp>
      <p:sp>
        <p:nvSpPr>
          <p:cNvPr id="70" name="TextBox 69"/>
          <p:cNvSpPr txBox="1"/>
          <p:nvPr/>
        </p:nvSpPr>
        <p:spPr>
          <a:xfrm>
            <a:off x="5367556" y="5854118"/>
            <a:ext cx="277640" cy="307777"/>
          </a:xfrm>
          <a:prstGeom prst="rect">
            <a:avLst/>
          </a:prstGeom>
          <a:noFill/>
        </p:spPr>
        <p:txBody>
          <a:bodyPr wrap="none" rtlCol="0">
            <a:spAutoFit/>
          </a:bodyPr>
          <a:lstStyle/>
          <a:p>
            <a:r>
              <a:rPr lang="en-US" sz="1400" dirty="0" smtClean="0"/>
              <a:t>X</a:t>
            </a:r>
            <a:endParaRPr lang="en-US" sz="1400" dirty="0"/>
          </a:p>
        </p:txBody>
      </p:sp>
      <p:sp>
        <p:nvSpPr>
          <p:cNvPr id="71" name="TextBox 70"/>
          <p:cNvSpPr txBox="1"/>
          <p:nvPr/>
        </p:nvSpPr>
        <p:spPr>
          <a:xfrm>
            <a:off x="6442745" y="5872294"/>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72" name="TextBox 71"/>
          <p:cNvSpPr txBox="1"/>
          <p:nvPr/>
        </p:nvSpPr>
        <p:spPr>
          <a:xfrm>
            <a:off x="7190763" y="5873693"/>
            <a:ext cx="277640" cy="307777"/>
          </a:xfrm>
          <a:prstGeom prst="rect">
            <a:avLst/>
          </a:prstGeom>
          <a:noFill/>
        </p:spPr>
        <p:txBody>
          <a:bodyPr wrap="none" rtlCol="0">
            <a:spAutoFit/>
          </a:bodyPr>
          <a:lstStyle/>
          <a:p>
            <a:r>
              <a:rPr lang="en-US" sz="1400" dirty="0" smtClean="0"/>
              <a:t>X</a:t>
            </a:r>
            <a:endParaRPr lang="en-US" sz="1400" dirty="0"/>
          </a:p>
        </p:txBody>
      </p:sp>
      <p:sp>
        <p:nvSpPr>
          <p:cNvPr id="73" name="TextBox 72"/>
          <p:cNvSpPr txBox="1"/>
          <p:nvPr/>
        </p:nvSpPr>
        <p:spPr>
          <a:xfrm>
            <a:off x="8408565" y="5866702"/>
            <a:ext cx="277640" cy="307777"/>
          </a:xfrm>
          <a:prstGeom prst="rect">
            <a:avLst/>
          </a:prstGeom>
          <a:noFill/>
        </p:spPr>
        <p:txBody>
          <a:bodyPr wrap="none" rtlCol="0">
            <a:spAutoFit/>
          </a:bodyPr>
          <a:lstStyle/>
          <a:p>
            <a:r>
              <a:rPr lang="en-US" sz="1400" dirty="0" smtClean="0"/>
              <a:t>X</a:t>
            </a:r>
            <a:endParaRPr lang="en-US" sz="1400" dirty="0"/>
          </a:p>
        </p:txBody>
      </p:sp>
      <p:sp>
        <p:nvSpPr>
          <p:cNvPr id="74" name="TextBox 73"/>
          <p:cNvSpPr txBox="1"/>
          <p:nvPr/>
        </p:nvSpPr>
        <p:spPr>
          <a:xfrm>
            <a:off x="7805955" y="5868100"/>
            <a:ext cx="277640" cy="307777"/>
          </a:xfrm>
          <a:prstGeom prst="rect">
            <a:avLst/>
          </a:prstGeom>
          <a:noFill/>
        </p:spPr>
        <p:txBody>
          <a:bodyPr wrap="none" rtlCol="0">
            <a:spAutoFit/>
          </a:bodyPr>
          <a:lstStyle/>
          <a:p>
            <a:r>
              <a:rPr lang="en-US" sz="1400" dirty="0" smtClean="0"/>
              <a:t>X</a:t>
            </a:r>
            <a:endParaRPr lang="en-US" sz="1400" dirty="0"/>
          </a:p>
        </p:txBody>
      </p:sp>
      <p:grpSp>
        <p:nvGrpSpPr>
          <p:cNvPr id="85" name="Group 84"/>
          <p:cNvGrpSpPr/>
          <p:nvPr/>
        </p:nvGrpSpPr>
        <p:grpSpPr>
          <a:xfrm>
            <a:off x="6367710" y="1728131"/>
            <a:ext cx="5544657" cy="2874721"/>
            <a:chOff x="6367710" y="1728131"/>
            <a:chExt cx="5544657" cy="2874721"/>
          </a:xfrm>
        </p:grpSpPr>
        <p:sp>
          <p:nvSpPr>
            <p:cNvPr id="76" name="Cloud Callout 75"/>
            <p:cNvSpPr/>
            <p:nvPr/>
          </p:nvSpPr>
          <p:spPr>
            <a:xfrm>
              <a:off x="9689285" y="1728131"/>
              <a:ext cx="2223082" cy="1283516"/>
            </a:xfrm>
            <a:prstGeom prst="cloudCallout">
              <a:avLst>
                <a:gd name="adj1" fmla="val -63115"/>
                <a:gd name="adj2" fmla="val 7426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Note with 3 new ordered pairs we must add the equivalent row &amp; column</a:t>
              </a:r>
              <a:endParaRPr lang="en-US" sz="1200" dirty="0">
                <a:solidFill>
                  <a:schemeClr val="tx1"/>
                </a:solidFill>
              </a:endParaRPr>
            </a:p>
          </p:txBody>
        </p:sp>
        <p:cxnSp>
          <p:nvCxnSpPr>
            <p:cNvPr id="78" name="Straight Arrow Connector 77"/>
            <p:cNvCxnSpPr>
              <a:stCxn id="76" idx="4"/>
              <a:endCxn id="39" idx="3"/>
            </p:cNvCxnSpPr>
            <p:nvPr/>
          </p:nvCxnSpPr>
          <p:spPr>
            <a:xfrm flipH="1">
              <a:off x="6967995" y="3323092"/>
              <a:ext cx="2429733" cy="80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6" idx="4"/>
              <a:endCxn id="45" idx="3"/>
            </p:cNvCxnSpPr>
            <p:nvPr/>
          </p:nvCxnSpPr>
          <p:spPr>
            <a:xfrm flipH="1">
              <a:off x="6367710" y="3323092"/>
              <a:ext cx="3030018" cy="1265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49" idx="3"/>
            </p:cNvCxnSpPr>
            <p:nvPr/>
          </p:nvCxnSpPr>
          <p:spPr>
            <a:xfrm flipH="1">
              <a:off x="8808569" y="3323092"/>
              <a:ext cx="589159" cy="127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702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ppt_x"/>
                                          </p:val>
                                        </p:tav>
                                        <p:tav tm="100000">
                                          <p:val>
                                            <p:strVal val="#ppt_x"/>
                                          </p:val>
                                        </p:tav>
                                      </p:tavLst>
                                    </p:anim>
                                    <p:anim calcmode="lin" valueType="num">
                                      <p:cBhvr additive="base">
                                        <p:cTn id="9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additive="base">
                                        <p:cTn id="121" dur="500" fill="hold"/>
                                        <p:tgtEl>
                                          <p:spTgt spid="29"/>
                                        </p:tgtEl>
                                        <p:attrNameLst>
                                          <p:attrName>ppt_x</p:attrName>
                                        </p:attrNameLst>
                                      </p:cBhvr>
                                      <p:tavLst>
                                        <p:tav tm="0">
                                          <p:val>
                                            <p:strVal val="#ppt_x"/>
                                          </p:val>
                                        </p:tav>
                                        <p:tav tm="100000">
                                          <p:val>
                                            <p:strVal val="#ppt_x"/>
                                          </p:val>
                                        </p:tav>
                                      </p:tavLst>
                                    </p:anim>
                                    <p:anim calcmode="lin" valueType="num">
                                      <p:cBhvr additive="base">
                                        <p:cTn id="1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additive="base">
                                        <p:cTn id="127" dur="500" fill="hold"/>
                                        <p:tgtEl>
                                          <p:spTgt spid="31"/>
                                        </p:tgtEl>
                                        <p:attrNameLst>
                                          <p:attrName>ppt_x</p:attrName>
                                        </p:attrNameLst>
                                      </p:cBhvr>
                                      <p:tavLst>
                                        <p:tav tm="0">
                                          <p:val>
                                            <p:strVal val="#ppt_x"/>
                                          </p:val>
                                        </p:tav>
                                        <p:tav tm="100000">
                                          <p:val>
                                            <p:strVal val="#ppt_x"/>
                                          </p:val>
                                        </p:tav>
                                      </p:tavLst>
                                    </p:anim>
                                    <p:anim calcmode="lin" valueType="num">
                                      <p:cBhvr additive="base">
                                        <p:cTn id="1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ppt_x"/>
                                          </p:val>
                                        </p:tav>
                                        <p:tav tm="100000">
                                          <p:val>
                                            <p:strVal val="#ppt_x"/>
                                          </p:val>
                                        </p:tav>
                                      </p:tavLst>
                                    </p:anim>
                                    <p:anim calcmode="lin" valueType="num">
                                      <p:cBhvr additive="base">
                                        <p:cTn id="1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3"/>
                                        </p:tgtEl>
                                        <p:attrNameLst>
                                          <p:attrName>style.visibility</p:attrName>
                                        </p:attrNameLst>
                                      </p:cBhvr>
                                      <p:to>
                                        <p:strVal val="visible"/>
                                      </p:to>
                                    </p:set>
                                    <p:anim calcmode="lin" valueType="num">
                                      <p:cBhvr additive="base">
                                        <p:cTn id="145" dur="500" fill="hold"/>
                                        <p:tgtEl>
                                          <p:spTgt spid="33"/>
                                        </p:tgtEl>
                                        <p:attrNameLst>
                                          <p:attrName>ppt_x</p:attrName>
                                        </p:attrNameLst>
                                      </p:cBhvr>
                                      <p:tavLst>
                                        <p:tav tm="0">
                                          <p:val>
                                            <p:strVal val="#ppt_x"/>
                                          </p:val>
                                        </p:tav>
                                        <p:tav tm="100000">
                                          <p:val>
                                            <p:strVal val="#ppt_x"/>
                                          </p:val>
                                        </p:tav>
                                      </p:tavLst>
                                    </p:anim>
                                    <p:anim calcmode="lin" valueType="num">
                                      <p:cBhvr additive="base">
                                        <p:cTn id="1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5"/>
                                        </p:tgtEl>
                                        <p:attrNameLst>
                                          <p:attrName>style.visibility</p:attrName>
                                        </p:attrNameLst>
                                      </p:cBhvr>
                                      <p:to>
                                        <p:strVal val="visible"/>
                                      </p:to>
                                    </p:set>
                                    <p:anim calcmode="lin" valueType="num">
                                      <p:cBhvr additive="base">
                                        <p:cTn id="151" dur="500" fill="hold"/>
                                        <p:tgtEl>
                                          <p:spTgt spid="35"/>
                                        </p:tgtEl>
                                        <p:attrNameLst>
                                          <p:attrName>ppt_x</p:attrName>
                                        </p:attrNameLst>
                                      </p:cBhvr>
                                      <p:tavLst>
                                        <p:tav tm="0">
                                          <p:val>
                                            <p:strVal val="#ppt_x"/>
                                          </p:val>
                                        </p:tav>
                                        <p:tav tm="100000">
                                          <p:val>
                                            <p:strVal val="#ppt_x"/>
                                          </p:val>
                                        </p:tav>
                                      </p:tavLst>
                                    </p:anim>
                                    <p:anim calcmode="lin" valueType="num">
                                      <p:cBhvr additive="base">
                                        <p:cTn id="15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6"/>
                                        </p:tgtEl>
                                        <p:attrNameLst>
                                          <p:attrName>style.visibility</p:attrName>
                                        </p:attrNameLst>
                                      </p:cBhvr>
                                      <p:to>
                                        <p:strVal val="visible"/>
                                      </p:to>
                                    </p:set>
                                    <p:anim calcmode="lin" valueType="num">
                                      <p:cBhvr additive="base">
                                        <p:cTn id="157" dur="500" fill="hold"/>
                                        <p:tgtEl>
                                          <p:spTgt spid="36"/>
                                        </p:tgtEl>
                                        <p:attrNameLst>
                                          <p:attrName>ppt_x</p:attrName>
                                        </p:attrNameLst>
                                      </p:cBhvr>
                                      <p:tavLst>
                                        <p:tav tm="0">
                                          <p:val>
                                            <p:strVal val="#ppt_x"/>
                                          </p:val>
                                        </p:tav>
                                        <p:tav tm="100000">
                                          <p:val>
                                            <p:strVal val="#ppt_x"/>
                                          </p:val>
                                        </p:tav>
                                      </p:tavLst>
                                    </p:anim>
                                    <p:anim calcmode="lin" valueType="num">
                                      <p:cBhvr additive="base">
                                        <p:cTn id="15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38"/>
                                        </p:tgtEl>
                                        <p:attrNameLst>
                                          <p:attrName>style.visibility</p:attrName>
                                        </p:attrNameLst>
                                      </p:cBhvr>
                                      <p:to>
                                        <p:strVal val="visible"/>
                                      </p:to>
                                    </p:set>
                                    <p:anim calcmode="lin" valueType="num">
                                      <p:cBhvr additive="base">
                                        <p:cTn id="163" dur="500" fill="hold"/>
                                        <p:tgtEl>
                                          <p:spTgt spid="38"/>
                                        </p:tgtEl>
                                        <p:attrNameLst>
                                          <p:attrName>ppt_x</p:attrName>
                                        </p:attrNameLst>
                                      </p:cBhvr>
                                      <p:tavLst>
                                        <p:tav tm="0">
                                          <p:val>
                                            <p:strVal val="#ppt_x"/>
                                          </p:val>
                                        </p:tav>
                                        <p:tav tm="100000">
                                          <p:val>
                                            <p:strVal val="#ppt_x"/>
                                          </p:val>
                                        </p:tav>
                                      </p:tavLst>
                                    </p:anim>
                                    <p:anim calcmode="lin" valueType="num">
                                      <p:cBhvr additive="base">
                                        <p:cTn id="16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additive="base">
                                        <p:cTn id="169" dur="500" fill="hold"/>
                                        <p:tgtEl>
                                          <p:spTgt spid="37"/>
                                        </p:tgtEl>
                                        <p:attrNameLst>
                                          <p:attrName>ppt_x</p:attrName>
                                        </p:attrNameLst>
                                      </p:cBhvr>
                                      <p:tavLst>
                                        <p:tav tm="0">
                                          <p:val>
                                            <p:strVal val="#ppt_x"/>
                                          </p:val>
                                        </p:tav>
                                        <p:tav tm="100000">
                                          <p:val>
                                            <p:strVal val="#ppt_x"/>
                                          </p:val>
                                        </p:tav>
                                      </p:tavLst>
                                    </p:anim>
                                    <p:anim calcmode="lin" valueType="num">
                                      <p:cBhvr additive="base">
                                        <p:cTn id="17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39"/>
                                        </p:tgtEl>
                                        <p:attrNameLst>
                                          <p:attrName>style.visibility</p:attrName>
                                        </p:attrNameLst>
                                      </p:cBhvr>
                                      <p:to>
                                        <p:strVal val="visible"/>
                                      </p:to>
                                    </p:set>
                                    <p:anim calcmode="lin" valueType="num">
                                      <p:cBhvr additive="base">
                                        <p:cTn id="175" dur="500" fill="hold"/>
                                        <p:tgtEl>
                                          <p:spTgt spid="39"/>
                                        </p:tgtEl>
                                        <p:attrNameLst>
                                          <p:attrName>ppt_x</p:attrName>
                                        </p:attrNameLst>
                                      </p:cBhvr>
                                      <p:tavLst>
                                        <p:tav tm="0">
                                          <p:val>
                                            <p:strVal val="#ppt_x"/>
                                          </p:val>
                                        </p:tav>
                                        <p:tav tm="100000">
                                          <p:val>
                                            <p:strVal val="#ppt_x"/>
                                          </p:val>
                                        </p:tav>
                                      </p:tavLst>
                                    </p:anim>
                                    <p:anim calcmode="lin" valueType="num">
                                      <p:cBhvr additive="base">
                                        <p:cTn id="17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40"/>
                                        </p:tgtEl>
                                        <p:attrNameLst>
                                          <p:attrName>style.visibility</p:attrName>
                                        </p:attrNameLst>
                                      </p:cBhvr>
                                      <p:to>
                                        <p:strVal val="visible"/>
                                      </p:to>
                                    </p:set>
                                    <p:anim calcmode="lin" valueType="num">
                                      <p:cBhvr additive="base">
                                        <p:cTn id="181" dur="500" fill="hold"/>
                                        <p:tgtEl>
                                          <p:spTgt spid="40"/>
                                        </p:tgtEl>
                                        <p:attrNameLst>
                                          <p:attrName>ppt_x</p:attrName>
                                        </p:attrNameLst>
                                      </p:cBhvr>
                                      <p:tavLst>
                                        <p:tav tm="0">
                                          <p:val>
                                            <p:strVal val="#ppt_x"/>
                                          </p:val>
                                        </p:tav>
                                        <p:tav tm="100000">
                                          <p:val>
                                            <p:strVal val="#ppt_x"/>
                                          </p:val>
                                        </p:tav>
                                      </p:tavLst>
                                    </p:anim>
                                    <p:anim calcmode="lin" valueType="num">
                                      <p:cBhvr additive="base">
                                        <p:cTn id="1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42"/>
                                        </p:tgtEl>
                                        <p:attrNameLst>
                                          <p:attrName>style.visibility</p:attrName>
                                        </p:attrNameLst>
                                      </p:cBhvr>
                                      <p:to>
                                        <p:strVal val="visible"/>
                                      </p:to>
                                    </p:set>
                                    <p:anim calcmode="lin" valueType="num">
                                      <p:cBhvr additive="base">
                                        <p:cTn id="187" dur="500" fill="hold"/>
                                        <p:tgtEl>
                                          <p:spTgt spid="42"/>
                                        </p:tgtEl>
                                        <p:attrNameLst>
                                          <p:attrName>ppt_x</p:attrName>
                                        </p:attrNameLst>
                                      </p:cBhvr>
                                      <p:tavLst>
                                        <p:tav tm="0">
                                          <p:val>
                                            <p:strVal val="#ppt_x"/>
                                          </p:val>
                                        </p:tav>
                                        <p:tav tm="100000">
                                          <p:val>
                                            <p:strVal val="#ppt_x"/>
                                          </p:val>
                                        </p:tav>
                                      </p:tavLst>
                                    </p:anim>
                                    <p:anim calcmode="lin" valueType="num">
                                      <p:cBhvr additive="base">
                                        <p:cTn id="18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41"/>
                                        </p:tgtEl>
                                        <p:attrNameLst>
                                          <p:attrName>style.visibility</p:attrName>
                                        </p:attrNameLst>
                                      </p:cBhvr>
                                      <p:to>
                                        <p:strVal val="visible"/>
                                      </p:to>
                                    </p:set>
                                    <p:anim calcmode="lin" valueType="num">
                                      <p:cBhvr additive="base">
                                        <p:cTn id="193" dur="500" fill="hold"/>
                                        <p:tgtEl>
                                          <p:spTgt spid="41"/>
                                        </p:tgtEl>
                                        <p:attrNameLst>
                                          <p:attrName>ppt_x</p:attrName>
                                        </p:attrNameLst>
                                      </p:cBhvr>
                                      <p:tavLst>
                                        <p:tav tm="0">
                                          <p:val>
                                            <p:strVal val="#ppt_x"/>
                                          </p:val>
                                        </p:tav>
                                        <p:tav tm="100000">
                                          <p:val>
                                            <p:strVal val="#ppt_x"/>
                                          </p:val>
                                        </p:tav>
                                      </p:tavLst>
                                    </p:anim>
                                    <p:anim calcmode="lin" valueType="num">
                                      <p:cBhvr additive="base">
                                        <p:cTn id="19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43"/>
                                        </p:tgtEl>
                                        <p:attrNameLst>
                                          <p:attrName>style.visibility</p:attrName>
                                        </p:attrNameLst>
                                      </p:cBhvr>
                                      <p:to>
                                        <p:strVal val="visible"/>
                                      </p:to>
                                    </p:set>
                                    <p:anim calcmode="lin" valueType="num">
                                      <p:cBhvr additive="base">
                                        <p:cTn id="199" dur="500" fill="hold"/>
                                        <p:tgtEl>
                                          <p:spTgt spid="43"/>
                                        </p:tgtEl>
                                        <p:attrNameLst>
                                          <p:attrName>ppt_x</p:attrName>
                                        </p:attrNameLst>
                                      </p:cBhvr>
                                      <p:tavLst>
                                        <p:tav tm="0">
                                          <p:val>
                                            <p:strVal val="#ppt_x"/>
                                          </p:val>
                                        </p:tav>
                                        <p:tav tm="100000">
                                          <p:val>
                                            <p:strVal val="#ppt_x"/>
                                          </p:val>
                                        </p:tav>
                                      </p:tavLst>
                                    </p:anim>
                                    <p:anim calcmode="lin" valueType="num">
                                      <p:cBhvr additive="base">
                                        <p:cTn id="20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44"/>
                                        </p:tgtEl>
                                        <p:attrNameLst>
                                          <p:attrName>style.visibility</p:attrName>
                                        </p:attrNameLst>
                                      </p:cBhvr>
                                      <p:to>
                                        <p:strVal val="visible"/>
                                      </p:to>
                                    </p:set>
                                    <p:anim calcmode="lin" valueType="num">
                                      <p:cBhvr additive="base">
                                        <p:cTn id="205" dur="500" fill="hold"/>
                                        <p:tgtEl>
                                          <p:spTgt spid="44"/>
                                        </p:tgtEl>
                                        <p:attrNameLst>
                                          <p:attrName>ppt_x</p:attrName>
                                        </p:attrNameLst>
                                      </p:cBhvr>
                                      <p:tavLst>
                                        <p:tav tm="0">
                                          <p:val>
                                            <p:strVal val="#ppt_x"/>
                                          </p:val>
                                        </p:tav>
                                        <p:tav tm="100000">
                                          <p:val>
                                            <p:strVal val="#ppt_x"/>
                                          </p:val>
                                        </p:tav>
                                      </p:tavLst>
                                    </p:anim>
                                    <p:anim calcmode="lin" valueType="num">
                                      <p:cBhvr additive="base">
                                        <p:cTn id="20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46"/>
                                        </p:tgtEl>
                                        <p:attrNameLst>
                                          <p:attrName>style.visibility</p:attrName>
                                        </p:attrNameLst>
                                      </p:cBhvr>
                                      <p:to>
                                        <p:strVal val="visible"/>
                                      </p:to>
                                    </p:set>
                                    <p:anim calcmode="lin" valueType="num">
                                      <p:cBhvr additive="base">
                                        <p:cTn id="211" dur="500" fill="hold"/>
                                        <p:tgtEl>
                                          <p:spTgt spid="46"/>
                                        </p:tgtEl>
                                        <p:attrNameLst>
                                          <p:attrName>ppt_x</p:attrName>
                                        </p:attrNameLst>
                                      </p:cBhvr>
                                      <p:tavLst>
                                        <p:tav tm="0">
                                          <p:val>
                                            <p:strVal val="#ppt_x"/>
                                          </p:val>
                                        </p:tav>
                                        <p:tav tm="100000">
                                          <p:val>
                                            <p:strVal val="#ppt_x"/>
                                          </p:val>
                                        </p:tav>
                                      </p:tavLst>
                                    </p:anim>
                                    <p:anim calcmode="lin" valueType="num">
                                      <p:cBhvr additive="base">
                                        <p:cTn id="2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45"/>
                                        </p:tgtEl>
                                        <p:attrNameLst>
                                          <p:attrName>style.visibility</p:attrName>
                                        </p:attrNameLst>
                                      </p:cBhvr>
                                      <p:to>
                                        <p:strVal val="visible"/>
                                      </p:to>
                                    </p:set>
                                    <p:anim calcmode="lin" valueType="num">
                                      <p:cBhvr additive="base">
                                        <p:cTn id="217" dur="500" fill="hold"/>
                                        <p:tgtEl>
                                          <p:spTgt spid="45"/>
                                        </p:tgtEl>
                                        <p:attrNameLst>
                                          <p:attrName>ppt_x</p:attrName>
                                        </p:attrNameLst>
                                      </p:cBhvr>
                                      <p:tavLst>
                                        <p:tav tm="0">
                                          <p:val>
                                            <p:strVal val="#ppt_x"/>
                                          </p:val>
                                        </p:tav>
                                        <p:tav tm="100000">
                                          <p:val>
                                            <p:strVal val="#ppt_x"/>
                                          </p:val>
                                        </p:tav>
                                      </p:tavLst>
                                    </p:anim>
                                    <p:anim calcmode="lin" valueType="num">
                                      <p:cBhvr additive="base">
                                        <p:cTn id="21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47"/>
                                        </p:tgtEl>
                                        <p:attrNameLst>
                                          <p:attrName>style.visibility</p:attrName>
                                        </p:attrNameLst>
                                      </p:cBhvr>
                                      <p:to>
                                        <p:strVal val="visible"/>
                                      </p:to>
                                    </p:set>
                                    <p:anim calcmode="lin" valueType="num">
                                      <p:cBhvr additive="base">
                                        <p:cTn id="223" dur="500" fill="hold"/>
                                        <p:tgtEl>
                                          <p:spTgt spid="47"/>
                                        </p:tgtEl>
                                        <p:attrNameLst>
                                          <p:attrName>ppt_x</p:attrName>
                                        </p:attrNameLst>
                                      </p:cBhvr>
                                      <p:tavLst>
                                        <p:tav tm="0">
                                          <p:val>
                                            <p:strVal val="#ppt_x"/>
                                          </p:val>
                                        </p:tav>
                                        <p:tav tm="100000">
                                          <p:val>
                                            <p:strVal val="#ppt_x"/>
                                          </p:val>
                                        </p:tav>
                                      </p:tavLst>
                                    </p:anim>
                                    <p:anim calcmode="lin" valueType="num">
                                      <p:cBhvr additive="base">
                                        <p:cTn id="22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48"/>
                                        </p:tgtEl>
                                        <p:attrNameLst>
                                          <p:attrName>style.visibility</p:attrName>
                                        </p:attrNameLst>
                                      </p:cBhvr>
                                      <p:to>
                                        <p:strVal val="visible"/>
                                      </p:to>
                                    </p:set>
                                    <p:anim calcmode="lin" valueType="num">
                                      <p:cBhvr additive="base">
                                        <p:cTn id="229" dur="500" fill="hold"/>
                                        <p:tgtEl>
                                          <p:spTgt spid="48"/>
                                        </p:tgtEl>
                                        <p:attrNameLst>
                                          <p:attrName>ppt_x</p:attrName>
                                        </p:attrNameLst>
                                      </p:cBhvr>
                                      <p:tavLst>
                                        <p:tav tm="0">
                                          <p:val>
                                            <p:strVal val="#ppt_x"/>
                                          </p:val>
                                        </p:tav>
                                        <p:tav tm="100000">
                                          <p:val>
                                            <p:strVal val="#ppt_x"/>
                                          </p:val>
                                        </p:tav>
                                      </p:tavLst>
                                    </p:anim>
                                    <p:anim calcmode="lin" valueType="num">
                                      <p:cBhvr additive="base">
                                        <p:cTn id="23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50"/>
                                        </p:tgtEl>
                                        <p:attrNameLst>
                                          <p:attrName>style.visibility</p:attrName>
                                        </p:attrNameLst>
                                      </p:cBhvr>
                                      <p:to>
                                        <p:strVal val="visible"/>
                                      </p:to>
                                    </p:set>
                                    <p:anim calcmode="lin" valueType="num">
                                      <p:cBhvr additive="base">
                                        <p:cTn id="235" dur="500" fill="hold"/>
                                        <p:tgtEl>
                                          <p:spTgt spid="50"/>
                                        </p:tgtEl>
                                        <p:attrNameLst>
                                          <p:attrName>ppt_x</p:attrName>
                                        </p:attrNameLst>
                                      </p:cBhvr>
                                      <p:tavLst>
                                        <p:tav tm="0">
                                          <p:val>
                                            <p:strVal val="#ppt_x"/>
                                          </p:val>
                                        </p:tav>
                                        <p:tav tm="100000">
                                          <p:val>
                                            <p:strVal val="#ppt_x"/>
                                          </p:val>
                                        </p:tav>
                                      </p:tavLst>
                                    </p:anim>
                                    <p:anim calcmode="lin" valueType="num">
                                      <p:cBhvr additive="base">
                                        <p:cTn id="23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49"/>
                                        </p:tgtEl>
                                        <p:attrNameLst>
                                          <p:attrName>style.visibility</p:attrName>
                                        </p:attrNameLst>
                                      </p:cBhvr>
                                      <p:to>
                                        <p:strVal val="visible"/>
                                      </p:to>
                                    </p:set>
                                    <p:anim calcmode="lin" valueType="num">
                                      <p:cBhvr additive="base">
                                        <p:cTn id="241" dur="500" fill="hold"/>
                                        <p:tgtEl>
                                          <p:spTgt spid="49"/>
                                        </p:tgtEl>
                                        <p:attrNameLst>
                                          <p:attrName>ppt_x</p:attrName>
                                        </p:attrNameLst>
                                      </p:cBhvr>
                                      <p:tavLst>
                                        <p:tav tm="0">
                                          <p:val>
                                            <p:strVal val="#ppt_x"/>
                                          </p:val>
                                        </p:tav>
                                        <p:tav tm="100000">
                                          <p:val>
                                            <p:strVal val="#ppt_x"/>
                                          </p:val>
                                        </p:tav>
                                      </p:tavLst>
                                    </p:anim>
                                    <p:anim calcmode="lin" valueType="num">
                                      <p:cBhvr additive="base">
                                        <p:cTn id="24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51"/>
                                        </p:tgtEl>
                                        <p:attrNameLst>
                                          <p:attrName>style.visibility</p:attrName>
                                        </p:attrNameLst>
                                      </p:cBhvr>
                                      <p:to>
                                        <p:strVal val="visible"/>
                                      </p:to>
                                    </p:set>
                                    <p:anim calcmode="lin" valueType="num">
                                      <p:cBhvr additive="base">
                                        <p:cTn id="247" dur="500" fill="hold"/>
                                        <p:tgtEl>
                                          <p:spTgt spid="51"/>
                                        </p:tgtEl>
                                        <p:attrNameLst>
                                          <p:attrName>ppt_x</p:attrName>
                                        </p:attrNameLst>
                                      </p:cBhvr>
                                      <p:tavLst>
                                        <p:tav tm="0">
                                          <p:val>
                                            <p:strVal val="#ppt_x"/>
                                          </p:val>
                                        </p:tav>
                                        <p:tav tm="100000">
                                          <p:val>
                                            <p:strVal val="#ppt_x"/>
                                          </p:val>
                                        </p:tav>
                                      </p:tavLst>
                                    </p:anim>
                                    <p:anim calcmode="lin" valueType="num">
                                      <p:cBhvr additive="base">
                                        <p:cTn id="24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52"/>
                                        </p:tgtEl>
                                        <p:attrNameLst>
                                          <p:attrName>style.visibility</p:attrName>
                                        </p:attrNameLst>
                                      </p:cBhvr>
                                      <p:to>
                                        <p:strVal val="visible"/>
                                      </p:to>
                                    </p:set>
                                    <p:anim calcmode="lin" valueType="num">
                                      <p:cBhvr additive="base">
                                        <p:cTn id="253" dur="500" fill="hold"/>
                                        <p:tgtEl>
                                          <p:spTgt spid="52"/>
                                        </p:tgtEl>
                                        <p:attrNameLst>
                                          <p:attrName>ppt_x</p:attrName>
                                        </p:attrNameLst>
                                      </p:cBhvr>
                                      <p:tavLst>
                                        <p:tav tm="0">
                                          <p:val>
                                            <p:strVal val="#ppt_x"/>
                                          </p:val>
                                        </p:tav>
                                        <p:tav tm="100000">
                                          <p:val>
                                            <p:strVal val="#ppt_x"/>
                                          </p:val>
                                        </p:tav>
                                      </p:tavLst>
                                    </p:anim>
                                    <p:anim calcmode="lin" valueType="num">
                                      <p:cBhvr additive="base">
                                        <p:cTn id="25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53"/>
                                        </p:tgtEl>
                                        <p:attrNameLst>
                                          <p:attrName>style.visibility</p:attrName>
                                        </p:attrNameLst>
                                      </p:cBhvr>
                                      <p:to>
                                        <p:strVal val="visible"/>
                                      </p:to>
                                    </p:set>
                                    <p:anim calcmode="lin" valueType="num">
                                      <p:cBhvr additive="base">
                                        <p:cTn id="265" dur="500" fill="hold"/>
                                        <p:tgtEl>
                                          <p:spTgt spid="53"/>
                                        </p:tgtEl>
                                        <p:attrNameLst>
                                          <p:attrName>ppt_x</p:attrName>
                                        </p:attrNameLst>
                                      </p:cBhvr>
                                      <p:tavLst>
                                        <p:tav tm="0">
                                          <p:val>
                                            <p:strVal val="#ppt_x"/>
                                          </p:val>
                                        </p:tav>
                                        <p:tav tm="100000">
                                          <p:val>
                                            <p:strVal val="#ppt_x"/>
                                          </p:val>
                                        </p:tav>
                                      </p:tavLst>
                                    </p:anim>
                                    <p:anim calcmode="lin" valueType="num">
                                      <p:cBhvr additive="base">
                                        <p:cTn id="26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55"/>
                                        </p:tgtEl>
                                        <p:attrNameLst>
                                          <p:attrName>style.visibility</p:attrName>
                                        </p:attrNameLst>
                                      </p:cBhvr>
                                      <p:to>
                                        <p:strVal val="visible"/>
                                      </p:to>
                                    </p:set>
                                    <p:anim calcmode="lin" valueType="num">
                                      <p:cBhvr additive="base">
                                        <p:cTn id="271" dur="500" fill="hold"/>
                                        <p:tgtEl>
                                          <p:spTgt spid="55"/>
                                        </p:tgtEl>
                                        <p:attrNameLst>
                                          <p:attrName>ppt_x</p:attrName>
                                        </p:attrNameLst>
                                      </p:cBhvr>
                                      <p:tavLst>
                                        <p:tav tm="0">
                                          <p:val>
                                            <p:strVal val="#ppt_x"/>
                                          </p:val>
                                        </p:tav>
                                        <p:tav tm="100000">
                                          <p:val>
                                            <p:strVal val="#ppt_x"/>
                                          </p:val>
                                        </p:tav>
                                      </p:tavLst>
                                    </p:anim>
                                    <p:anim calcmode="lin" valueType="num">
                                      <p:cBhvr additive="base">
                                        <p:cTn id="27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56"/>
                                        </p:tgtEl>
                                        <p:attrNameLst>
                                          <p:attrName>style.visibility</p:attrName>
                                        </p:attrNameLst>
                                      </p:cBhvr>
                                      <p:to>
                                        <p:strVal val="visible"/>
                                      </p:to>
                                    </p:set>
                                    <p:anim calcmode="lin" valueType="num">
                                      <p:cBhvr additive="base">
                                        <p:cTn id="277" dur="500" fill="hold"/>
                                        <p:tgtEl>
                                          <p:spTgt spid="56"/>
                                        </p:tgtEl>
                                        <p:attrNameLst>
                                          <p:attrName>ppt_x</p:attrName>
                                        </p:attrNameLst>
                                      </p:cBhvr>
                                      <p:tavLst>
                                        <p:tav tm="0">
                                          <p:val>
                                            <p:strVal val="#ppt_x"/>
                                          </p:val>
                                        </p:tav>
                                        <p:tav tm="100000">
                                          <p:val>
                                            <p:strVal val="#ppt_x"/>
                                          </p:val>
                                        </p:tav>
                                      </p:tavLst>
                                    </p:anim>
                                    <p:anim calcmode="lin" valueType="num">
                                      <p:cBhvr additive="base">
                                        <p:cTn id="27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58"/>
                                        </p:tgtEl>
                                        <p:attrNameLst>
                                          <p:attrName>style.visibility</p:attrName>
                                        </p:attrNameLst>
                                      </p:cBhvr>
                                      <p:to>
                                        <p:strVal val="visible"/>
                                      </p:to>
                                    </p:set>
                                    <p:anim calcmode="lin" valueType="num">
                                      <p:cBhvr additive="base">
                                        <p:cTn id="283" dur="500" fill="hold"/>
                                        <p:tgtEl>
                                          <p:spTgt spid="58"/>
                                        </p:tgtEl>
                                        <p:attrNameLst>
                                          <p:attrName>ppt_x</p:attrName>
                                        </p:attrNameLst>
                                      </p:cBhvr>
                                      <p:tavLst>
                                        <p:tav tm="0">
                                          <p:val>
                                            <p:strVal val="#ppt_x"/>
                                          </p:val>
                                        </p:tav>
                                        <p:tav tm="100000">
                                          <p:val>
                                            <p:strVal val="#ppt_x"/>
                                          </p:val>
                                        </p:tav>
                                      </p:tavLst>
                                    </p:anim>
                                    <p:anim calcmode="lin" valueType="num">
                                      <p:cBhvr additive="base">
                                        <p:cTn id="28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57"/>
                                        </p:tgtEl>
                                        <p:attrNameLst>
                                          <p:attrName>style.visibility</p:attrName>
                                        </p:attrNameLst>
                                      </p:cBhvr>
                                      <p:to>
                                        <p:strVal val="visible"/>
                                      </p:to>
                                    </p:set>
                                    <p:anim calcmode="lin" valueType="num">
                                      <p:cBhvr additive="base">
                                        <p:cTn id="289" dur="500" fill="hold"/>
                                        <p:tgtEl>
                                          <p:spTgt spid="57"/>
                                        </p:tgtEl>
                                        <p:attrNameLst>
                                          <p:attrName>ppt_x</p:attrName>
                                        </p:attrNameLst>
                                      </p:cBhvr>
                                      <p:tavLst>
                                        <p:tav tm="0">
                                          <p:val>
                                            <p:strVal val="#ppt_x"/>
                                          </p:val>
                                        </p:tav>
                                        <p:tav tm="100000">
                                          <p:val>
                                            <p:strVal val="#ppt_x"/>
                                          </p:val>
                                        </p:tav>
                                      </p:tavLst>
                                    </p:anim>
                                    <p:anim calcmode="lin" valueType="num">
                                      <p:cBhvr additive="base">
                                        <p:cTn id="29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59"/>
                                        </p:tgtEl>
                                        <p:attrNameLst>
                                          <p:attrName>style.visibility</p:attrName>
                                        </p:attrNameLst>
                                      </p:cBhvr>
                                      <p:to>
                                        <p:strVal val="visible"/>
                                      </p:to>
                                    </p:set>
                                    <p:anim calcmode="lin" valueType="num">
                                      <p:cBhvr additive="base">
                                        <p:cTn id="295" dur="500" fill="hold"/>
                                        <p:tgtEl>
                                          <p:spTgt spid="59"/>
                                        </p:tgtEl>
                                        <p:attrNameLst>
                                          <p:attrName>ppt_x</p:attrName>
                                        </p:attrNameLst>
                                      </p:cBhvr>
                                      <p:tavLst>
                                        <p:tav tm="0">
                                          <p:val>
                                            <p:strVal val="#ppt_x"/>
                                          </p:val>
                                        </p:tav>
                                        <p:tav tm="100000">
                                          <p:val>
                                            <p:strVal val="#ppt_x"/>
                                          </p:val>
                                        </p:tav>
                                      </p:tavLst>
                                    </p:anim>
                                    <p:anim calcmode="lin" valueType="num">
                                      <p:cBhvr additive="base">
                                        <p:cTn id="29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60"/>
                                        </p:tgtEl>
                                        <p:attrNameLst>
                                          <p:attrName>style.visibility</p:attrName>
                                        </p:attrNameLst>
                                      </p:cBhvr>
                                      <p:to>
                                        <p:strVal val="visible"/>
                                      </p:to>
                                    </p:set>
                                    <p:anim calcmode="lin" valueType="num">
                                      <p:cBhvr additive="base">
                                        <p:cTn id="301" dur="500" fill="hold"/>
                                        <p:tgtEl>
                                          <p:spTgt spid="60"/>
                                        </p:tgtEl>
                                        <p:attrNameLst>
                                          <p:attrName>ppt_x</p:attrName>
                                        </p:attrNameLst>
                                      </p:cBhvr>
                                      <p:tavLst>
                                        <p:tav tm="0">
                                          <p:val>
                                            <p:strVal val="#ppt_x"/>
                                          </p:val>
                                        </p:tav>
                                        <p:tav tm="100000">
                                          <p:val>
                                            <p:strVal val="#ppt_x"/>
                                          </p:val>
                                        </p:tav>
                                      </p:tavLst>
                                    </p:anim>
                                    <p:anim calcmode="lin" valueType="num">
                                      <p:cBhvr additive="base">
                                        <p:cTn id="30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62"/>
                                        </p:tgtEl>
                                        <p:attrNameLst>
                                          <p:attrName>style.visibility</p:attrName>
                                        </p:attrNameLst>
                                      </p:cBhvr>
                                      <p:to>
                                        <p:strVal val="visible"/>
                                      </p:to>
                                    </p:set>
                                    <p:anim calcmode="lin" valueType="num">
                                      <p:cBhvr additive="base">
                                        <p:cTn id="307" dur="500" fill="hold"/>
                                        <p:tgtEl>
                                          <p:spTgt spid="62"/>
                                        </p:tgtEl>
                                        <p:attrNameLst>
                                          <p:attrName>ppt_x</p:attrName>
                                        </p:attrNameLst>
                                      </p:cBhvr>
                                      <p:tavLst>
                                        <p:tav tm="0">
                                          <p:val>
                                            <p:strVal val="#ppt_x"/>
                                          </p:val>
                                        </p:tav>
                                        <p:tav tm="100000">
                                          <p:val>
                                            <p:strVal val="#ppt_x"/>
                                          </p:val>
                                        </p:tav>
                                      </p:tavLst>
                                    </p:anim>
                                    <p:anim calcmode="lin" valueType="num">
                                      <p:cBhvr additive="base">
                                        <p:cTn id="30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61"/>
                                        </p:tgtEl>
                                        <p:attrNameLst>
                                          <p:attrName>style.visibility</p:attrName>
                                        </p:attrNameLst>
                                      </p:cBhvr>
                                      <p:to>
                                        <p:strVal val="visible"/>
                                      </p:to>
                                    </p:set>
                                    <p:anim calcmode="lin" valueType="num">
                                      <p:cBhvr additive="base">
                                        <p:cTn id="313" dur="500" fill="hold"/>
                                        <p:tgtEl>
                                          <p:spTgt spid="61"/>
                                        </p:tgtEl>
                                        <p:attrNameLst>
                                          <p:attrName>ppt_x</p:attrName>
                                        </p:attrNameLst>
                                      </p:cBhvr>
                                      <p:tavLst>
                                        <p:tav tm="0">
                                          <p:val>
                                            <p:strVal val="#ppt_x"/>
                                          </p:val>
                                        </p:tav>
                                        <p:tav tm="100000">
                                          <p:val>
                                            <p:strVal val="#ppt_x"/>
                                          </p:val>
                                        </p:tav>
                                      </p:tavLst>
                                    </p:anim>
                                    <p:anim calcmode="lin" valueType="num">
                                      <p:cBhvr additive="base">
                                        <p:cTn id="3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63"/>
                                        </p:tgtEl>
                                        <p:attrNameLst>
                                          <p:attrName>style.visibility</p:attrName>
                                        </p:attrNameLst>
                                      </p:cBhvr>
                                      <p:to>
                                        <p:strVal val="visible"/>
                                      </p:to>
                                    </p:set>
                                    <p:anim calcmode="lin" valueType="num">
                                      <p:cBhvr additive="base">
                                        <p:cTn id="319" dur="500" fill="hold"/>
                                        <p:tgtEl>
                                          <p:spTgt spid="63"/>
                                        </p:tgtEl>
                                        <p:attrNameLst>
                                          <p:attrName>ppt_x</p:attrName>
                                        </p:attrNameLst>
                                      </p:cBhvr>
                                      <p:tavLst>
                                        <p:tav tm="0">
                                          <p:val>
                                            <p:strVal val="#ppt_x"/>
                                          </p:val>
                                        </p:tav>
                                        <p:tav tm="100000">
                                          <p:val>
                                            <p:strVal val="#ppt_x"/>
                                          </p:val>
                                        </p:tav>
                                      </p:tavLst>
                                    </p:anim>
                                    <p:anim calcmode="lin" valueType="num">
                                      <p:cBhvr additive="base">
                                        <p:cTn id="3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64"/>
                                        </p:tgtEl>
                                        <p:attrNameLst>
                                          <p:attrName>style.visibility</p:attrName>
                                        </p:attrNameLst>
                                      </p:cBhvr>
                                      <p:to>
                                        <p:strVal val="visible"/>
                                      </p:to>
                                    </p:set>
                                    <p:anim calcmode="lin" valueType="num">
                                      <p:cBhvr additive="base">
                                        <p:cTn id="325" dur="500" fill="hold"/>
                                        <p:tgtEl>
                                          <p:spTgt spid="64"/>
                                        </p:tgtEl>
                                        <p:attrNameLst>
                                          <p:attrName>ppt_x</p:attrName>
                                        </p:attrNameLst>
                                      </p:cBhvr>
                                      <p:tavLst>
                                        <p:tav tm="0">
                                          <p:val>
                                            <p:strVal val="#ppt_x"/>
                                          </p:val>
                                        </p:tav>
                                        <p:tav tm="100000">
                                          <p:val>
                                            <p:strVal val="#ppt_x"/>
                                          </p:val>
                                        </p:tav>
                                      </p:tavLst>
                                    </p:anim>
                                    <p:anim calcmode="lin" valueType="num">
                                      <p:cBhvr additive="base">
                                        <p:cTn id="32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66"/>
                                        </p:tgtEl>
                                        <p:attrNameLst>
                                          <p:attrName>style.visibility</p:attrName>
                                        </p:attrNameLst>
                                      </p:cBhvr>
                                      <p:to>
                                        <p:strVal val="visible"/>
                                      </p:to>
                                    </p:set>
                                    <p:anim calcmode="lin" valueType="num">
                                      <p:cBhvr additive="base">
                                        <p:cTn id="331" dur="500" fill="hold"/>
                                        <p:tgtEl>
                                          <p:spTgt spid="66"/>
                                        </p:tgtEl>
                                        <p:attrNameLst>
                                          <p:attrName>ppt_x</p:attrName>
                                        </p:attrNameLst>
                                      </p:cBhvr>
                                      <p:tavLst>
                                        <p:tav tm="0">
                                          <p:val>
                                            <p:strVal val="#ppt_x"/>
                                          </p:val>
                                        </p:tav>
                                        <p:tav tm="100000">
                                          <p:val>
                                            <p:strVal val="#ppt_x"/>
                                          </p:val>
                                        </p:tav>
                                      </p:tavLst>
                                    </p:anim>
                                    <p:anim calcmode="lin" valueType="num">
                                      <p:cBhvr additive="base">
                                        <p:cTn id="33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grpId="0" nodeType="clickEffect">
                                  <p:stCondLst>
                                    <p:cond delay="0"/>
                                  </p:stCondLst>
                                  <p:childTnLst>
                                    <p:set>
                                      <p:cBhvr>
                                        <p:cTn id="336" dur="1" fill="hold">
                                          <p:stCondLst>
                                            <p:cond delay="0"/>
                                          </p:stCondLst>
                                        </p:cTn>
                                        <p:tgtEl>
                                          <p:spTgt spid="65"/>
                                        </p:tgtEl>
                                        <p:attrNameLst>
                                          <p:attrName>style.visibility</p:attrName>
                                        </p:attrNameLst>
                                      </p:cBhvr>
                                      <p:to>
                                        <p:strVal val="visible"/>
                                      </p:to>
                                    </p:set>
                                    <p:anim calcmode="lin" valueType="num">
                                      <p:cBhvr additive="base">
                                        <p:cTn id="337" dur="500" fill="hold"/>
                                        <p:tgtEl>
                                          <p:spTgt spid="65"/>
                                        </p:tgtEl>
                                        <p:attrNameLst>
                                          <p:attrName>ppt_x</p:attrName>
                                        </p:attrNameLst>
                                      </p:cBhvr>
                                      <p:tavLst>
                                        <p:tav tm="0">
                                          <p:val>
                                            <p:strVal val="#ppt_x"/>
                                          </p:val>
                                        </p:tav>
                                        <p:tav tm="100000">
                                          <p:val>
                                            <p:strVal val="#ppt_x"/>
                                          </p:val>
                                        </p:tav>
                                      </p:tavLst>
                                    </p:anim>
                                    <p:anim calcmode="lin" valueType="num">
                                      <p:cBhvr additive="base">
                                        <p:cTn id="33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67"/>
                                        </p:tgtEl>
                                        <p:attrNameLst>
                                          <p:attrName>style.visibility</p:attrName>
                                        </p:attrNameLst>
                                      </p:cBhvr>
                                      <p:to>
                                        <p:strVal val="visible"/>
                                      </p:to>
                                    </p:set>
                                    <p:anim calcmode="lin" valueType="num">
                                      <p:cBhvr additive="base">
                                        <p:cTn id="343" dur="500" fill="hold"/>
                                        <p:tgtEl>
                                          <p:spTgt spid="67"/>
                                        </p:tgtEl>
                                        <p:attrNameLst>
                                          <p:attrName>ppt_x</p:attrName>
                                        </p:attrNameLst>
                                      </p:cBhvr>
                                      <p:tavLst>
                                        <p:tav tm="0">
                                          <p:val>
                                            <p:strVal val="#ppt_x"/>
                                          </p:val>
                                        </p:tav>
                                        <p:tav tm="100000">
                                          <p:val>
                                            <p:strVal val="#ppt_x"/>
                                          </p:val>
                                        </p:tav>
                                      </p:tavLst>
                                    </p:anim>
                                    <p:anim calcmode="lin" valueType="num">
                                      <p:cBhvr additive="base">
                                        <p:cTn id="34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68"/>
                                        </p:tgtEl>
                                        <p:attrNameLst>
                                          <p:attrName>style.visibility</p:attrName>
                                        </p:attrNameLst>
                                      </p:cBhvr>
                                      <p:to>
                                        <p:strVal val="visible"/>
                                      </p:to>
                                    </p:set>
                                    <p:anim calcmode="lin" valueType="num">
                                      <p:cBhvr additive="base">
                                        <p:cTn id="349" dur="500" fill="hold"/>
                                        <p:tgtEl>
                                          <p:spTgt spid="68"/>
                                        </p:tgtEl>
                                        <p:attrNameLst>
                                          <p:attrName>ppt_x</p:attrName>
                                        </p:attrNameLst>
                                      </p:cBhvr>
                                      <p:tavLst>
                                        <p:tav tm="0">
                                          <p:val>
                                            <p:strVal val="#ppt_x"/>
                                          </p:val>
                                        </p:tav>
                                        <p:tav tm="100000">
                                          <p:val>
                                            <p:strVal val="#ppt_x"/>
                                          </p:val>
                                        </p:tav>
                                      </p:tavLst>
                                    </p:anim>
                                    <p:anim calcmode="lin" valueType="num">
                                      <p:cBhvr additive="base">
                                        <p:cTn id="35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70"/>
                                        </p:tgtEl>
                                        <p:attrNameLst>
                                          <p:attrName>style.visibility</p:attrName>
                                        </p:attrNameLst>
                                      </p:cBhvr>
                                      <p:to>
                                        <p:strVal val="visible"/>
                                      </p:to>
                                    </p:set>
                                    <p:anim calcmode="lin" valueType="num">
                                      <p:cBhvr additive="base">
                                        <p:cTn id="355" dur="500" fill="hold"/>
                                        <p:tgtEl>
                                          <p:spTgt spid="70"/>
                                        </p:tgtEl>
                                        <p:attrNameLst>
                                          <p:attrName>ppt_x</p:attrName>
                                        </p:attrNameLst>
                                      </p:cBhvr>
                                      <p:tavLst>
                                        <p:tav tm="0">
                                          <p:val>
                                            <p:strVal val="#ppt_x"/>
                                          </p:val>
                                        </p:tav>
                                        <p:tav tm="100000">
                                          <p:val>
                                            <p:strVal val="#ppt_x"/>
                                          </p:val>
                                        </p:tav>
                                      </p:tavLst>
                                    </p:anim>
                                    <p:anim calcmode="lin" valueType="num">
                                      <p:cBhvr additive="base">
                                        <p:cTn id="35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grpId="0" nodeType="clickEffect">
                                  <p:stCondLst>
                                    <p:cond delay="0"/>
                                  </p:stCondLst>
                                  <p:childTnLst>
                                    <p:set>
                                      <p:cBhvr>
                                        <p:cTn id="360" dur="1" fill="hold">
                                          <p:stCondLst>
                                            <p:cond delay="0"/>
                                          </p:stCondLst>
                                        </p:cTn>
                                        <p:tgtEl>
                                          <p:spTgt spid="69"/>
                                        </p:tgtEl>
                                        <p:attrNameLst>
                                          <p:attrName>style.visibility</p:attrName>
                                        </p:attrNameLst>
                                      </p:cBhvr>
                                      <p:to>
                                        <p:strVal val="visible"/>
                                      </p:to>
                                    </p:set>
                                    <p:anim calcmode="lin" valueType="num">
                                      <p:cBhvr additive="base">
                                        <p:cTn id="361" dur="500" fill="hold"/>
                                        <p:tgtEl>
                                          <p:spTgt spid="69"/>
                                        </p:tgtEl>
                                        <p:attrNameLst>
                                          <p:attrName>ppt_x</p:attrName>
                                        </p:attrNameLst>
                                      </p:cBhvr>
                                      <p:tavLst>
                                        <p:tav tm="0">
                                          <p:val>
                                            <p:strVal val="#ppt_x"/>
                                          </p:val>
                                        </p:tav>
                                        <p:tav tm="100000">
                                          <p:val>
                                            <p:strVal val="#ppt_x"/>
                                          </p:val>
                                        </p:tav>
                                      </p:tavLst>
                                    </p:anim>
                                    <p:anim calcmode="lin" valueType="num">
                                      <p:cBhvr additive="base">
                                        <p:cTn id="36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grpId="0" nodeType="clickEffect">
                                  <p:stCondLst>
                                    <p:cond delay="0"/>
                                  </p:stCondLst>
                                  <p:childTnLst>
                                    <p:set>
                                      <p:cBhvr>
                                        <p:cTn id="366" dur="1" fill="hold">
                                          <p:stCondLst>
                                            <p:cond delay="0"/>
                                          </p:stCondLst>
                                        </p:cTn>
                                        <p:tgtEl>
                                          <p:spTgt spid="71"/>
                                        </p:tgtEl>
                                        <p:attrNameLst>
                                          <p:attrName>style.visibility</p:attrName>
                                        </p:attrNameLst>
                                      </p:cBhvr>
                                      <p:to>
                                        <p:strVal val="visible"/>
                                      </p:to>
                                    </p:set>
                                    <p:anim calcmode="lin" valueType="num">
                                      <p:cBhvr additive="base">
                                        <p:cTn id="367" dur="500" fill="hold"/>
                                        <p:tgtEl>
                                          <p:spTgt spid="71"/>
                                        </p:tgtEl>
                                        <p:attrNameLst>
                                          <p:attrName>ppt_x</p:attrName>
                                        </p:attrNameLst>
                                      </p:cBhvr>
                                      <p:tavLst>
                                        <p:tav tm="0">
                                          <p:val>
                                            <p:strVal val="#ppt_x"/>
                                          </p:val>
                                        </p:tav>
                                        <p:tav tm="100000">
                                          <p:val>
                                            <p:strVal val="#ppt_x"/>
                                          </p:val>
                                        </p:tav>
                                      </p:tavLst>
                                    </p:anim>
                                    <p:anim calcmode="lin" valueType="num">
                                      <p:cBhvr additive="base">
                                        <p:cTn id="36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72"/>
                                        </p:tgtEl>
                                        <p:attrNameLst>
                                          <p:attrName>style.visibility</p:attrName>
                                        </p:attrNameLst>
                                      </p:cBhvr>
                                      <p:to>
                                        <p:strVal val="visible"/>
                                      </p:to>
                                    </p:set>
                                    <p:anim calcmode="lin" valueType="num">
                                      <p:cBhvr additive="base">
                                        <p:cTn id="373" dur="500" fill="hold"/>
                                        <p:tgtEl>
                                          <p:spTgt spid="72"/>
                                        </p:tgtEl>
                                        <p:attrNameLst>
                                          <p:attrName>ppt_x</p:attrName>
                                        </p:attrNameLst>
                                      </p:cBhvr>
                                      <p:tavLst>
                                        <p:tav tm="0">
                                          <p:val>
                                            <p:strVal val="#ppt_x"/>
                                          </p:val>
                                        </p:tav>
                                        <p:tav tm="100000">
                                          <p:val>
                                            <p:strVal val="#ppt_x"/>
                                          </p:val>
                                        </p:tav>
                                      </p:tavLst>
                                    </p:anim>
                                    <p:anim calcmode="lin" valueType="num">
                                      <p:cBhvr additive="base">
                                        <p:cTn id="37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74"/>
                                        </p:tgtEl>
                                        <p:attrNameLst>
                                          <p:attrName>style.visibility</p:attrName>
                                        </p:attrNameLst>
                                      </p:cBhvr>
                                      <p:to>
                                        <p:strVal val="visible"/>
                                      </p:to>
                                    </p:set>
                                    <p:anim calcmode="lin" valueType="num">
                                      <p:cBhvr additive="base">
                                        <p:cTn id="379" dur="500" fill="hold"/>
                                        <p:tgtEl>
                                          <p:spTgt spid="74"/>
                                        </p:tgtEl>
                                        <p:attrNameLst>
                                          <p:attrName>ppt_x</p:attrName>
                                        </p:attrNameLst>
                                      </p:cBhvr>
                                      <p:tavLst>
                                        <p:tav tm="0">
                                          <p:val>
                                            <p:strVal val="#ppt_x"/>
                                          </p:val>
                                        </p:tav>
                                        <p:tav tm="100000">
                                          <p:val>
                                            <p:strVal val="#ppt_x"/>
                                          </p:val>
                                        </p:tav>
                                      </p:tavLst>
                                    </p:anim>
                                    <p:anim calcmode="lin" valueType="num">
                                      <p:cBhvr additive="base">
                                        <p:cTn id="38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73"/>
                                        </p:tgtEl>
                                        <p:attrNameLst>
                                          <p:attrName>style.visibility</p:attrName>
                                        </p:attrNameLst>
                                      </p:cBhvr>
                                      <p:to>
                                        <p:strVal val="visible"/>
                                      </p:to>
                                    </p:set>
                                    <p:anim calcmode="lin" valueType="num">
                                      <p:cBhvr additive="base">
                                        <p:cTn id="385" dur="500" fill="hold"/>
                                        <p:tgtEl>
                                          <p:spTgt spid="73"/>
                                        </p:tgtEl>
                                        <p:attrNameLst>
                                          <p:attrName>ppt_x</p:attrName>
                                        </p:attrNameLst>
                                      </p:cBhvr>
                                      <p:tavLst>
                                        <p:tav tm="0">
                                          <p:val>
                                            <p:strVal val="#ppt_x"/>
                                          </p:val>
                                        </p:tav>
                                        <p:tav tm="100000">
                                          <p:val>
                                            <p:strVal val="#ppt_x"/>
                                          </p:val>
                                        </p:tav>
                                      </p:tavLst>
                                    </p:anim>
                                    <p:anim calcmode="lin" valueType="num">
                                      <p:cBhvr additive="base">
                                        <p:cTn id="38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nodeType="clickEffect">
                                  <p:stCondLst>
                                    <p:cond delay="0"/>
                                  </p:stCondLst>
                                  <p:childTnLst>
                                    <p:set>
                                      <p:cBhvr>
                                        <p:cTn id="390" dur="1" fill="hold">
                                          <p:stCondLst>
                                            <p:cond delay="0"/>
                                          </p:stCondLst>
                                        </p:cTn>
                                        <p:tgtEl>
                                          <p:spTgt spid="85"/>
                                        </p:tgtEl>
                                        <p:attrNameLst>
                                          <p:attrName>style.visibility</p:attrName>
                                        </p:attrNameLst>
                                      </p:cBhvr>
                                      <p:to>
                                        <p:strVal val="visible"/>
                                      </p:to>
                                    </p:set>
                                    <p:anim calcmode="lin" valueType="num">
                                      <p:cBhvr additive="base">
                                        <p:cTn id="391" dur="500" fill="hold"/>
                                        <p:tgtEl>
                                          <p:spTgt spid="85"/>
                                        </p:tgtEl>
                                        <p:attrNameLst>
                                          <p:attrName>ppt_x</p:attrName>
                                        </p:attrNameLst>
                                      </p:cBhvr>
                                      <p:tavLst>
                                        <p:tav tm="0">
                                          <p:val>
                                            <p:strVal val="#ppt_x"/>
                                          </p:val>
                                        </p:tav>
                                        <p:tav tm="100000">
                                          <p:val>
                                            <p:strVal val="#ppt_x"/>
                                          </p:val>
                                        </p:tav>
                                      </p:tavLst>
                                    </p:anim>
                                    <p:anim calcmode="lin" valueType="num">
                                      <p:cBhvr additive="base">
                                        <p:cTn id="39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 name="Table 90"/>
          <p:cNvGraphicFramePr>
            <a:graphicFrameLocks noGrp="1"/>
          </p:cNvGraphicFramePr>
          <p:nvPr>
            <p:extLst>
              <p:ext uri="{D42A27DB-BD31-4B8C-83A1-F6EECF244321}">
                <p14:modId xmlns:p14="http://schemas.microsoft.com/office/powerpoint/2010/main" val="2881644075"/>
              </p:ext>
            </p:extLst>
          </p:nvPr>
        </p:nvGraphicFramePr>
        <p:xfrm>
          <a:off x="3311142" y="1825622"/>
          <a:ext cx="5569716" cy="4351344"/>
        </p:xfrm>
        <a:graphic>
          <a:graphicData uri="http://schemas.openxmlformats.org/drawingml/2006/table">
            <a:tbl>
              <a:tblPr>
                <a:tableStyleId>{5C22544A-7EE6-4342-B048-85BDC9FD1C3A}</a:tableStyleId>
              </a:tblPr>
              <a:tblGrid>
                <a:gridCol w="464143"/>
                <a:gridCol w="464143"/>
                <a:gridCol w="464143"/>
                <a:gridCol w="464143"/>
                <a:gridCol w="464143"/>
                <a:gridCol w="464143"/>
                <a:gridCol w="464143"/>
                <a:gridCol w="464143"/>
                <a:gridCol w="464143"/>
                <a:gridCol w="464143"/>
                <a:gridCol w="464143"/>
                <a:gridCol w="464143"/>
              </a:tblGrid>
              <a:tr h="181306">
                <a:tc gridSpan="10">
                  <a:txBody>
                    <a:bodyPr/>
                    <a:lstStyle/>
                    <a:p>
                      <a:pPr algn="ctr" fontAlgn="b"/>
                      <a:r>
                        <a:rPr lang="en-US" sz="1100" u="none" strike="noStrike" dirty="0">
                          <a:effectLst/>
                        </a:rPr>
                        <a:t>Initial Order Pair Transitive Matrix</a:t>
                      </a:r>
                      <a:endParaRPr lang="en-US" sz="1100" b="0" i="0" u="none" strike="noStrike" dirty="0">
                        <a:solidFill>
                          <a:srgbClr val="000000"/>
                        </a:solidFill>
                        <a:effectLst/>
                        <a:latin typeface="Calibri" panose="020F0502020204030204" pitchFamily="34" charset="0"/>
                      </a:endParaRPr>
                    </a:p>
                  </a:txBody>
                  <a:tcPr marL="7252" marR="7252" marT="725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(b,b)</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(b,d)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solidFill>
                            <a:srgbClr val="FF0000"/>
                          </a:solidFill>
                          <a:effectLst/>
                        </a:rPr>
                        <a:t>(c, d)</a:t>
                      </a:r>
                      <a:endParaRPr lang="en-US" sz="1100" b="0" i="0" u="none" strike="noStrike" dirty="0">
                        <a:solidFill>
                          <a:srgbClr val="FF0000"/>
                        </a:solidFill>
                        <a:effectLst/>
                        <a:latin typeface="Calibri" panose="020F0502020204030204" pitchFamily="34" charset="0"/>
                      </a:endParaRPr>
                    </a:p>
                  </a:txBody>
                  <a:tcPr marL="7252" marR="7252" marT="7252" marB="0" anchor="b"/>
                </a:tc>
                <a:tc>
                  <a:txBody>
                    <a:bodyPr/>
                    <a:lstStyle/>
                    <a:p>
                      <a:pPr marL="0" algn="ctr" defTabSz="914400" rtl="0" eaLnBrk="1" fontAlgn="b" latinLnBrk="0" hangingPunct="1"/>
                      <a:r>
                        <a:rPr lang="en-US" sz="1100" u="none" strike="noStrike" kern="1200" dirty="0">
                          <a:solidFill>
                            <a:srgbClr val="FF0000"/>
                          </a:solidFill>
                          <a:effectLst/>
                          <a:latin typeface="+mn-lt"/>
                          <a:ea typeface="+mn-ea"/>
                          <a:cs typeface="+mn-cs"/>
                        </a:rPr>
                        <a:t>(d, c)</a:t>
                      </a:r>
                    </a:p>
                  </a:txBody>
                  <a:tcPr marL="7252" marR="7252" marT="7252" marB="0" anchor="b"/>
                </a:tc>
                <a:tc>
                  <a:txBody>
                    <a:bodyPr/>
                    <a:lstStyle/>
                    <a:p>
                      <a:pPr marL="0" algn="ctr" defTabSz="914400" rtl="0" eaLnBrk="1" fontAlgn="b" latinLnBrk="0" hangingPunct="1"/>
                      <a:r>
                        <a:rPr lang="en-US" sz="1100" u="none" strike="noStrike" kern="1200" dirty="0">
                          <a:solidFill>
                            <a:srgbClr val="FF0000"/>
                          </a:solidFill>
                          <a:effectLst/>
                          <a:latin typeface="+mn-lt"/>
                          <a:ea typeface="+mn-ea"/>
                          <a:cs typeface="+mn-cs"/>
                        </a:rPr>
                        <a:t>(d, d)</a:t>
                      </a: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(b,b)</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(b,d)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(d,a)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marL="0" algn="ctr" defTabSz="914400" rtl="0" eaLnBrk="1" fontAlgn="b" latinLnBrk="0" hangingPunct="1"/>
                      <a:r>
                        <a:rPr lang="en-US" sz="1100" u="none" strike="noStrike" kern="1200" dirty="0">
                          <a:solidFill>
                            <a:srgbClr val="FF0000"/>
                          </a:solidFill>
                          <a:effectLst/>
                          <a:latin typeface="+mn-lt"/>
                          <a:ea typeface="+mn-ea"/>
                          <a:cs typeface="+mn-cs"/>
                        </a:rPr>
                        <a:t>(c, d)</a:t>
                      </a: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marL="0" algn="ctr" defTabSz="914400" rtl="0" eaLnBrk="1" fontAlgn="b" latinLnBrk="0" hangingPunct="1"/>
                      <a:r>
                        <a:rPr lang="en-US" sz="1100" u="none" strike="noStrike" kern="1200" dirty="0">
                          <a:solidFill>
                            <a:srgbClr val="FF0000"/>
                          </a:solidFill>
                          <a:effectLst/>
                          <a:latin typeface="+mn-lt"/>
                          <a:ea typeface="+mn-ea"/>
                          <a:cs typeface="+mn-cs"/>
                        </a:rPr>
                        <a:t>(d, c)</a:t>
                      </a: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marL="0" algn="ctr" defTabSz="914400" rtl="0" eaLnBrk="1" fontAlgn="b" latinLnBrk="0" hangingPunct="1"/>
                      <a:r>
                        <a:rPr lang="en-US" sz="1100" u="none" strike="noStrike" kern="1200" dirty="0">
                          <a:solidFill>
                            <a:srgbClr val="FF0000"/>
                          </a:solidFill>
                          <a:effectLst/>
                          <a:latin typeface="+mn-lt"/>
                          <a:ea typeface="+mn-ea"/>
                          <a:cs typeface="+mn-cs"/>
                        </a:rPr>
                        <a:t>(d, d)</a:t>
                      </a: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bl>
          </a:graphicData>
        </a:graphic>
      </p:graphicFrame>
      <p:sp>
        <p:nvSpPr>
          <p:cNvPr id="7" name="TextBox 6"/>
          <p:cNvSpPr txBox="1"/>
          <p:nvPr/>
        </p:nvSpPr>
        <p:spPr>
          <a:xfrm>
            <a:off x="4753233" y="1235675"/>
            <a:ext cx="2850011" cy="369332"/>
          </a:xfrm>
          <a:prstGeom prst="rect">
            <a:avLst/>
          </a:prstGeom>
          <a:noFill/>
        </p:spPr>
        <p:txBody>
          <a:bodyPr wrap="none" rtlCol="0">
            <a:spAutoFit/>
          </a:bodyPr>
          <a:lstStyle/>
          <a:p>
            <a:r>
              <a:rPr lang="en-US" dirty="0" smtClean="0"/>
              <a:t>Practice Problem 7 – </a:t>
            </a:r>
            <a:r>
              <a:rPr lang="en-US" dirty="0" err="1" smtClean="0"/>
              <a:t>Pg</a:t>
            </a:r>
            <a:r>
              <a:rPr lang="en-US" dirty="0" smtClean="0"/>
              <a:t> 335</a:t>
            </a:r>
            <a:endParaRPr lang="en-US" dirty="0"/>
          </a:p>
        </p:txBody>
      </p:sp>
      <p:sp>
        <p:nvSpPr>
          <p:cNvPr id="4" name="Rectangle 3"/>
          <p:cNvSpPr/>
          <p:nvPr/>
        </p:nvSpPr>
        <p:spPr>
          <a:xfrm>
            <a:off x="3989457" y="1529159"/>
            <a:ext cx="6096000" cy="276999"/>
          </a:xfrm>
          <a:prstGeom prst="rect">
            <a:avLst/>
          </a:prstGeom>
        </p:spPr>
        <p:txBody>
          <a:bodyPr>
            <a:spAutoFit/>
          </a:bodyPr>
          <a:lstStyle/>
          <a:p>
            <a:r>
              <a:rPr lang="en-US" sz="1200" dirty="0"/>
              <a:t>S = {a, b, c, d}, 	</a:t>
            </a:r>
            <a:r>
              <a:rPr lang="el-GR" sz="1200" dirty="0">
                <a:solidFill>
                  <a:schemeClr val="accent6"/>
                </a:solidFill>
                <a:latin typeface="Times New Roman" panose="02020603050405020304" pitchFamily="18" charset="0"/>
                <a:cs typeface="Times New Roman" panose="02020603050405020304" pitchFamily="18" charset="0"/>
              </a:rPr>
              <a:t>ρ</a:t>
            </a:r>
            <a:r>
              <a:rPr lang="en-US" sz="1200" dirty="0">
                <a:solidFill>
                  <a:schemeClr val="accent6"/>
                </a:solidFill>
                <a:latin typeface="Times New Roman" panose="02020603050405020304" pitchFamily="18" charset="0"/>
                <a:cs typeface="Times New Roman" panose="02020603050405020304" pitchFamily="18" charset="0"/>
              </a:rPr>
              <a:t> = {(</a:t>
            </a:r>
            <a:r>
              <a:rPr lang="en-US" sz="1200" dirty="0" err="1">
                <a:solidFill>
                  <a:schemeClr val="accent6"/>
                </a:solidFill>
                <a:latin typeface="Times New Roman" panose="02020603050405020304" pitchFamily="18" charset="0"/>
                <a:cs typeface="Times New Roman" panose="02020603050405020304" pitchFamily="18" charset="0"/>
              </a:rPr>
              <a:t>a,a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b,b</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d,a</a:t>
            </a:r>
            <a:r>
              <a:rPr lang="en-US" sz="1200" dirty="0">
                <a:solidFill>
                  <a:schemeClr val="accent6"/>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568411" y="1779373"/>
            <a:ext cx="2347437" cy="738664"/>
          </a:xfrm>
          <a:prstGeom prst="rect">
            <a:avLst/>
          </a:prstGeom>
          <a:noFill/>
        </p:spPr>
        <p:txBody>
          <a:bodyPr wrap="none" rtlCol="0">
            <a:spAutoFit/>
          </a:bodyPr>
          <a:lstStyle/>
          <a:p>
            <a:r>
              <a:rPr lang="en-US" sz="1400" dirty="0" smtClean="0"/>
              <a:t>Key:</a:t>
            </a:r>
          </a:p>
          <a:p>
            <a:r>
              <a:rPr lang="en-US" sz="1400" dirty="0" smtClean="0">
                <a:solidFill>
                  <a:schemeClr val="accent6"/>
                </a:solidFill>
              </a:rPr>
              <a:t>Green Text = Given Order Pair</a:t>
            </a:r>
          </a:p>
          <a:p>
            <a:r>
              <a:rPr lang="en-US" sz="1400" dirty="0" smtClean="0">
                <a:solidFill>
                  <a:srgbClr val="FF0000"/>
                </a:solidFill>
              </a:rPr>
              <a:t>Red Text = New Ordered Pair</a:t>
            </a:r>
            <a:endParaRPr lang="en-US" sz="1400" dirty="0">
              <a:solidFill>
                <a:srgbClr val="FF0000"/>
              </a:solidFill>
            </a:endParaRPr>
          </a:p>
        </p:txBody>
      </p:sp>
      <p:sp>
        <p:nvSpPr>
          <p:cNvPr id="10" name="TextBox 9"/>
          <p:cNvSpPr txBox="1"/>
          <p:nvPr/>
        </p:nvSpPr>
        <p:spPr>
          <a:xfrm>
            <a:off x="3892491" y="2323751"/>
            <a:ext cx="277640" cy="307777"/>
          </a:xfrm>
          <a:prstGeom prst="rect">
            <a:avLst/>
          </a:prstGeom>
          <a:noFill/>
        </p:spPr>
        <p:txBody>
          <a:bodyPr wrap="none" rtlCol="0">
            <a:spAutoFit/>
          </a:bodyPr>
          <a:lstStyle/>
          <a:p>
            <a:r>
              <a:rPr lang="en-US" sz="1400" dirty="0" smtClean="0"/>
              <a:t>X</a:t>
            </a:r>
            <a:endParaRPr lang="en-US" sz="1400" dirty="0"/>
          </a:p>
        </p:txBody>
      </p:sp>
      <p:sp>
        <p:nvSpPr>
          <p:cNvPr id="11" name="TextBox 10"/>
          <p:cNvSpPr txBox="1"/>
          <p:nvPr/>
        </p:nvSpPr>
        <p:spPr>
          <a:xfrm>
            <a:off x="4346895" y="2308371"/>
            <a:ext cx="277640" cy="307777"/>
          </a:xfrm>
          <a:prstGeom prst="rect">
            <a:avLst/>
          </a:prstGeom>
          <a:noFill/>
        </p:spPr>
        <p:txBody>
          <a:bodyPr wrap="none" rtlCol="0">
            <a:spAutoFit/>
          </a:bodyPr>
          <a:lstStyle/>
          <a:p>
            <a:r>
              <a:rPr lang="en-US" sz="1400" dirty="0" smtClean="0"/>
              <a:t>X</a:t>
            </a:r>
            <a:endParaRPr lang="en-US" sz="1400" dirty="0"/>
          </a:p>
        </p:txBody>
      </p:sp>
      <p:sp>
        <p:nvSpPr>
          <p:cNvPr id="12" name="TextBox 11"/>
          <p:cNvSpPr txBox="1"/>
          <p:nvPr/>
        </p:nvSpPr>
        <p:spPr>
          <a:xfrm>
            <a:off x="5254303" y="2309769"/>
            <a:ext cx="277640" cy="307777"/>
          </a:xfrm>
          <a:prstGeom prst="rect">
            <a:avLst/>
          </a:prstGeom>
          <a:noFill/>
        </p:spPr>
        <p:txBody>
          <a:bodyPr wrap="none" rtlCol="0">
            <a:spAutoFit/>
          </a:bodyPr>
          <a:lstStyle/>
          <a:p>
            <a:r>
              <a:rPr lang="en-US" sz="1400" dirty="0" smtClean="0"/>
              <a:t>X</a:t>
            </a:r>
            <a:endParaRPr lang="en-US" sz="1400" dirty="0"/>
          </a:p>
        </p:txBody>
      </p:sp>
      <p:sp>
        <p:nvSpPr>
          <p:cNvPr id="13" name="TextBox 12"/>
          <p:cNvSpPr txBox="1"/>
          <p:nvPr/>
        </p:nvSpPr>
        <p:spPr>
          <a:xfrm>
            <a:off x="4811086" y="2311167"/>
            <a:ext cx="277640" cy="307777"/>
          </a:xfrm>
          <a:prstGeom prst="rect">
            <a:avLst/>
          </a:prstGeom>
          <a:noFill/>
        </p:spPr>
        <p:txBody>
          <a:bodyPr wrap="none" rtlCol="0">
            <a:spAutoFit/>
          </a:bodyPr>
          <a:lstStyle/>
          <a:p>
            <a:r>
              <a:rPr lang="en-US" sz="1400" dirty="0" smtClean="0"/>
              <a:t>X</a:t>
            </a:r>
            <a:endParaRPr lang="en-US" sz="1400" dirty="0"/>
          </a:p>
        </p:txBody>
      </p:sp>
      <p:sp>
        <p:nvSpPr>
          <p:cNvPr id="14" name="TextBox 13"/>
          <p:cNvSpPr txBox="1"/>
          <p:nvPr/>
        </p:nvSpPr>
        <p:spPr>
          <a:xfrm>
            <a:off x="5743662" y="2312565"/>
            <a:ext cx="277640" cy="307777"/>
          </a:xfrm>
          <a:prstGeom prst="rect">
            <a:avLst/>
          </a:prstGeom>
          <a:noFill/>
        </p:spPr>
        <p:txBody>
          <a:bodyPr wrap="none" rtlCol="0">
            <a:spAutoFit/>
          </a:bodyPr>
          <a:lstStyle/>
          <a:p>
            <a:r>
              <a:rPr lang="en-US" sz="1400" dirty="0" smtClean="0"/>
              <a:t>X</a:t>
            </a:r>
            <a:endParaRPr lang="en-US" sz="1400" dirty="0"/>
          </a:p>
        </p:txBody>
      </p:sp>
      <p:sp>
        <p:nvSpPr>
          <p:cNvPr id="15" name="TextBox 14"/>
          <p:cNvSpPr txBox="1"/>
          <p:nvPr/>
        </p:nvSpPr>
        <p:spPr>
          <a:xfrm>
            <a:off x="6206454" y="2330742"/>
            <a:ext cx="277640" cy="307777"/>
          </a:xfrm>
          <a:prstGeom prst="rect">
            <a:avLst/>
          </a:prstGeom>
          <a:noFill/>
        </p:spPr>
        <p:txBody>
          <a:bodyPr wrap="none" rtlCol="0">
            <a:spAutoFit/>
          </a:bodyPr>
          <a:lstStyle/>
          <a:p>
            <a:r>
              <a:rPr lang="en-US" sz="1400" dirty="0" smtClean="0"/>
              <a:t>X</a:t>
            </a:r>
            <a:endParaRPr lang="en-US" sz="1400" dirty="0"/>
          </a:p>
        </p:txBody>
      </p:sp>
      <p:sp>
        <p:nvSpPr>
          <p:cNvPr id="16" name="TextBox 15"/>
          <p:cNvSpPr txBox="1"/>
          <p:nvPr/>
        </p:nvSpPr>
        <p:spPr>
          <a:xfrm>
            <a:off x="7113863" y="2323751"/>
            <a:ext cx="277640" cy="307777"/>
          </a:xfrm>
          <a:prstGeom prst="rect">
            <a:avLst/>
          </a:prstGeom>
          <a:noFill/>
        </p:spPr>
        <p:txBody>
          <a:bodyPr wrap="none" rtlCol="0">
            <a:spAutoFit/>
          </a:bodyPr>
          <a:lstStyle/>
          <a:p>
            <a:r>
              <a:rPr lang="en-US" sz="1400" dirty="0" smtClean="0"/>
              <a:t>X</a:t>
            </a:r>
            <a:endParaRPr lang="en-US" sz="1400" dirty="0"/>
          </a:p>
        </p:txBody>
      </p:sp>
      <p:sp>
        <p:nvSpPr>
          <p:cNvPr id="17" name="TextBox 16"/>
          <p:cNvSpPr txBox="1"/>
          <p:nvPr/>
        </p:nvSpPr>
        <p:spPr>
          <a:xfrm>
            <a:off x="6662255" y="2325149"/>
            <a:ext cx="277640" cy="307777"/>
          </a:xfrm>
          <a:prstGeom prst="rect">
            <a:avLst/>
          </a:prstGeom>
          <a:noFill/>
        </p:spPr>
        <p:txBody>
          <a:bodyPr wrap="none" rtlCol="0">
            <a:spAutoFit/>
          </a:bodyPr>
          <a:lstStyle/>
          <a:p>
            <a:r>
              <a:rPr lang="en-US" sz="1400" dirty="0" smtClean="0"/>
              <a:t>X</a:t>
            </a:r>
            <a:endParaRPr lang="en-US" sz="1400" dirty="0"/>
          </a:p>
        </p:txBody>
      </p:sp>
      <p:sp>
        <p:nvSpPr>
          <p:cNvPr id="18" name="TextBox 17"/>
          <p:cNvSpPr txBox="1"/>
          <p:nvPr/>
        </p:nvSpPr>
        <p:spPr>
          <a:xfrm>
            <a:off x="3893889" y="2669098"/>
            <a:ext cx="277640" cy="307777"/>
          </a:xfrm>
          <a:prstGeom prst="rect">
            <a:avLst/>
          </a:prstGeom>
          <a:noFill/>
        </p:spPr>
        <p:txBody>
          <a:bodyPr wrap="none" rtlCol="0">
            <a:spAutoFit/>
          </a:bodyPr>
          <a:lstStyle/>
          <a:p>
            <a:r>
              <a:rPr lang="en-US" sz="1400" dirty="0" smtClean="0"/>
              <a:t>X</a:t>
            </a:r>
            <a:endParaRPr lang="en-US" sz="1400" dirty="0"/>
          </a:p>
        </p:txBody>
      </p:sp>
      <p:sp>
        <p:nvSpPr>
          <p:cNvPr id="19" name="TextBox 18"/>
          <p:cNvSpPr txBox="1"/>
          <p:nvPr/>
        </p:nvSpPr>
        <p:spPr>
          <a:xfrm>
            <a:off x="4348293" y="2653718"/>
            <a:ext cx="277640" cy="307777"/>
          </a:xfrm>
          <a:prstGeom prst="rect">
            <a:avLst/>
          </a:prstGeom>
          <a:noFill/>
        </p:spPr>
        <p:txBody>
          <a:bodyPr wrap="none" rtlCol="0">
            <a:spAutoFit/>
          </a:bodyPr>
          <a:lstStyle/>
          <a:p>
            <a:r>
              <a:rPr lang="en-US" sz="1400" dirty="0" smtClean="0"/>
              <a:t>X</a:t>
            </a:r>
            <a:endParaRPr lang="en-US" sz="1400" dirty="0"/>
          </a:p>
        </p:txBody>
      </p:sp>
      <p:sp>
        <p:nvSpPr>
          <p:cNvPr id="20" name="TextBox 19"/>
          <p:cNvSpPr txBox="1"/>
          <p:nvPr/>
        </p:nvSpPr>
        <p:spPr>
          <a:xfrm>
            <a:off x="5255701" y="2655116"/>
            <a:ext cx="277640" cy="307777"/>
          </a:xfrm>
          <a:prstGeom prst="rect">
            <a:avLst/>
          </a:prstGeom>
          <a:noFill/>
        </p:spPr>
        <p:txBody>
          <a:bodyPr wrap="none" rtlCol="0">
            <a:spAutoFit/>
          </a:bodyPr>
          <a:lstStyle/>
          <a:p>
            <a:r>
              <a:rPr lang="en-US" sz="1400" dirty="0" smtClean="0"/>
              <a:t>X</a:t>
            </a:r>
            <a:endParaRPr lang="en-US" sz="1400" dirty="0"/>
          </a:p>
        </p:txBody>
      </p:sp>
      <p:sp>
        <p:nvSpPr>
          <p:cNvPr id="21" name="TextBox 20"/>
          <p:cNvSpPr txBox="1"/>
          <p:nvPr/>
        </p:nvSpPr>
        <p:spPr>
          <a:xfrm>
            <a:off x="4812484" y="2656514"/>
            <a:ext cx="277640" cy="307777"/>
          </a:xfrm>
          <a:prstGeom prst="rect">
            <a:avLst/>
          </a:prstGeom>
          <a:noFill/>
        </p:spPr>
        <p:txBody>
          <a:bodyPr wrap="none" rtlCol="0">
            <a:spAutoFit/>
          </a:bodyPr>
          <a:lstStyle/>
          <a:p>
            <a:r>
              <a:rPr lang="en-US" sz="1400" dirty="0" smtClean="0"/>
              <a:t>X</a:t>
            </a:r>
            <a:endParaRPr lang="en-US" sz="1400" dirty="0"/>
          </a:p>
        </p:txBody>
      </p:sp>
      <p:sp>
        <p:nvSpPr>
          <p:cNvPr id="22" name="TextBox 21"/>
          <p:cNvSpPr txBox="1"/>
          <p:nvPr/>
        </p:nvSpPr>
        <p:spPr>
          <a:xfrm>
            <a:off x="5745060" y="2657912"/>
            <a:ext cx="277640" cy="307777"/>
          </a:xfrm>
          <a:prstGeom prst="rect">
            <a:avLst/>
          </a:prstGeom>
          <a:noFill/>
        </p:spPr>
        <p:txBody>
          <a:bodyPr wrap="none" rtlCol="0">
            <a:spAutoFit/>
          </a:bodyPr>
          <a:lstStyle/>
          <a:p>
            <a:r>
              <a:rPr lang="en-US" sz="1400" dirty="0" smtClean="0"/>
              <a:t>X</a:t>
            </a:r>
            <a:endParaRPr lang="en-US" sz="1400" dirty="0"/>
          </a:p>
        </p:txBody>
      </p:sp>
      <p:sp>
        <p:nvSpPr>
          <p:cNvPr id="23" name="TextBox 22"/>
          <p:cNvSpPr txBox="1"/>
          <p:nvPr/>
        </p:nvSpPr>
        <p:spPr>
          <a:xfrm>
            <a:off x="6207852" y="2676089"/>
            <a:ext cx="277640" cy="307777"/>
          </a:xfrm>
          <a:prstGeom prst="rect">
            <a:avLst/>
          </a:prstGeom>
          <a:noFill/>
        </p:spPr>
        <p:txBody>
          <a:bodyPr wrap="none" rtlCol="0">
            <a:spAutoFit/>
          </a:bodyPr>
          <a:lstStyle/>
          <a:p>
            <a:r>
              <a:rPr lang="en-US" sz="1400" dirty="0" smtClean="0"/>
              <a:t>X</a:t>
            </a:r>
            <a:endParaRPr lang="en-US" sz="1400" dirty="0"/>
          </a:p>
        </p:txBody>
      </p:sp>
      <p:sp>
        <p:nvSpPr>
          <p:cNvPr id="24" name="TextBox 23"/>
          <p:cNvSpPr txBox="1"/>
          <p:nvPr/>
        </p:nvSpPr>
        <p:spPr>
          <a:xfrm>
            <a:off x="7115261" y="2669098"/>
            <a:ext cx="277640" cy="307777"/>
          </a:xfrm>
          <a:prstGeom prst="rect">
            <a:avLst/>
          </a:prstGeom>
          <a:noFill/>
        </p:spPr>
        <p:txBody>
          <a:bodyPr wrap="none" rtlCol="0">
            <a:spAutoFit/>
          </a:bodyPr>
          <a:lstStyle/>
          <a:p>
            <a:r>
              <a:rPr lang="en-US" sz="1400" dirty="0" smtClean="0"/>
              <a:t>X</a:t>
            </a:r>
            <a:endParaRPr lang="en-US" sz="1400" dirty="0"/>
          </a:p>
        </p:txBody>
      </p:sp>
      <p:sp>
        <p:nvSpPr>
          <p:cNvPr id="25" name="TextBox 24"/>
          <p:cNvSpPr txBox="1"/>
          <p:nvPr/>
        </p:nvSpPr>
        <p:spPr>
          <a:xfrm>
            <a:off x="6663653" y="2670496"/>
            <a:ext cx="277640" cy="307777"/>
          </a:xfrm>
          <a:prstGeom prst="rect">
            <a:avLst/>
          </a:prstGeom>
          <a:noFill/>
        </p:spPr>
        <p:txBody>
          <a:bodyPr wrap="none" rtlCol="0">
            <a:spAutoFit/>
          </a:bodyPr>
          <a:lstStyle/>
          <a:p>
            <a:r>
              <a:rPr lang="en-US" sz="1400" dirty="0" smtClean="0"/>
              <a:t>X</a:t>
            </a:r>
            <a:endParaRPr lang="en-US" sz="1400" dirty="0"/>
          </a:p>
        </p:txBody>
      </p:sp>
      <p:sp>
        <p:nvSpPr>
          <p:cNvPr id="26" name="TextBox 25"/>
          <p:cNvSpPr txBox="1"/>
          <p:nvPr/>
        </p:nvSpPr>
        <p:spPr>
          <a:xfrm>
            <a:off x="3912065" y="3022834"/>
            <a:ext cx="277640" cy="307777"/>
          </a:xfrm>
          <a:prstGeom prst="rect">
            <a:avLst/>
          </a:prstGeom>
          <a:noFill/>
        </p:spPr>
        <p:txBody>
          <a:bodyPr wrap="none" rtlCol="0">
            <a:spAutoFit/>
          </a:bodyPr>
          <a:lstStyle/>
          <a:p>
            <a:r>
              <a:rPr lang="en-US" sz="1400" dirty="0" smtClean="0"/>
              <a:t>X</a:t>
            </a:r>
            <a:endParaRPr lang="en-US" sz="1400" dirty="0"/>
          </a:p>
        </p:txBody>
      </p:sp>
      <p:sp>
        <p:nvSpPr>
          <p:cNvPr id="27" name="TextBox 26"/>
          <p:cNvSpPr txBox="1"/>
          <p:nvPr/>
        </p:nvSpPr>
        <p:spPr>
          <a:xfrm>
            <a:off x="4366469" y="3007454"/>
            <a:ext cx="277640" cy="307777"/>
          </a:xfrm>
          <a:prstGeom prst="rect">
            <a:avLst/>
          </a:prstGeom>
          <a:noFill/>
        </p:spPr>
        <p:txBody>
          <a:bodyPr wrap="none" rtlCol="0">
            <a:spAutoFit/>
          </a:bodyPr>
          <a:lstStyle/>
          <a:p>
            <a:r>
              <a:rPr lang="en-US" sz="1400" dirty="0" smtClean="0"/>
              <a:t>X</a:t>
            </a:r>
            <a:endParaRPr lang="en-US" sz="1400" dirty="0"/>
          </a:p>
        </p:txBody>
      </p:sp>
      <p:sp>
        <p:nvSpPr>
          <p:cNvPr id="28" name="TextBox 27"/>
          <p:cNvSpPr txBox="1"/>
          <p:nvPr/>
        </p:nvSpPr>
        <p:spPr>
          <a:xfrm>
            <a:off x="5273877" y="3008852"/>
            <a:ext cx="277640" cy="307777"/>
          </a:xfrm>
          <a:prstGeom prst="rect">
            <a:avLst/>
          </a:prstGeom>
          <a:noFill/>
        </p:spPr>
        <p:txBody>
          <a:bodyPr wrap="none" rtlCol="0">
            <a:spAutoFit/>
          </a:bodyPr>
          <a:lstStyle/>
          <a:p>
            <a:r>
              <a:rPr lang="en-US" sz="1400" dirty="0" smtClean="0"/>
              <a:t>X</a:t>
            </a:r>
            <a:endParaRPr lang="en-US" sz="1400" dirty="0"/>
          </a:p>
        </p:txBody>
      </p:sp>
      <p:sp>
        <p:nvSpPr>
          <p:cNvPr id="29" name="TextBox 28"/>
          <p:cNvSpPr txBox="1"/>
          <p:nvPr/>
        </p:nvSpPr>
        <p:spPr>
          <a:xfrm>
            <a:off x="4830660" y="3010250"/>
            <a:ext cx="277640" cy="307777"/>
          </a:xfrm>
          <a:prstGeom prst="rect">
            <a:avLst/>
          </a:prstGeom>
          <a:noFill/>
        </p:spPr>
        <p:txBody>
          <a:bodyPr wrap="none" rtlCol="0">
            <a:spAutoFit/>
          </a:bodyPr>
          <a:lstStyle/>
          <a:p>
            <a:r>
              <a:rPr lang="en-US" sz="1400" dirty="0" smtClean="0"/>
              <a:t>X</a:t>
            </a:r>
            <a:endParaRPr lang="en-US" sz="1400" dirty="0"/>
          </a:p>
        </p:txBody>
      </p:sp>
      <p:sp>
        <p:nvSpPr>
          <p:cNvPr id="30" name="TextBox 29"/>
          <p:cNvSpPr txBox="1"/>
          <p:nvPr/>
        </p:nvSpPr>
        <p:spPr>
          <a:xfrm>
            <a:off x="5763236" y="3011648"/>
            <a:ext cx="277640" cy="307777"/>
          </a:xfrm>
          <a:prstGeom prst="rect">
            <a:avLst/>
          </a:prstGeom>
          <a:noFill/>
        </p:spPr>
        <p:txBody>
          <a:bodyPr wrap="none" rtlCol="0">
            <a:spAutoFit/>
          </a:bodyPr>
          <a:lstStyle/>
          <a:p>
            <a:r>
              <a:rPr lang="en-US" sz="1400" dirty="0" smtClean="0"/>
              <a:t>X</a:t>
            </a:r>
            <a:endParaRPr lang="en-US" sz="1400" dirty="0"/>
          </a:p>
        </p:txBody>
      </p:sp>
      <p:sp>
        <p:nvSpPr>
          <p:cNvPr id="31" name="TextBox 30"/>
          <p:cNvSpPr txBox="1"/>
          <p:nvPr/>
        </p:nvSpPr>
        <p:spPr>
          <a:xfrm>
            <a:off x="6226028" y="3029825"/>
            <a:ext cx="277640" cy="307777"/>
          </a:xfrm>
          <a:prstGeom prst="rect">
            <a:avLst/>
          </a:prstGeom>
          <a:noFill/>
        </p:spPr>
        <p:txBody>
          <a:bodyPr wrap="none" rtlCol="0">
            <a:spAutoFit/>
          </a:bodyPr>
          <a:lstStyle/>
          <a:p>
            <a:r>
              <a:rPr lang="en-US" sz="1400" dirty="0" smtClean="0"/>
              <a:t>X</a:t>
            </a:r>
            <a:endParaRPr lang="en-US" sz="1400" dirty="0"/>
          </a:p>
        </p:txBody>
      </p:sp>
      <p:sp>
        <p:nvSpPr>
          <p:cNvPr id="32" name="TextBox 31"/>
          <p:cNvSpPr txBox="1"/>
          <p:nvPr/>
        </p:nvSpPr>
        <p:spPr>
          <a:xfrm>
            <a:off x="7133437" y="3022834"/>
            <a:ext cx="277640" cy="307777"/>
          </a:xfrm>
          <a:prstGeom prst="rect">
            <a:avLst/>
          </a:prstGeom>
          <a:noFill/>
        </p:spPr>
        <p:txBody>
          <a:bodyPr wrap="none" rtlCol="0">
            <a:spAutoFit/>
          </a:bodyPr>
          <a:lstStyle/>
          <a:p>
            <a:r>
              <a:rPr lang="en-US" sz="1400" dirty="0" smtClean="0"/>
              <a:t>X</a:t>
            </a:r>
            <a:endParaRPr lang="en-US" sz="1400" dirty="0"/>
          </a:p>
        </p:txBody>
      </p:sp>
      <p:sp>
        <p:nvSpPr>
          <p:cNvPr id="33" name="TextBox 32"/>
          <p:cNvSpPr txBox="1"/>
          <p:nvPr/>
        </p:nvSpPr>
        <p:spPr>
          <a:xfrm>
            <a:off x="6681829" y="3024232"/>
            <a:ext cx="277640" cy="307777"/>
          </a:xfrm>
          <a:prstGeom prst="rect">
            <a:avLst/>
          </a:prstGeom>
          <a:noFill/>
        </p:spPr>
        <p:txBody>
          <a:bodyPr wrap="none" rtlCol="0">
            <a:spAutoFit/>
          </a:bodyPr>
          <a:lstStyle/>
          <a:p>
            <a:r>
              <a:rPr lang="en-US" sz="1400" dirty="0" smtClean="0"/>
              <a:t>X</a:t>
            </a:r>
            <a:endParaRPr lang="en-US" sz="1400" dirty="0"/>
          </a:p>
        </p:txBody>
      </p:sp>
      <p:sp>
        <p:nvSpPr>
          <p:cNvPr id="34" name="TextBox 33"/>
          <p:cNvSpPr txBox="1"/>
          <p:nvPr/>
        </p:nvSpPr>
        <p:spPr>
          <a:xfrm>
            <a:off x="3903675" y="3383560"/>
            <a:ext cx="277640" cy="307777"/>
          </a:xfrm>
          <a:prstGeom prst="rect">
            <a:avLst/>
          </a:prstGeom>
          <a:noFill/>
        </p:spPr>
        <p:txBody>
          <a:bodyPr wrap="none" rtlCol="0">
            <a:spAutoFit/>
          </a:bodyPr>
          <a:lstStyle/>
          <a:p>
            <a:r>
              <a:rPr lang="en-US" sz="1400" dirty="0" smtClean="0"/>
              <a:t>X</a:t>
            </a:r>
            <a:endParaRPr lang="en-US" sz="1400" dirty="0"/>
          </a:p>
        </p:txBody>
      </p:sp>
      <p:sp>
        <p:nvSpPr>
          <p:cNvPr id="35" name="TextBox 34"/>
          <p:cNvSpPr txBox="1"/>
          <p:nvPr/>
        </p:nvSpPr>
        <p:spPr>
          <a:xfrm>
            <a:off x="4358079" y="3368180"/>
            <a:ext cx="277640" cy="307777"/>
          </a:xfrm>
          <a:prstGeom prst="rect">
            <a:avLst/>
          </a:prstGeom>
          <a:noFill/>
        </p:spPr>
        <p:txBody>
          <a:bodyPr wrap="none" rtlCol="0">
            <a:spAutoFit/>
          </a:bodyPr>
          <a:lstStyle/>
          <a:p>
            <a:r>
              <a:rPr lang="en-US" sz="1400" dirty="0" smtClean="0"/>
              <a:t>X</a:t>
            </a:r>
            <a:endParaRPr lang="en-US" sz="1400" dirty="0"/>
          </a:p>
        </p:txBody>
      </p:sp>
      <p:sp>
        <p:nvSpPr>
          <p:cNvPr id="36" name="TextBox 35"/>
          <p:cNvSpPr txBox="1"/>
          <p:nvPr/>
        </p:nvSpPr>
        <p:spPr>
          <a:xfrm>
            <a:off x="5265487" y="3369578"/>
            <a:ext cx="277640" cy="307777"/>
          </a:xfrm>
          <a:prstGeom prst="rect">
            <a:avLst/>
          </a:prstGeom>
          <a:noFill/>
        </p:spPr>
        <p:txBody>
          <a:bodyPr wrap="none" rtlCol="0">
            <a:spAutoFit/>
          </a:bodyPr>
          <a:lstStyle/>
          <a:p>
            <a:r>
              <a:rPr lang="en-US" sz="1400" dirty="0" smtClean="0"/>
              <a:t>X</a:t>
            </a:r>
            <a:endParaRPr lang="en-US" sz="1400" dirty="0"/>
          </a:p>
        </p:txBody>
      </p:sp>
      <p:sp>
        <p:nvSpPr>
          <p:cNvPr id="37" name="TextBox 36"/>
          <p:cNvSpPr txBox="1"/>
          <p:nvPr/>
        </p:nvSpPr>
        <p:spPr>
          <a:xfrm>
            <a:off x="4822270" y="3370976"/>
            <a:ext cx="277640" cy="307777"/>
          </a:xfrm>
          <a:prstGeom prst="rect">
            <a:avLst/>
          </a:prstGeom>
          <a:noFill/>
        </p:spPr>
        <p:txBody>
          <a:bodyPr wrap="none" rtlCol="0">
            <a:spAutoFit/>
          </a:bodyPr>
          <a:lstStyle/>
          <a:p>
            <a:r>
              <a:rPr lang="en-US" sz="1400" dirty="0" smtClean="0"/>
              <a:t>X</a:t>
            </a:r>
            <a:endParaRPr lang="en-US" sz="1400" dirty="0"/>
          </a:p>
        </p:txBody>
      </p:sp>
      <p:sp>
        <p:nvSpPr>
          <p:cNvPr id="38" name="TextBox 37"/>
          <p:cNvSpPr txBox="1"/>
          <p:nvPr/>
        </p:nvSpPr>
        <p:spPr>
          <a:xfrm>
            <a:off x="5645789" y="3397541"/>
            <a:ext cx="508473" cy="307777"/>
          </a:xfrm>
          <a:prstGeom prst="rect">
            <a:avLst/>
          </a:prstGeom>
          <a:noFill/>
        </p:spPr>
        <p:txBody>
          <a:bodyPr wrap="none" rtlCol="0">
            <a:spAutoFit/>
          </a:bodyPr>
          <a:lstStyle/>
          <a:p>
            <a:r>
              <a:rPr lang="en-US" sz="1400" dirty="0" smtClean="0">
                <a:solidFill>
                  <a:srgbClr val="FF0000"/>
                </a:solidFill>
              </a:rPr>
              <a:t>(</a:t>
            </a:r>
            <a:r>
              <a:rPr lang="en-US" sz="1400" dirty="0" err="1" smtClean="0">
                <a:solidFill>
                  <a:srgbClr val="FF0000"/>
                </a:solidFill>
              </a:rPr>
              <a:t>c,d</a:t>
            </a:r>
            <a:r>
              <a:rPr lang="en-US" sz="1400" dirty="0" smtClean="0">
                <a:solidFill>
                  <a:srgbClr val="FF0000"/>
                </a:solidFill>
              </a:rPr>
              <a:t>)</a:t>
            </a:r>
            <a:endParaRPr lang="en-US" sz="1400" dirty="0">
              <a:solidFill>
                <a:srgbClr val="FF0000"/>
              </a:solidFill>
            </a:endParaRPr>
          </a:p>
        </p:txBody>
      </p:sp>
      <p:sp>
        <p:nvSpPr>
          <p:cNvPr id="39" name="TextBox 38"/>
          <p:cNvSpPr txBox="1"/>
          <p:nvPr/>
        </p:nvSpPr>
        <p:spPr>
          <a:xfrm>
            <a:off x="6217638" y="3390551"/>
            <a:ext cx="277640" cy="307777"/>
          </a:xfrm>
          <a:prstGeom prst="rect">
            <a:avLst/>
          </a:prstGeom>
          <a:noFill/>
        </p:spPr>
        <p:txBody>
          <a:bodyPr wrap="none" rtlCol="0">
            <a:spAutoFit/>
          </a:bodyPr>
          <a:lstStyle/>
          <a:p>
            <a:r>
              <a:rPr lang="en-US" sz="1400" dirty="0" smtClean="0"/>
              <a:t>X</a:t>
            </a:r>
            <a:endParaRPr lang="en-US" sz="1400" dirty="0"/>
          </a:p>
        </p:txBody>
      </p:sp>
      <p:sp>
        <p:nvSpPr>
          <p:cNvPr id="40" name="TextBox 39"/>
          <p:cNvSpPr txBox="1"/>
          <p:nvPr/>
        </p:nvSpPr>
        <p:spPr>
          <a:xfrm>
            <a:off x="7125047" y="3383560"/>
            <a:ext cx="277640" cy="307777"/>
          </a:xfrm>
          <a:prstGeom prst="rect">
            <a:avLst/>
          </a:prstGeom>
          <a:noFill/>
        </p:spPr>
        <p:txBody>
          <a:bodyPr wrap="none" rtlCol="0">
            <a:spAutoFit/>
          </a:bodyPr>
          <a:lstStyle/>
          <a:p>
            <a:r>
              <a:rPr lang="en-US" sz="1400" dirty="0" smtClean="0"/>
              <a:t>X</a:t>
            </a:r>
            <a:endParaRPr lang="en-US" sz="1400" dirty="0"/>
          </a:p>
        </p:txBody>
      </p:sp>
      <p:sp>
        <p:nvSpPr>
          <p:cNvPr id="41" name="TextBox 40"/>
          <p:cNvSpPr txBox="1"/>
          <p:nvPr/>
        </p:nvSpPr>
        <p:spPr>
          <a:xfrm>
            <a:off x="6539215" y="3384958"/>
            <a:ext cx="529312" cy="307777"/>
          </a:xfrm>
          <a:prstGeom prst="rect">
            <a:avLst/>
          </a:prstGeom>
          <a:noFill/>
        </p:spPr>
        <p:txBody>
          <a:bodyPr wrap="none" rtlCol="0">
            <a:spAutoFit/>
          </a:bodyPr>
          <a:lstStyle/>
          <a:p>
            <a:r>
              <a:rPr lang="en-US" sz="1400" dirty="0">
                <a:solidFill>
                  <a:schemeClr val="accent6"/>
                </a:solidFill>
              </a:rPr>
              <a:t>(</a:t>
            </a:r>
            <a:r>
              <a:rPr lang="en-US" sz="1400" dirty="0">
                <a:solidFill>
                  <a:schemeClr val="accent6"/>
                </a:solidFill>
              </a:rPr>
              <a:t>c</a:t>
            </a:r>
            <a:r>
              <a:rPr lang="en-US" sz="1400" dirty="0">
                <a:solidFill>
                  <a:schemeClr val="accent6"/>
                </a:solidFill>
              </a:rPr>
              <a:t>, c)</a:t>
            </a:r>
            <a:endParaRPr lang="en-US" sz="1400" dirty="0">
              <a:solidFill>
                <a:schemeClr val="accent6"/>
              </a:solidFill>
            </a:endParaRPr>
          </a:p>
        </p:txBody>
      </p:sp>
      <p:sp>
        <p:nvSpPr>
          <p:cNvPr id="42" name="TextBox 41"/>
          <p:cNvSpPr txBox="1"/>
          <p:nvPr/>
        </p:nvSpPr>
        <p:spPr>
          <a:xfrm>
            <a:off x="3895287" y="3752676"/>
            <a:ext cx="277640" cy="307777"/>
          </a:xfrm>
          <a:prstGeom prst="rect">
            <a:avLst/>
          </a:prstGeom>
          <a:noFill/>
        </p:spPr>
        <p:txBody>
          <a:bodyPr wrap="none" rtlCol="0">
            <a:spAutoFit/>
          </a:bodyPr>
          <a:lstStyle/>
          <a:p>
            <a:r>
              <a:rPr lang="en-US" sz="1400" dirty="0" smtClean="0"/>
              <a:t>X</a:t>
            </a:r>
            <a:endParaRPr lang="en-US" sz="1400" dirty="0"/>
          </a:p>
        </p:txBody>
      </p:sp>
      <p:sp>
        <p:nvSpPr>
          <p:cNvPr id="43" name="TextBox 42"/>
          <p:cNvSpPr txBox="1"/>
          <p:nvPr/>
        </p:nvSpPr>
        <p:spPr>
          <a:xfrm>
            <a:off x="4349691" y="3737296"/>
            <a:ext cx="277640" cy="307777"/>
          </a:xfrm>
          <a:prstGeom prst="rect">
            <a:avLst/>
          </a:prstGeom>
          <a:noFill/>
        </p:spPr>
        <p:txBody>
          <a:bodyPr wrap="none" rtlCol="0">
            <a:spAutoFit/>
          </a:bodyPr>
          <a:lstStyle/>
          <a:p>
            <a:r>
              <a:rPr lang="en-US" sz="1400" dirty="0" smtClean="0"/>
              <a:t>X</a:t>
            </a:r>
            <a:endParaRPr lang="en-US" sz="1400" dirty="0"/>
          </a:p>
        </p:txBody>
      </p:sp>
      <p:sp>
        <p:nvSpPr>
          <p:cNvPr id="44" name="TextBox 43"/>
          <p:cNvSpPr txBox="1"/>
          <p:nvPr/>
        </p:nvSpPr>
        <p:spPr>
          <a:xfrm>
            <a:off x="5131264" y="3747083"/>
            <a:ext cx="548548" cy="307777"/>
          </a:xfrm>
          <a:prstGeom prst="rect">
            <a:avLst/>
          </a:prstGeom>
          <a:noFill/>
        </p:spPr>
        <p:txBody>
          <a:bodyPr wrap="none" rtlCol="0">
            <a:spAutoFit/>
          </a:bodyPr>
          <a:lstStyle/>
          <a:p>
            <a:r>
              <a:rPr lang="en-US" sz="1400" dirty="0" smtClean="0">
                <a:solidFill>
                  <a:srgbClr val="FF0000"/>
                </a:solidFill>
              </a:rPr>
              <a:t>(d, c)</a:t>
            </a:r>
            <a:endParaRPr lang="en-US" sz="1400" dirty="0">
              <a:solidFill>
                <a:srgbClr val="FF0000"/>
              </a:solidFill>
            </a:endParaRPr>
          </a:p>
        </p:txBody>
      </p:sp>
      <p:sp>
        <p:nvSpPr>
          <p:cNvPr id="45" name="TextBox 44"/>
          <p:cNvSpPr txBox="1"/>
          <p:nvPr/>
        </p:nvSpPr>
        <p:spPr>
          <a:xfrm>
            <a:off x="4813882" y="3740092"/>
            <a:ext cx="277640" cy="307777"/>
          </a:xfrm>
          <a:prstGeom prst="rect">
            <a:avLst/>
          </a:prstGeom>
          <a:noFill/>
        </p:spPr>
        <p:txBody>
          <a:bodyPr wrap="none" rtlCol="0">
            <a:spAutoFit/>
          </a:bodyPr>
          <a:lstStyle/>
          <a:p>
            <a:r>
              <a:rPr lang="en-US" sz="1400" dirty="0" smtClean="0"/>
              <a:t>X</a:t>
            </a:r>
            <a:endParaRPr lang="en-US" sz="1400" dirty="0"/>
          </a:p>
        </p:txBody>
      </p:sp>
      <p:sp>
        <p:nvSpPr>
          <p:cNvPr id="46" name="TextBox 45"/>
          <p:cNvSpPr txBox="1"/>
          <p:nvPr/>
        </p:nvSpPr>
        <p:spPr>
          <a:xfrm>
            <a:off x="5746458" y="3741490"/>
            <a:ext cx="277640" cy="307777"/>
          </a:xfrm>
          <a:prstGeom prst="rect">
            <a:avLst/>
          </a:prstGeom>
          <a:noFill/>
        </p:spPr>
        <p:txBody>
          <a:bodyPr wrap="none" rtlCol="0">
            <a:spAutoFit/>
          </a:bodyPr>
          <a:lstStyle/>
          <a:p>
            <a:r>
              <a:rPr lang="en-US" sz="1400" dirty="0" smtClean="0"/>
              <a:t>X</a:t>
            </a:r>
            <a:endParaRPr lang="en-US" sz="1400" dirty="0"/>
          </a:p>
        </p:txBody>
      </p:sp>
      <p:sp>
        <p:nvSpPr>
          <p:cNvPr id="47" name="TextBox 46"/>
          <p:cNvSpPr txBox="1"/>
          <p:nvPr/>
        </p:nvSpPr>
        <p:spPr>
          <a:xfrm>
            <a:off x="6209250" y="3759667"/>
            <a:ext cx="277640" cy="307777"/>
          </a:xfrm>
          <a:prstGeom prst="rect">
            <a:avLst/>
          </a:prstGeom>
          <a:noFill/>
        </p:spPr>
        <p:txBody>
          <a:bodyPr wrap="none" rtlCol="0">
            <a:spAutoFit/>
          </a:bodyPr>
          <a:lstStyle/>
          <a:p>
            <a:r>
              <a:rPr lang="en-US" sz="1400" dirty="0" smtClean="0"/>
              <a:t>X</a:t>
            </a:r>
            <a:endParaRPr lang="en-US" sz="1400" dirty="0"/>
          </a:p>
        </p:txBody>
      </p:sp>
      <p:sp>
        <p:nvSpPr>
          <p:cNvPr id="48" name="TextBox 47"/>
          <p:cNvSpPr txBox="1"/>
          <p:nvPr/>
        </p:nvSpPr>
        <p:spPr>
          <a:xfrm>
            <a:off x="6965657" y="3752676"/>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49" name="TextBox 48"/>
          <p:cNvSpPr txBox="1"/>
          <p:nvPr/>
        </p:nvSpPr>
        <p:spPr>
          <a:xfrm>
            <a:off x="6665051" y="3754074"/>
            <a:ext cx="277640" cy="307777"/>
          </a:xfrm>
          <a:prstGeom prst="rect">
            <a:avLst/>
          </a:prstGeom>
          <a:noFill/>
        </p:spPr>
        <p:txBody>
          <a:bodyPr wrap="none" rtlCol="0">
            <a:spAutoFit/>
          </a:bodyPr>
          <a:lstStyle/>
          <a:p>
            <a:r>
              <a:rPr lang="en-US" sz="1400" dirty="0" smtClean="0"/>
              <a:t>X</a:t>
            </a:r>
            <a:endParaRPr lang="en-US" sz="1400" dirty="0"/>
          </a:p>
        </p:txBody>
      </p:sp>
      <p:sp>
        <p:nvSpPr>
          <p:cNvPr id="50" name="TextBox 49"/>
          <p:cNvSpPr txBox="1"/>
          <p:nvPr/>
        </p:nvSpPr>
        <p:spPr>
          <a:xfrm>
            <a:off x="3895287" y="4113402"/>
            <a:ext cx="277640" cy="307777"/>
          </a:xfrm>
          <a:prstGeom prst="rect">
            <a:avLst/>
          </a:prstGeom>
          <a:noFill/>
        </p:spPr>
        <p:txBody>
          <a:bodyPr wrap="none" rtlCol="0">
            <a:spAutoFit/>
          </a:bodyPr>
          <a:lstStyle/>
          <a:p>
            <a:r>
              <a:rPr lang="en-US" sz="1400" dirty="0" smtClean="0"/>
              <a:t>X</a:t>
            </a:r>
            <a:endParaRPr lang="en-US" sz="1400" dirty="0"/>
          </a:p>
        </p:txBody>
      </p:sp>
      <p:sp>
        <p:nvSpPr>
          <p:cNvPr id="51" name="TextBox 50"/>
          <p:cNvSpPr txBox="1"/>
          <p:nvPr/>
        </p:nvSpPr>
        <p:spPr>
          <a:xfrm>
            <a:off x="4349691" y="4098022"/>
            <a:ext cx="277640" cy="307777"/>
          </a:xfrm>
          <a:prstGeom prst="rect">
            <a:avLst/>
          </a:prstGeom>
          <a:noFill/>
        </p:spPr>
        <p:txBody>
          <a:bodyPr wrap="none" rtlCol="0">
            <a:spAutoFit/>
          </a:bodyPr>
          <a:lstStyle/>
          <a:p>
            <a:r>
              <a:rPr lang="en-US" sz="1400" dirty="0" smtClean="0"/>
              <a:t>X</a:t>
            </a:r>
            <a:endParaRPr lang="en-US" sz="1400" dirty="0"/>
          </a:p>
        </p:txBody>
      </p:sp>
      <p:sp>
        <p:nvSpPr>
          <p:cNvPr id="52" name="TextBox 51"/>
          <p:cNvSpPr txBox="1"/>
          <p:nvPr/>
        </p:nvSpPr>
        <p:spPr>
          <a:xfrm>
            <a:off x="5257099" y="4099420"/>
            <a:ext cx="277640" cy="307777"/>
          </a:xfrm>
          <a:prstGeom prst="rect">
            <a:avLst/>
          </a:prstGeom>
          <a:noFill/>
        </p:spPr>
        <p:txBody>
          <a:bodyPr wrap="none" rtlCol="0">
            <a:spAutoFit/>
          </a:bodyPr>
          <a:lstStyle/>
          <a:p>
            <a:r>
              <a:rPr lang="en-US" sz="1400" dirty="0" smtClean="0"/>
              <a:t>X</a:t>
            </a:r>
            <a:endParaRPr lang="en-US" sz="1400" dirty="0"/>
          </a:p>
        </p:txBody>
      </p:sp>
      <p:sp>
        <p:nvSpPr>
          <p:cNvPr id="53" name="TextBox 52"/>
          <p:cNvSpPr txBox="1"/>
          <p:nvPr/>
        </p:nvSpPr>
        <p:spPr>
          <a:xfrm>
            <a:off x="4813882" y="4100818"/>
            <a:ext cx="277640" cy="307777"/>
          </a:xfrm>
          <a:prstGeom prst="rect">
            <a:avLst/>
          </a:prstGeom>
          <a:noFill/>
        </p:spPr>
        <p:txBody>
          <a:bodyPr wrap="none" rtlCol="0">
            <a:spAutoFit/>
          </a:bodyPr>
          <a:lstStyle/>
          <a:p>
            <a:r>
              <a:rPr lang="en-US" sz="1400" dirty="0" smtClean="0"/>
              <a:t>X</a:t>
            </a:r>
            <a:endParaRPr lang="en-US" sz="1400" dirty="0"/>
          </a:p>
        </p:txBody>
      </p:sp>
      <p:sp>
        <p:nvSpPr>
          <p:cNvPr id="54" name="TextBox 53"/>
          <p:cNvSpPr txBox="1"/>
          <p:nvPr/>
        </p:nvSpPr>
        <p:spPr>
          <a:xfrm>
            <a:off x="5746458" y="4102216"/>
            <a:ext cx="277640" cy="307777"/>
          </a:xfrm>
          <a:prstGeom prst="rect">
            <a:avLst/>
          </a:prstGeom>
          <a:noFill/>
        </p:spPr>
        <p:txBody>
          <a:bodyPr wrap="none" rtlCol="0">
            <a:spAutoFit/>
          </a:bodyPr>
          <a:lstStyle/>
          <a:p>
            <a:r>
              <a:rPr lang="en-US" sz="1400" dirty="0" smtClean="0"/>
              <a:t>X</a:t>
            </a:r>
            <a:endParaRPr lang="en-US" sz="1400" dirty="0"/>
          </a:p>
        </p:txBody>
      </p:sp>
      <p:sp>
        <p:nvSpPr>
          <p:cNvPr id="55" name="TextBox 54"/>
          <p:cNvSpPr txBox="1"/>
          <p:nvPr/>
        </p:nvSpPr>
        <p:spPr>
          <a:xfrm>
            <a:off x="6209250" y="4120393"/>
            <a:ext cx="277640" cy="307777"/>
          </a:xfrm>
          <a:prstGeom prst="rect">
            <a:avLst/>
          </a:prstGeom>
          <a:noFill/>
        </p:spPr>
        <p:txBody>
          <a:bodyPr wrap="none" rtlCol="0">
            <a:spAutoFit/>
          </a:bodyPr>
          <a:lstStyle/>
          <a:p>
            <a:r>
              <a:rPr lang="en-US" sz="1400" dirty="0" smtClean="0"/>
              <a:t>X</a:t>
            </a:r>
            <a:endParaRPr lang="en-US" sz="1400" dirty="0"/>
          </a:p>
        </p:txBody>
      </p:sp>
      <p:sp>
        <p:nvSpPr>
          <p:cNvPr id="56" name="TextBox 55"/>
          <p:cNvSpPr txBox="1"/>
          <p:nvPr/>
        </p:nvSpPr>
        <p:spPr>
          <a:xfrm>
            <a:off x="7116659" y="4113402"/>
            <a:ext cx="277640" cy="307777"/>
          </a:xfrm>
          <a:prstGeom prst="rect">
            <a:avLst/>
          </a:prstGeom>
          <a:noFill/>
        </p:spPr>
        <p:txBody>
          <a:bodyPr wrap="none" rtlCol="0">
            <a:spAutoFit/>
          </a:bodyPr>
          <a:lstStyle/>
          <a:p>
            <a:r>
              <a:rPr lang="en-US" sz="1400" dirty="0" smtClean="0"/>
              <a:t>X</a:t>
            </a:r>
            <a:endParaRPr lang="en-US" sz="1400" dirty="0"/>
          </a:p>
        </p:txBody>
      </p:sp>
      <p:sp>
        <p:nvSpPr>
          <p:cNvPr id="57" name="TextBox 56"/>
          <p:cNvSpPr txBox="1"/>
          <p:nvPr/>
        </p:nvSpPr>
        <p:spPr>
          <a:xfrm>
            <a:off x="6665051" y="4114800"/>
            <a:ext cx="277640" cy="307777"/>
          </a:xfrm>
          <a:prstGeom prst="rect">
            <a:avLst/>
          </a:prstGeom>
          <a:noFill/>
        </p:spPr>
        <p:txBody>
          <a:bodyPr wrap="none" rtlCol="0">
            <a:spAutoFit/>
          </a:bodyPr>
          <a:lstStyle/>
          <a:p>
            <a:r>
              <a:rPr lang="en-US" sz="1400" dirty="0" smtClean="0"/>
              <a:t>X</a:t>
            </a:r>
            <a:endParaRPr lang="en-US" sz="1400" dirty="0"/>
          </a:p>
        </p:txBody>
      </p:sp>
      <p:sp>
        <p:nvSpPr>
          <p:cNvPr id="58" name="TextBox 57"/>
          <p:cNvSpPr txBox="1"/>
          <p:nvPr/>
        </p:nvSpPr>
        <p:spPr>
          <a:xfrm>
            <a:off x="3912065" y="4482518"/>
            <a:ext cx="277640" cy="307777"/>
          </a:xfrm>
          <a:prstGeom prst="rect">
            <a:avLst/>
          </a:prstGeom>
          <a:noFill/>
        </p:spPr>
        <p:txBody>
          <a:bodyPr wrap="none" rtlCol="0">
            <a:spAutoFit/>
          </a:bodyPr>
          <a:lstStyle/>
          <a:p>
            <a:r>
              <a:rPr lang="en-US" sz="1400" dirty="0" smtClean="0"/>
              <a:t>X</a:t>
            </a:r>
            <a:endParaRPr lang="en-US" sz="1400" dirty="0"/>
          </a:p>
        </p:txBody>
      </p:sp>
      <p:sp>
        <p:nvSpPr>
          <p:cNvPr id="59" name="TextBox 58"/>
          <p:cNvSpPr txBox="1"/>
          <p:nvPr/>
        </p:nvSpPr>
        <p:spPr>
          <a:xfrm>
            <a:off x="4366469" y="4467138"/>
            <a:ext cx="277640" cy="307777"/>
          </a:xfrm>
          <a:prstGeom prst="rect">
            <a:avLst/>
          </a:prstGeom>
          <a:noFill/>
        </p:spPr>
        <p:txBody>
          <a:bodyPr wrap="none" rtlCol="0">
            <a:spAutoFit/>
          </a:bodyPr>
          <a:lstStyle/>
          <a:p>
            <a:r>
              <a:rPr lang="en-US" sz="1400" dirty="0" smtClean="0"/>
              <a:t>X</a:t>
            </a:r>
            <a:endParaRPr lang="en-US" sz="1400" dirty="0"/>
          </a:p>
        </p:txBody>
      </p:sp>
      <p:sp>
        <p:nvSpPr>
          <p:cNvPr id="60" name="TextBox 59"/>
          <p:cNvSpPr txBox="1"/>
          <p:nvPr/>
        </p:nvSpPr>
        <p:spPr>
          <a:xfrm>
            <a:off x="5156431" y="4468536"/>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61" name="TextBox 60"/>
          <p:cNvSpPr txBox="1"/>
          <p:nvPr/>
        </p:nvSpPr>
        <p:spPr>
          <a:xfrm>
            <a:off x="4830660" y="4469934"/>
            <a:ext cx="277640" cy="307777"/>
          </a:xfrm>
          <a:prstGeom prst="rect">
            <a:avLst/>
          </a:prstGeom>
          <a:noFill/>
        </p:spPr>
        <p:txBody>
          <a:bodyPr wrap="none" rtlCol="0">
            <a:spAutoFit/>
          </a:bodyPr>
          <a:lstStyle/>
          <a:p>
            <a:r>
              <a:rPr lang="en-US" sz="1400" dirty="0" smtClean="0"/>
              <a:t>X</a:t>
            </a:r>
            <a:endParaRPr lang="en-US" sz="1400" dirty="0"/>
          </a:p>
        </p:txBody>
      </p:sp>
      <p:sp>
        <p:nvSpPr>
          <p:cNvPr id="62" name="TextBox 61"/>
          <p:cNvSpPr txBox="1"/>
          <p:nvPr/>
        </p:nvSpPr>
        <p:spPr>
          <a:xfrm>
            <a:off x="5763236" y="4471332"/>
            <a:ext cx="277640" cy="307777"/>
          </a:xfrm>
          <a:prstGeom prst="rect">
            <a:avLst/>
          </a:prstGeom>
          <a:noFill/>
        </p:spPr>
        <p:txBody>
          <a:bodyPr wrap="none" rtlCol="0">
            <a:spAutoFit/>
          </a:bodyPr>
          <a:lstStyle/>
          <a:p>
            <a:r>
              <a:rPr lang="en-US" sz="1400" dirty="0" smtClean="0"/>
              <a:t>X</a:t>
            </a:r>
            <a:endParaRPr lang="en-US" sz="1400" dirty="0"/>
          </a:p>
        </p:txBody>
      </p:sp>
      <p:sp>
        <p:nvSpPr>
          <p:cNvPr id="63" name="TextBox 62"/>
          <p:cNvSpPr txBox="1"/>
          <p:nvPr/>
        </p:nvSpPr>
        <p:spPr>
          <a:xfrm>
            <a:off x="6226028" y="4489509"/>
            <a:ext cx="277640" cy="307777"/>
          </a:xfrm>
          <a:prstGeom prst="rect">
            <a:avLst/>
          </a:prstGeom>
          <a:noFill/>
        </p:spPr>
        <p:txBody>
          <a:bodyPr wrap="none" rtlCol="0">
            <a:spAutoFit/>
          </a:bodyPr>
          <a:lstStyle/>
          <a:p>
            <a:r>
              <a:rPr lang="en-US" sz="1400" dirty="0" smtClean="0"/>
              <a:t>X</a:t>
            </a:r>
            <a:endParaRPr lang="en-US" sz="1400" dirty="0"/>
          </a:p>
        </p:txBody>
      </p:sp>
      <p:sp>
        <p:nvSpPr>
          <p:cNvPr id="64" name="TextBox 63"/>
          <p:cNvSpPr txBox="1"/>
          <p:nvPr/>
        </p:nvSpPr>
        <p:spPr>
          <a:xfrm>
            <a:off x="7133437" y="4482518"/>
            <a:ext cx="277640" cy="307777"/>
          </a:xfrm>
          <a:prstGeom prst="rect">
            <a:avLst/>
          </a:prstGeom>
          <a:noFill/>
        </p:spPr>
        <p:txBody>
          <a:bodyPr wrap="none" rtlCol="0">
            <a:spAutoFit/>
          </a:bodyPr>
          <a:lstStyle/>
          <a:p>
            <a:r>
              <a:rPr lang="en-US" sz="1400" dirty="0" smtClean="0"/>
              <a:t>X</a:t>
            </a:r>
            <a:endParaRPr lang="en-US" sz="1400" dirty="0"/>
          </a:p>
        </p:txBody>
      </p:sp>
      <p:sp>
        <p:nvSpPr>
          <p:cNvPr id="65" name="TextBox 64"/>
          <p:cNvSpPr txBox="1"/>
          <p:nvPr/>
        </p:nvSpPr>
        <p:spPr>
          <a:xfrm>
            <a:off x="6681829" y="4483916"/>
            <a:ext cx="277640" cy="307777"/>
          </a:xfrm>
          <a:prstGeom prst="rect">
            <a:avLst/>
          </a:prstGeom>
          <a:noFill/>
        </p:spPr>
        <p:txBody>
          <a:bodyPr wrap="none" rtlCol="0">
            <a:spAutoFit/>
          </a:bodyPr>
          <a:lstStyle/>
          <a:p>
            <a:r>
              <a:rPr lang="en-US" sz="1400" dirty="0" smtClean="0"/>
              <a:t>X</a:t>
            </a:r>
            <a:endParaRPr lang="en-US" sz="1400" dirty="0"/>
          </a:p>
        </p:txBody>
      </p:sp>
      <p:sp>
        <p:nvSpPr>
          <p:cNvPr id="66" name="TextBox 65"/>
          <p:cNvSpPr txBox="1"/>
          <p:nvPr/>
        </p:nvSpPr>
        <p:spPr>
          <a:xfrm>
            <a:off x="3912065" y="4843244"/>
            <a:ext cx="277640" cy="307777"/>
          </a:xfrm>
          <a:prstGeom prst="rect">
            <a:avLst/>
          </a:prstGeom>
          <a:noFill/>
        </p:spPr>
        <p:txBody>
          <a:bodyPr wrap="none" rtlCol="0">
            <a:spAutoFit/>
          </a:bodyPr>
          <a:lstStyle/>
          <a:p>
            <a:r>
              <a:rPr lang="en-US" sz="1400" dirty="0" smtClean="0"/>
              <a:t>X</a:t>
            </a:r>
            <a:endParaRPr lang="en-US" sz="1400" dirty="0"/>
          </a:p>
        </p:txBody>
      </p:sp>
      <p:sp>
        <p:nvSpPr>
          <p:cNvPr id="67" name="TextBox 66"/>
          <p:cNvSpPr txBox="1"/>
          <p:nvPr/>
        </p:nvSpPr>
        <p:spPr>
          <a:xfrm>
            <a:off x="4366469" y="4827864"/>
            <a:ext cx="277640" cy="307777"/>
          </a:xfrm>
          <a:prstGeom prst="rect">
            <a:avLst/>
          </a:prstGeom>
          <a:noFill/>
        </p:spPr>
        <p:txBody>
          <a:bodyPr wrap="none" rtlCol="0">
            <a:spAutoFit/>
          </a:bodyPr>
          <a:lstStyle/>
          <a:p>
            <a:r>
              <a:rPr lang="en-US" sz="1400" dirty="0" smtClean="0"/>
              <a:t>X</a:t>
            </a:r>
            <a:endParaRPr lang="en-US" sz="1400" dirty="0"/>
          </a:p>
        </p:txBody>
      </p:sp>
      <p:sp>
        <p:nvSpPr>
          <p:cNvPr id="68" name="TextBox 67"/>
          <p:cNvSpPr txBox="1"/>
          <p:nvPr/>
        </p:nvSpPr>
        <p:spPr>
          <a:xfrm>
            <a:off x="5273877" y="4829262"/>
            <a:ext cx="277640" cy="307777"/>
          </a:xfrm>
          <a:prstGeom prst="rect">
            <a:avLst/>
          </a:prstGeom>
          <a:noFill/>
        </p:spPr>
        <p:txBody>
          <a:bodyPr wrap="none" rtlCol="0">
            <a:spAutoFit/>
          </a:bodyPr>
          <a:lstStyle/>
          <a:p>
            <a:r>
              <a:rPr lang="en-US" sz="1400" dirty="0" smtClean="0"/>
              <a:t>X</a:t>
            </a:r>
            <a:endParaRPr lang="en-US" sz="1400" dirty="0"/>
          </a:p>
        </p:txBody>
      </p:sp>
      <p:sp>
        <p:nvSpPr>
          <p:cNvPr id="69" name="TextBox 68"/>
          <p:cNvSpPr txBox="1"/>
          <p:nvPr/>
        </p:nvSpPr>
        <p:spPr>
          <a:xfrm>
            <a:off x="4830660" y="4830660"/>
            <a:ext cx="277640" cy="307777"/>
          </a:xfrm>
          <a:prstGeom prst="rect">
            <a:avLst/>
          </a:prstGeom>
          <a:noFill/>
        </p:spPr>
        <p:txBody>
          <a:bodyPr wrap="none" rtlCol="0">
            <a:spAutoFit/>
          </a:bodyPr>
          <a:lstStyle/>
          <a:p>
            <a:r>
              <a:rPr lang="en-US" sz="1400" dirty="0" smtClean="0"/>
              <a:t>X</a:t>
            </a:r>
            <a:endParaRPr lang="en-US" sz="1400" dirty="0"/>
          </a:p>
        </p:txBody>
      </p:sp>
      <p:sp>
        <p:nvSpPr>
          <p:cNvPr id="70" name="TextBox 69"/>
          <p:cNvSpPr txBox="1"/>
          <p:nvPr/>
        </p:nvSpPr>
        <p:spPr>
          <a:xfrm>
            <a:off x="5587067" y="4823669"/>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71" name="TextBox 70"/>
          <p:cNvSpPr txBox="1"/>
          <p:nvPr/>
        </p:nvSpPr>
        <p:spPr>
          <a:xfrm>
            <a:off x="6226028" y="4850235"/>
            <a:ext cx="277640" cy="307777"/>
          </a:xfrm>
          <a:prstGeom prst="rect">
            <a:avLst/>
          </a:prstGeom>
          <a:noFill/>
        </p:spPr>
        <p:txBody>
          <a:bodyPr wrap="none" rtlCol="0">
            <a:spAutoFit/>
          </a:bodyPr>
          <a:lstStyle/>
          <a:p>
            <a:r>
              <a:rPr lang="en-US" sz="1400" dirty="0" smtClean="0"/>
              <a:t>X</a:t>
            </a:r>
            <a:endParaRPr lang="en-US" sz="1400" dirty="0"/>
          </a:p>
        </p:txBody>
      </p:sp>
      <p:sp>
        <p:nvSpPr>
          <p:cNvPr id="72" name="TextBox 71"/>
          <p:cNvSpPr txBox="1"/>
          <p:nvPr/>
        </p:nvSpPr>
        <p:spPr>
          <a:xfrm>
            <a:off x="7133437" y="4843244"/>
            <a:ext cx="277640" cy="307777"/>
          </a:xfrm>
          <a:prstGeom prst="rect">
            <a:avLst/>
          </a:prstGeom>
          <a:noFill/>
        </p:spPr>
        <p:txBody>
          <a:bodyPr wrap="none" rtlCol="0">
            <a:spAutoFit/>
          </a:bodyPr>
          <a:lstStyle/>
          <a:p>
            <a:r>
              <a:rPr lang="en-US" sz="1400" dirty="0" smtClean="0"/>
              <a:t>X</a:t>
            </a:r>
            <a:endParaRPr lang="en-US" sz="1400" dirty="0"/>
          </a:p>
        </p:txBody>
      </p:sp>
      <p:sp>
        <p:nvSpPr>
          <p:cNvPr id="73" name="TextBox 72"/>
          <p:cNvSpPr txBox="1"/>
          <p:nvPr/>
        </p:nvSpPr>
        <p:spPr>
          <a:xfrm>
            <a:off x="6681829" y="4844642"/>
            <a:ext cx="277640" cy="307777"/>
          </a:xfrm>
          <a:prstGeom prst="rect">
            <a:avLst/>
          </a:prstGeom>
          <a:noFill/>
        </p:spPr>
        <p:txBody>
          <a:bodyPr wrap="none" rtlCol="0">
            <a:spAutoFit/>
          </a:bodyPr>
          <a:lstStyle/>
          <a:p>
            <a:r>
              <a:rPr lang="en-US" sz="1400" dirty="0" smtClean="0"/>
              <a:t>X</a:t>
            </a:r>
            <a:endParaRPr lang="en-US" sz="1400" dirty="0"/>
          </a:p>
        </p:txBody>
      </p:sp>
      <p:sp>
        <p:nvSpPr>
          <p:cNvPr id="74" name="TextBox 73"/>
          <p:cNvSpPr txBox="1"/>
          <p:nvPr/>
        </p:nvSpPr>
        <p:spPr>
          <a:xfrm>
            <a:off x="3921852" y="5205368"/>
            <a:ext cx="277640" cy="307777"/>
          </a:xfrm>
          <a:prstGeom prst="rect">
            <a:avLst/>
          </a:prstGeom>
          <a:noFill/>
        </p:spPr>
        <p:txBody>
          <a:bodyPr wrap="none" rtlCol="0">
            <a:spAutoFit/>
          </a:bodyPr>
          <a:lstStyle/>
          <a:p>
            <a:r>
              <a:rPr lang="en-US" sz="1400" dirty="0" smtClean="0"/>
              <a:t>X</a:t>
            </a:r>
            <a:endParaRPr lang="en-US" sz="1400" dirty="0"/>
          </a:p>
        </p:txBody>
      </p:sp>
      <p:sp>
        <p:nvSpPr>
          <p:cNvPr id="75" name="TextBox 74"/>
          <p:cNvSpPr txBox="1"/>
          <p:nvPr/>
        </p:nvSpPr>
        <p:spPr>
          <a:xfrm>
            <a:off x="4376256" y="5189988"/>
            <a:ext cx="277640" cy="307777"/>
          </a:xfrm>
          <a:prstGeom prst="rect">
            <a:avLst/>
          </a:prstGeom>
          <a:noFill/>
        </p:spPr>
        <p:txBody>
          <a:bodyPr wrap="none" rtlCol="0">
            <a:spAutoFit/>
          </a:bodyPr>
          <a:lstStyle/>
          <a:p>
            <a:r>
              <a:rPr lang="en-US" sz="1400" dirty="0" smtClean="0"/>
              <a:t>X</a:t>
            </a:r>
            <a:endParaRPr lang="en-US" sz="1400" dirty="0"/>
          </a:p>
        </p:txBody>
      </p:sp>
      <p:sp>
        <p:nvSpPr>
          <p:cNvPr id="76" name="TextBox 75"/>
          <p:cNvSpPr txBox="1"/>
          <p:nvPr/>
        </p:nvSpPr>
        <p:spPr>
          <a:xfrm>
            <a:off x="5283664" y="5191386"/>
            <a:ext cx="277640" cy="307777"/>
          </a:xfrm>
          <a:prstGeom prst="rect">
            <a:avLst/>
          </a:prstGeom>
          <a:noFill/>
        </p:spPr>
        <p:txBody>
          <a:bodyPr wrap="none" rtlCol="0">
            <a:spAutoFit/>
          </a:bodyPr>
          <a:lstStyle/>
          <a:p>
            <a:r>
              <a:rPr lang="en-US" sz="1400" dirty="0" smtClean="0"/>
              <a:t>X</a:t>
            </a:r>
            <a:endParaRPr lang="en-US" sz="1400" dirty="0"/>
          </a:p>
        </p:txBody>
      </p:sp>
      <p:sp>
        <p:nvSpPr>
          <p:cNvPr id="77" name="TextBox 76"/>
          <p:cNvSpPr txBox="1"/>
          <p:nvPr/>
        </p:nvSpPr>
        <p:spPr>
          <a:xfrm>
            <a:off x="4840447" y="5192784"/>
            <a:ext cx="277640" cy="307777"/>
          </a:xfrm>
          <a:prstGeom prst="rect">
            <a:avLst/>
          </a:prstGeom>
          <a:noFill/>
        </p:spPr>
        <p:txBody>
          <a:bodyPr wrap="none" rtlCol="0">
            <a:spAutoFit/>
          </a:bodyPr>
          <a:lstStyle/>
          <a:p>
            <a:r>
              <a:rPr lang="en-US" sz="1400" dirty="0" smtClean="0"/>
              <a:t>X</a:t>
            </a:r>
            <a:endParaRPr lang="en-US" sz="1400" dirty="0"/>
          </a:p>
        </p:txBody>
      </p:sp>
      <p:sp>
        <p:nvSpPr>
          <p:cNvPr id="78" name="TextBox 77"/>
          <p:cNvSpPr txBox="1"/>
          <p:nvPr/>
        </p:nvSpPr>
        <p:spPr>
          <a:xfrm>
            <a:off x="5773023" y="5194182"/>
            <a:ext cx="277640" cy="307777"/>
          </a:xfrm>
          <a:prstGeom prst="rect">
            <a:avLst/>
          </a:prstGeom>
          <a:noFill/>
        </p:spPr>
        <p:txBody>
          <a:bodyPr wrap="none" rtlCol="0">
            <a:spAutoFit/>
          </a:bodyPr>
          <a:lstStyle/>
          <a:p>
            <a:r>
              <a:rPr lang="en-US" sz="1400" dirty="0" smtClean="0"/>
              <a:t>X</a:t>
            </a:r>
            <a:endParaRPr lang="en-US" sz="1400" dirty="0"/>
          </a:p>
        </p:txBody>
      </p:sp>
      <p:sp>
        <p:nvSpPr>
          <p:cNvPr id="79" name="TextBox 78"/>
          <p:cNvSpPr txBox="1"/>
          <p:nvPr/>
        </p:nvSpPr>
        <p:spPr>
          <a:xfrm>
            <a:off x="6227426" y="5203970"/>
            <a:ext cx="277640" cy="307777"/>
          </a:xfrm>
          <a:prstGeom prst="rect">
            <a:avLst/>
          </a:prstGeom>
          <a:noFill/>
        </p:spPr>
        <p:txBody>
          <a:bodyPr wrap="none" rtlCol="0">
            <a:spAutoFit/>
          </a:bodyPr>
          <a:lstStyle/>
          <a:p>
            <a:r>
              <a:rPr lang="en-US" sz="1400" dirty="0" smtClean="0"/>
              <a:t>X</a:t>
            </a:r>
            <a:endParaRPr lang="en-US" sz="1400" dirty="0"/>
          </a:p>
        </p:txBody>
      </p:sp>
      <p:sp>
        <p:nvSpPr>
          <p:cNvPr id="80" name="TextBox 79"/>
          <p:cNvSpPr txBox="1"/>
          <p:nvPr/>
        </p:nvSpPr>
        <p:spPr>
          <a:xfrm>
            <a:off x="7143224" y="5205368"/>
            <a:ext cx="277640" cy="307777"/>
          </a:xfrm>
          <a:prstGeom prst="rect">
            <a:avLst/>
          </a:prstGeom>
          <a:noFill/>
        </p:spPr>
        <p:txBody>
          <a:bodyPr wrap="none" rtlCol="0">
            <a:spAutoFit/>
          </a:bodyPr>
          <a:lstStyle/>
          <a:p>
            <a:r>
              <a:rPr lang="en-US" sz="1400" dirty="0" smtClean="0"/>
              <a:t>X</a:t>
            </a:r>
            <a:endParaRPr lang="en-US" sz="1400" dirty="0"/>
          </a:p>
        </p:txBody>
      </p:sp>
      <p:sp>
        <p:nvSpPr>
          <p:cNvPr id="81" name="TextBox 80"/>
          <p:cNvSpPr txBox="1"/>
          <p:nvPr/>
        </p:nvSpPr>
        <p:spPr>
          <a:xfrm>
            <a:off x="6523836" y="5189988"/>
            <a:ext cx="559769" cy="307777"/>
          </a:xfrm>
          <a:prstGeom prst="rect">
            <a:avLst/>
          </a:prstGeom>
          <a:noFill/>
        </p:spPr>
        <p:txBody>
          <a:bodyPr wrap="none" rtlCol="0">
            <a:spAutoFit/>
          </a:bodyPr>
          <a:lstStyle/>
          <a:p>
            <a:r>
              <a:rPr lang="en-US" sz="1400" dirty="0" smtClean="0">
                <a:solidFill>
                  <a:schemeClr val="accent6"/>
                </a:solidFill>
              </a:rPr>
              <a:t>(d, a)</a:t>
            </a:r>
            <a:endParaRPr lang="en-US" sz="1400" dirty="0">
              <a:solidFill>
                <a:schemeClr val="accent6"/>
              </a:solidFill>
            </a:endParaRPr>
          </a:p>
        </p:txBody>
      </p:sp>
      <p:sp>
        <p:nvSpPr>
          <p:cNvPr id="82" name="TextBox 81"/>
          <p:cNvSpPr txBox="1"/>
          <p:nvPr/>
        </p:nvSpPr>
        <p:spPr>
          <a:xfrm>
            <a:off x="7559877" y="2316760"/>
            <a:ext cx="277640" cy="307777"/>
          </a:xfrm>
          <a:prstGeom prst="rect">
            <a:avLst/>
          </a:prstGeom>
          <a:noFill/>
        </p:spPr>
        <p:txBody>
          <a:bodyPr wrap="none" rtlCol="0">
            <a:spAutoFit/>
          </a:bodyPr>
          <a:lstStyle/>
          <a:p>
            <a:r>
              <a:rPr lang="en-US" sz="1400" dirty="0" smtClean="0"/>
              <a:t>X</a:t>
            </a:r>
            <a:endParaRPr lang="en-US" sz="1400" dirty="0"/>
          </a:p>
        </p:txBody>
      </p:sp>
      <p:sp>
        <p:nvSpPr>
          <p:cNvPr id="83" name="TextBox 82"/>
          <p:cNvSpPr txBox="1"/>
          <p:nvPr/>
        </p:nvSpPr>
        <p:spPr>
          <a:xfrm>
            <a:off x="7561275" y="2662107"/>
            <a:ext cx="277640" cy="307777"/>
          </a:xfrm>
          <a:prstGeom prst="rect">
            <a:avLst/>
          </a:prstGeom>
          <a:noFill/>
        </p:spPr>
        <p:txBody>
          <a:bodyPr wrap="none" rtlCol="0">
            <a:spAutoFit/>
          </a:bodyPr>
          <a:lstStyle/>
          <a:p>
            <a:r>
              <a:rPr lang="en-US" sz="1400" dirty="0" smtClean="0"/>
              <a:t>X</a:t>
            </a:r>
            <a:endParaRPr lang="en-US" sz="1400" dirty="0"/>
          </a:p>
        </p:txBody>
      </p:sp>
      <p:sp>
        <p:nvSpPr>
          <p:cNvPr id="84" name="TextBox 83"/>
          <p:cNvSpPr txBox="1"/>
          <p:nvPr/>
        </p:nvSpPr>
        <p:spPr>
          <a:xfrm>
            <a:off x="7579451" y="3015843"/>
            <a:ext cx="277640" cy="307777"/>
          </a:xfrm>
          <a:prstGeom prst="rect">
            <a:avLst/>
          </a:prstGeom>
          <a:noFill/>
        </p:spPr>
        <p:txBody>
          <a:bodyPr wrap="none" rtlCol="0">
            <a:spAutoFit/>
          </a:bodyPr>
          <a:lstStyle/>
          <a:p>
            <a:r>
              <a:rPr lang="en-US" sz="1400" dirty="0" smtClean="0"/>
              <a:t>X</a:t>
            </a:r>
            <a:endParaRPr lang="en-US" sz="1400" dirty="0"/>
          </a:p>
        </p:txBody>
      </p:sp>
      <p:sp>
        <p:nvSpPr>
          <p:cNvPr id="85" name="TextBox 84"/>
          <p:cNvSpPr txBox="1"/>
          <p:nvPr/>
        </p:nvSpPr>
        <p:spPr>
          <a:xfrm>
            <a:off x="7571061" y="3376569"/>
            <a:ext cx="277640" cy="307777"/>
          </a:xfrm>
          <a:prstGeom prst="rect">
            <a:avLst/>
          </a:prstGeom>
          <a:noFill/>
        </p:spPr>
        <p:txBody>
          <a:bodyPr wrap="none" rtlCol="0">
            <a:spAutoFit/>
          </a:bodyPr>
          <a:lstStyle/>
          <a:p>
            <a:r>
              <a:rPr lang="en-US" sz="1400" dirty="0" smtClean="0"/>
              <a:t>X</a:t>
            </a:r>
            <a:endParaRPr lang="en-US" sz="1400" dirty="0"/>
          </a:p>
        </p:txBody>
      </p:sp>
      <p:sp>
        <p:nvSpPr>
          <p:cNvPr id="86" name="TextBox 85"/>
          <p:cNvSpPr txBox="1"/>
          <p:nvPr/>
        </p:nvSpPr>
        <p:spPr>
          <a:xfrm>
            <a:off x="7562673" y="3745685"/>
            <a:ext cx="277640" cy="307777"/>
          </a:xfrm>
          <a:prstGeom prst="rect">
            <a:avLst/>
          </a:prstGeom>
          <a:noFill/>
        </p:spPr>
        <p:txBody>
          <a:bodyPr wrap="none" rtlCol="0">
            <a:spAutoFit/>
          </a:bodyPr>
          <a:lstStyle/>
          <a:p>
            <a:r>
              <a:rPr lang="en-US" sz="1400" dirty="0" smtClean="0"/>
              <a:t>X</a:t>
            </a:r>
            <a:endParaRPr lang="en-US" sz="1400" dirty="0"/>
          </a:p>
        </p:txBody>
      </p:sp>
      <p:sp>
        <p:nvSpPr>
          <p:cNvPr id="87" name="TextBox 86"/>
          <p:cNvSpPr txBox="1"/>
          <p:nvPr/>
        </p:nvSpPr>
        <p:spPr>
          <a:xfrm>
            <a:off x="7562673" y="4106411"/>
            <a:ext cx="277640" cy="307777"/>
          </a:xfrm>
          <a:prstGeom prst="rect">
            <a:avLst/>
          </a:prstGeom>
          <a:noFill/>
        </p:spPr>
        <p:txBody>
          <a:bodyPr wrap="none" rtlCol="0">
            <a:spAutoFit/>
          </a:bodyPr>
          <a:lstStyle/>
          <a:p>
            <a:r>
              <a:rPr lang="en-US" sz="1400" dirty="0" smtClean="0"/>
              <a:t>X</a:t>
            </a:r>
            <a:endParaRPr lang="en-US" sz="1400" dirty="0"/>
          </a:p>
        </p:txBody>
      </p:sp>
      <p:sp>
        <p:nvSpPr>
          <p:cNvPr id="88" name="TextBox 87"/>
          <p:cNvSpPr txBox="1"/>
          <p:nvPr/>
        </p:nvSpPr>
        <p:spPr>
          <a:xfrm>
            <a:off x="7462005" y="4475527"/>
            <a:ext cx="559769" cy="307777"/>
          </a:xfrm>
          <a:prstGeom prst="rect">
            <a:avLst/>
          </a:prstGeom>
          <a:noFill/>
        </p:spPr>
        <p:txBody>
          <a:bodyPr wrap="none" rtlCol="0">
            <a:spAutoFit/>
          </a:bodyPr>
          <a:lstStyle/>
          <a:p>
            <a:r>
              <a:rPr lang="en-US" sz="1400" dirty="0" smtClean="0">
                <a:solidFill>
                  <a:schemeClr val="accent6"/>
                </a:solidFill>
              </a:rPr>
              <a:t>(a, d)</a:t>
            </a:r>
            <a:endParaRPr lang="en-US" sz="1400" dirty="0">
              <a:solidFill>
                <a:schemeClr val="accent6"/>
              </a:solidFill>
            </a:endParaRPr>
          </a:p>
        </p:txBody>
      </p:sp>
      <p:sp>
        <p:nvSpPr>
          <p:cNvPr id="89" name="TextBox 88"/>
          <p:cNvSpPr txBox="1"/>
          <p:nvPr/>
        </p:nvSpPr>
        <p:spPr>
          <a:xfrm>
            <a:off x="7579451" y="4836253"/>
            <a:ext cx="277640" cy="307777"/>
          </a:xfrm>
          <a:prstGeom prst="rect">
            <a:avLst/>
          </a:prstGeom>
          <a:noFill/>
        </p:spPr>
        <p:txBody>
          <a:bodyPr wrap="none" rtlCol="0">
            <a:spAutoFit/>
          </a:bodyPr>
          <a:lstStyle/>
          <a:p>
            <a:r>
              <a:rPr lang="en-US" sz="1400" dirty="0" smtClean="0"/>
              <a:t>X</a:t>
            </a:r>
            <a:endParaRPr lang="en-US" sz="1400" dirty="0"/>
          </a:p>
        </p:txBody>
      </p:sp>
      <p:sp>
        <p:nvSpPr>
          <p:cNvPr id="90" name="TextBox 89"/>
          <p:cNvSpPr txBox="1"/>
          <p:nvPr/>
        </p:nvSpPr>
        <p:spPr>
          <a:xfrm>
            <a:off x="7589238" y="5198377"/>
            <a:ext cx="277640" cy="307777"/>
          </a:xfrm>
          <a:prstGeom prst="rect">
            <a:avLst/>
          </a:prstGeom>
          <a:noFill/>
        </p:spPr>
        <p:txBody>
          <a:bodyPr wrap="none" rtlCol="0">
            <a:spAutoFit/>
          </a:bodyPr>
          <a:lstStyle/>
          <a:p>
            <a:r>
              <a:rPr lang="en-US" sz="1400" dirty="0" smtClean="0"/>
              <a:t>X</a:t>
            </a:r>
            <a:endParaRPr lang="en-US" sz="1400" dirty="0"/>
          </a:p>
        </p:txBody>
      </p:sp>
      <p:sp>
        <p:nvSpPr>
          <p:cNvPr id="92" name="TextBox 91"/>
          <p:cNvSpPr txBox="1"/>
          <p:nvPr/>
        </p:nvSpPr>
        <p:spPr>
          <a:xfrm>
            <a:off x="8039448" y="2309769"/>
            <a:ext cx="277640" cy="307777"/>
          </a:xfrm>
          <a:prstGeom prst="rect">
            <a:avLst/>
          </a:prstGeom>
          <a:noFill/>
        </p:spPr>
        <p:txBody>
          <a:bodyPr wrap="none" rtlCol="0">
            <a:spAutoFit/>
          </a:bodyPr>
          <a:lstStyle/>
          <a:p>
            <a:r>
              <a:rPr lang="en-US" sz="1400" dirty="0" smtClean="0"/>
              <a:t>X</a:t>
            </a:r>
            <a:endParaRPr lang="en-US" sz="1400" dirty="0"/>
          </a:p>
        </p:txBody>
      </p:sp>
      <p:sp>
        <p:nvSpPr>
          <p:cNvPr id="93" name="TextBox 92"/>
          <p:cNvSpPr txBox="1"/>
          <p:nvPr/>
        </p:nvSpPr>
        <p:spPr>
          <a:xfrm>
            <a:off x="8040846" y="2655116"/>
            <a:ext cx="277640" cy="307777"/>
          </a:xfrm>
          <a:prstGeom prst="rect">
            <a:avLst/>
          </a:prstGeom>
          <a:noFill/>
        </p:spPr>
        <p:txBody>
          <a:bodyPr wrap="none" rtlCol="0">
            <a:spAutoFit/>
          </a:bodyPr>
          <a:lstStyle/>
          <a:p>
            <a:r>
              <a:rPr lang="en-US" sz="1400" dirty="0" smtClean="0"/>
              <a:t>X</a:t>
            </a:r>
            <a:endParaRPr lang="en-US" sz="1400" dirty="0"/>
          </a:p>
        </p:txBody>
      </p:sp>
      <p:sp>
        <p:nvSpPr>
          <p:cNvPr id="94" name="TextBox 93"/>
          <p:cNvSpPr txBox="1"/>
          <p:nvPr/>
        </p:nvSpPr>
        <p:spPr>
          <a:xfrm>
            <a:off x="8059022" y="3008852"/>
            <a:ext cx="277640" cy="307777"/>
          </a:xfrm>
          <a:prstGeom prst="rect">
            <a:avLst/>
          </a:prstGeom>
          <a:noFill/>
        </p:spPr>
        <p:txBody>
          <a:bodyPr wrap="none" rtlCol="0">
            <a:spAutoFit/>
          </a:bodyPr>
          <a:lstStyle/>
          <a:p>
            <a:r>
              <a:rPr lang="en-US" sz="1400" dirty="0" smtClean="0"/>
              <a:t>X</a:t>
            </a:r>
            <a:endParaRPr lang="en-US" sz="1400" dirty="0"/>
          </a:p>
        </p:txBody>
      </p:sp>
      <p:sp>
        <p:nvSpPr>
          <p:cNvPr id="95" name="TextBox 94"/>
          <p:cNvSpPr txBox="1"/>
          <p:nvPr/>
        </p:nvSpPr>
        <p:spPr>
          <a:xfrm>
            <a:off x="8050632" y="3369578"/>
            <a:ext cx="277640" cy="307777"/>
          </a:xfrm>
          <a:prstGeom prst="rect">
            <a:avLst/>
          </a:prstGeom>
          <a:noFill/>
        </p:spPr>
        <p:txBody>
          <a:bodyPr wrap="none" rtlCol="0">
            <a:spAutoFit/>
          </a:bodyPr>
          <a:lstStyle/>
          <a:p>
            <a:r>
              <a:rPr lang="en-US" sz="1400" dirty="0" smtClean="0"/>
              <a:t>X</a:t>
            </a:r>
            <a:endParaRPr lang="en-US" sz="1400" dirty="0"/>
          </a:p>
        </p:txBody>
      </p:sp>
      <p:sp>
        <p:nvSpPr>
          <p:cNvPr id="96" name="TextBox 95"/>
          <p:cNvSpPr txBox="1"/>
          <p:nvPr/>
        </p:nvSpPr>
        <p:spPr>
          <a:xfrm>
            <a:off x="8042244" y="3738694"/>
            <a:ext cx="277640" cy="307777"/>
          </a:xfrm>
          <a:prstGeom prst="rect">
            <a:avLst/>
          </a:prstGeom>
          <a:noFill/>
        </p:spPr>
        <p:txBody>
          <a:bodyPr wrap="none" rtlCol="0">
            <a:spAutoFit/>
          </a:bodyPr>
          <a:lstStyle/>
          <a:p>
            <a:r>
              <a:rPr lang="en-US" sz="1400" dirty="0" smtClean="0"/>
              <a:t>X</a:t>
            </a:r>
            <a:endParaRPr lang="en-US" sz="1400" dirty="0"/>
          </a:p>
        </p:txBody>
      </p:sp>
      <p:sp>
        <p:nvSpPr>
          <p:cNvPr id="97" name="TextBox 96"/>
          <p:cNvSpPr txBox="1"/>
          <p:nvPr/>
        </p:nvSpPr>
        <p:spPr>
          <a:xfrm>
            <a:off x="8042244" y="4099420"/>
            <a:ext cx="277640" cy="307777"/>
          </a:xfrm>
          <a:prstGeom prst="rect">
            <a:avLst/>
          </a:prstGeom>
          <a:noFill/>
        </p:spPr>
        <p:txBody>
          <a:bodyPr wrap="none" rtlCol="0">
            <a:spAutoFit/>
          </a:bodyPr>
          <a:lstStyle/>
          <a:p>
            <a:r>
              <a:rPr lang="en-US" sz="1400" dirty="0" smtClean="0"/>
              <a:t>X</a:t>
            </a:r>
            <a:endParaRPr lang="en-US" sz="1400" dirty="0"/>
          </a:p>
        </p:txBody>
      </p:sp>
      <p:sp>
        <p:nvSpPr>
          <p:cNvPr id="98" name="TextBox 97"/>
          <p:cNvSpPr txBox="1"/>
          <p:nvPr/>
        </p:nvSpPr>
        <p:spPr>
          <a:xfrm>
            <a:off x="8059022" y="4468536"/>
            <a:ext cx="277640" cy="307777"/>
          </a:xfrm>
          <a:prstGeom prst="rect">
            <a:avLst/>
          </a:prstGeom>
          <a:noFill/>
        </p:spPr>
        <p:txBody>
          <a:bodyPr wrap="none" rtlCol="0">
            <a:spAutoFit/>
          </a:bodyPr>
          <a:lstStyle/>
          <a:p>
            <a:r>
              <a:rPr lang="en-US" sz="1400" dirty="0" smtClean="0"/>
              <a:t>X</a:t>
            </a:r>
            <a:endParaRPr lang="en-US" sz="1400" dirty="0"/>
          </a:p>
        </p:txBody>
      </p:sp>
      <p:sp>
        <p:nvSpPr>
          <p:cNvPr id="99" name="TextBox 98"/>
          <p:cNvSpPr txBox="1"/>
          <p:nvPr/>
        </p:nvSpPr>
        <p:spPr>
          <a:xfrm>
            <a:off x="7924798" y="4846040"/>
            <a:ext cx="540533" cy="307777"/>
          </a:xfrm>
          <a:prstGeom prst="rect">
            <a:avLst/>
          </a:prstGeom>
          <a:noFill/>
        </p:spPr>
        <p:txBody>
          <a:bodyPr wrap="none" rtlCol="0">
            <a:spAutoFit/>
          </a:bodyPr>
          <a:lstStyle/>
          <a:p>
            <a:r>
              <a:rPr lang="en-US" sz="1400" dirty="0" smtClean="0">
                <a:solidFill>
                  <a:schemeClr val="accent6"/>
                </a:solidFill>
              </a:rPr>
              <a:t>(a, c)</a:t>
            </a:r>
            <a:endParaRPr lang="en-US" sz="1400" dirty="0">
              <a:solidFill>
                <a:schemeClr val="accent6"/>
              </a:solidFill>
            </a:endParaRPr>
          </a:p>
        </p:txBody>
      </p:sp>
      <p:sp>
        <p:nvSpPr>
          <p:cNvPr id="100" name="TextBox 99"/>
          <p:cNvSpPr txBox="1"/>
          <p:nvPr/>
        </p:nvSpPr>
        <p:spPr>
          <a:xfrm>
            <a:off x="7909418" y="5199775"/>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101" name="TextBox 100"/>
          <p:cNvSpPr txBox="1"/>
          <p:nvPr/>
        </p:nvSpPr>
        <p:spPr>
          <a:xfrm>
            <a:off x="8484064" y="2309770"/>
            <a:ext cx="277640" cy="307777"/>
          </a:xfrm>
          <a:prstGeom prst="rect">
            <a:avLst/>
          </a:prstGeom>
          <a:noFill/>
        </p:spPr>
        <p:txBody>
          <a:bodyPr wrap="none" rtlCol="0">
            <a:spAutoFit/>
          </a:bodyPr>
          <a:lstStyle/>
          <a:p>
            <a:r>
              <a:rPr lang="en-US" sz="1400" dirty="0" smtClean="0"/>
              <a:t>X</a:t>
            </a:r>
            <a:endParaRPr lang="en-US" sz="1400" dirty="0"/>
          </a:p>
        </p:txBody>
      </p:sp>
      <p:sp>
        <p:nvSpPr>
          <p:cNvPr id="102" name="TextBox 101"/>
          <p:cNvSpPr txBox="1"/>
          <p:nvPr/>
        </p:nvSpPr>
        <p:spPr>
          <a:xfrm>
            <a:off x="8485462" y="2655117"/>
            <a:ext cx="277640" cy="307777"/>
          </a:xfrm>
          <a:prstGeom prst="rect">
            <a:avLst/>
          </a:prstGeom>
          <a:noFill/>
        </p:spPr>
        <p:txBody>
          <a:bodyPr wrap="none" rtlCol="0">
            <a:spAutoFit/>
          </a:bodyPr>
          <a:lstStyle/>
          <a:p>
            <a:r>
              <a:rPr lang="en-US" sz="1400" dirty="0" smtClean="0"/>
              <a:t>X</a:t>
            </a:r>
            <a:endParaRPr lang="en-US" sz="1400" dirty="0"/>
          </a:p>
        </p:txBody>
      </p:sp>
      <p:sp>
        <p:nvSpPr>
          <p:cNvPr id="103" name="TextBox 102"/>
          <p:cNvSpPr txBox="1"/>
          <p:nvPr/>
        </p:nvSpPr>
        <p:spPr>
          <a:xfrm>
            <a:off x="8503638" y="3008853"/>
            <a:ext cx="277640" cy="307777"/>
          </a:xfrm>
          <a:prstGeom prst="rect">
            <a:avLst/>
          </a:prstGeom>
          <a:noFill/>
        </p:spPr>
        <p:txBody>
          <a:bodyPr wrap="none" rtlCol="0">
            <a:spAutoFit/>
          </a:bodyPr>
          <a:lstStyle/>
          <a:p>
            <a:r>
              <a:rPr lang="en-US" sz="1400" dirty="0" smtClean="0"/>
              <a:t>X</a:t>
            </a:r>
            <a:endParaRPr lang="en-US" sz="1400" dirty="0"/>
          </a:p>
        </p:txBody>
      </p:sp>
      <p:sp>
        <p:nvSpPr>
          <p:cNvPr id="104" name="TextBox 103"/>
          <p:cNvSpPr txBox="1"/>
          <p:nvPr/>
        </p:nvSpPr>
        <p:spPr>
          <a:xfrm>
            <a:off x="8495248" y="3369579"/>
            <a:ext cx="277640" cy="307777"/>
          </a:xfrm>
          <a:prstGeom prst="rect">
            <a:avLst/>
          </a:prstGeom>
          <a:noFill/>
        </p:spPr>
        <p:txBody>
          <a:bodyPr wrap="none" rtlCol="0">
            <a:spAutoFit/>
          </a:bodyPr>
          <a:lstStyle/>
          <a:p>
            <a:r>
              <a:rPr lang="en-US" sz="1400" dirty="0" smtClean="0"/>
              <a:t>X</a:t>
            </a:r>
            <a:endParaRPr lang="en-US" sz="1400" dirty="0"/>
          </a:p>
        </p:txBody>
      </p:sp>
      <p:sp>
        <p:nvSpPr>
          <p:cNvPr id="105" name="TextBox 104"/>
          <p:cNvSpPr txBox="1"/>
          <p:nvPr/>
        </p:nvSpPr>
        <p:spPr>
          <a:xfrm>
            <a:off x="8486860" y="3738695"/>
            <a:ext cx="277640" cy="307777"/>
          </a:xfrm>
          <a:prstGeom prst="rect">
            <a:avLst/>
          </a:prstGeom>
          <a:noFill/>
        </p:spPr>
        <p:txBody>
          <a:bodyPr wrap="none" rtlCol="0">
            <a:spAutoFit/>
          </a:bodyPr>
          <a:lstStyle/>
          <a:p>
            <a:r>
              <a:rPr lang="en-US" sz="1400" dirty="0" smtClean="0"/>
              <a:t>X</a:t>
            </a:r>
            <a:endParaRPr lang="en-US" sz="1400" dirty="0"/>
          </a:p>
        </p:txBody>
      </p:sp>
      <p:sp>
        <p:nvSpPr>
          <p:cNvPr id="106" name="TextBox 105"/>
          <p:cNvSpPr txBox="1"/>
          <p:nvPr/>
        </p:nvSpPr>
        <p:spPr>
          <a:xfrm>
            <a:off x="8486860" y="4099421"/>
            <a:ext cx="277640" cy="307777"/>
          </a:xfrm>
          <a:prstGeom prst="rect">
            <a:avLst/>
          </a:prstGeom>
          <a:noFill/>
        </p:spPr>
        <p:txBody>
          <a:bodyPr wrap="none" rtlCol="0">
            <a:spAutoFit/>
          </a:bodyPr>
          <a:lstStyle/>
          <a:p>
            <a:r>
              <a:rPr lang="en-US" sz="1400" dirty="0" smtClean="0"/>
              <a:t>X</a:t>
            </a:r>
            <a:endParaRPr lang="en-US" sz="1400" dirty="0"/>
          </a:p>
        </p:txBody>
      </p:sp>
      <p:sp>
        <p:nvSpPr>
          <p:cNvPr id="107" name="TextBox 106"/>
          <p:cNvSpPr txBox="1"/>
          <p:nvPr/>
        </p:nvSpPr>
        <p:spPr>
          <a:xfrm>
            <a:off x="8503638" y="4468537"/>
            <a:ext cx="277640" cy="307777"/>
          </a:xfrm>
          <a:prstGeom prst="rect">
            <a:avLst/>
          </a:prstGeom>
          <a:noFill/>
        </p:spPr>
        <p:txBody>
          <a:bodyPr wrap="none" rtlCol="0">
            <a:spAutoFit/>
          </a:bodyPr>
          <a:lstStyle/>
          <a:p>
            <a:r>
              <a:rPr lang="en-US" sz="1400" dirty="0" smtClean="0"/>
              <a:t>X</a:t>
            </a:r>
            <a:endParaRPr lang="en-US" sz="1400" dirty="0"/>
          </a:p>
        </p:txBody>
      </p:sp>
      <p:sp>
        <p:nvSpPr>
          <p:cNvPr id="108" name="TextBox 107"/>
          <p:cNvSpPr txBox="1"/>
          <p:nvPr/>
        </p:nvSpPr>
        <p:spPr>
          <a:xfrm>
            <a:off x="8503638" y="4829263"/>
            <a:ext cx="277640" cy="307777"/>
          </a:xfrm>
          <a:prstGeom prst="rect">
            <a:avLst/>
          </a:prstGeom>
          <a:noFill/>
        </p:spPr>
        <p:txBody>
          <a:bodyPr wrap="none" rtlCol="0">
            <a:spAutoFit/>
          </a:bodyPr>
          <a:lstStyle/>
          <a:p>
            <a:r>
              <a:rPr lang="en-US" sz="1400" dirty="0" smtClean="0"/>
              <a:t>X</a:t>
            </a:r>
            <a:endParaRPr lang="en-US" sz="1400" dirty="0"/>
          </a:p>
        </p:txBody>
      </p:sp>
      <p:sp>
        <p:nvSpPr>
          <p:cNvPr id="109" name="TextBox 108"/>
          <p:cNvSpPr txBox="1"/>
          <p:nvPr/>
        </p:nvSpPr>
        <p:spPr>
          <a:xfrm>
            <a:off x="8513425" y="5191387"/>
            <a:ext cx="277640" cy="307777"/>
          </a:xfrm>
          <a:prstGeom prst="rect">
            <a:avLst/>
          </a:prstGeom>
          <a:noFill/>
        </p:spPr>
        <p:txBody>
          <a:bodyPr wrap="none" rtlCol="0">
            <a:spAutoFit/>
          </a:bodyPr>
          <a:lstStyle/>
          <a:p>
            <a:r>
              <a:rPr lang="en-US" sz="1400" dirty="0" smtClean="0"/>
              <a:t>X</a:t>
            </a:r>
            <a:endParaRPr lang="en-US" sz="1400" dirty="0"/>
          </a:p>
        </p:txBody>
      </p:sp>
      <p:sp>
        <p:nvSpPr>
          <p:cNvPr id="110" name="TextBox 109"/>
          <p:cNvSpPr txBox="1"/>
          <p:nvPr/>
        </p:nvSpPr>
        <p:spPr>
          <a:xfrm>
            <a:off x="3920454" y="5564698"/>
            <a:ext cx="277640" cy="307777"/>
          </a:xfrm>
          <a:prstGeom prst="rect">
            <a:avLst/>
          </a:prstGeom>
          <a:noFill/>
        </p:spPr>
        <p:txBody>
          <a:bodyPr wrap="none" rtlCol="0">
            <a:spAutoFit/>
          </a:bodyPr>
          <a:lstStyle/>
          <a:p>
            <a:r>
              <a:rPr lang="en-US" sz="1400" dirty="0" smtClean="0"/>
              <a:t>X</a:t>
            </a:r>
            <a:endParaRPr lang="en-US" sz="1400" dirty="0"/>
          </a:p>
        </p:txBody>
      </p:sp>
      <p:sp>
        <p:nvSpPr>
          <p:cNvPr id="111" name="TextBox 110"/>
          <p:cNvSpPr txBox="1"/>
          <p:nvPr/>
        </p:nvSpPr>
        <p:spPr>
          <a:xfrm>
            <a:off x="4374858" y="5549318"/>
            <a:ext cx="277640" cy="307777"/>
          </a:xfrm>
          <a:prstGeom prst="rect">
            <a:avLst/>
          </a:prstGeom>
          <a:noFill/>
        </p:spPr>
        <p:txBody>
          <a:bodyPr wrap="none" rtlCol="0">
            <a:spAutoFit/>
          </a:bodyPr>
          <a:lstStyle/>
          <a:p>
            <a:r>
              <a:rPr lang="en-US" sz="1400" dirty="0" smtClean="0"/>
              <a:t>X</a:t>
            </a:r>
            <a:endParaRPr lang="en-US" sz="1400" dirty="0"/>
          </a:p>
        </p:txBody>
      </p:sp>
      <p:sp>
        <p:nvSpPr>
          <p:cNvPr id="112" name="TextBox 111"/>
          <p:cNvSpPr txBox="1"/>
          <p:nvPr/>
        </p:nvSpPr>
        <p:spPr>
          <a:xfrm>
            <a:off x="5282266" y="5550716"/>
            <a:ext cx="277640" cy="307777"/>
          </a:xfrm>
          <a:prstGeom prst="rect">
            <a:avLst/>
          </a:prstGeom>
          <a:noFill/>
        </p:spPr>
        <p:txBody>
          <a:bodyPr wrap="none" rtlCol="0">
            <a:spAutoFit/>
          </a:bodyPr>
          <a:lstStyle/>
          <a:p>
            <a:r>
              <a:rPr lang="en-US" sz="1400" dirty="0" smtClean="0"/>
              <a:t>X</a:t>
            </a:r>
            <a:endParaRPr lang="en-US" sz="1400" dirty="0"/>
          </a:p>
        </p:txBody>
      </p:sp>
      <p:sp>
        <p:nvSpPr>
          <p:cNvPr id="113" name="TextBox 112"/>
          <p:cNvSpPr txBox="1"/>
          <p:nvPr/>
        </p:nvSpPr>
        <p:spPr>
          <a:xfrm>
            <a:off x="4839049" y="5552114"/>
            <a:ext cx="277640" cy="307777"/>
          </a:xfrm>
          <a:prstGeom prst="rect">
            <a:avLst/>
          </a:prstGeom>
          <a:noFill/>
        </p:spPr>
        <p:txBody>
          <a:bodyPr wrap="none" rtlCol="0">
            <a:spAutoFit/>
          </a:bodyPr>
          <a:lstStyle/>
          <a:p>
            <a:r>
              <a:rPr lang="en-US" sz="1400" dirty="0" smtClean="0"/>
              <a:t>X</a:t>
            </a:r>
            <a:endParaRPr lang="en-US" sz="1400" dirty="0"/>
          </a:p>
        </p:txBody>
      </p:sp>
      <p:sp>
        <p:nvSpPr>
          <p:cNvPr id="114" name="TextBox 113"/>
          <p:cNvSpPr txBox="1"/>
          <p:nvPr/>
        </p:nvSpPr>
        <p:spPr>
          <a:xfrm>
            <a:off x="5771625" y="5553512"/>
            <a:ext cx="277640" cy="307777"/>
          </a:xfrm>
          <a:prstGeom prst="rect">
            <a:avLst/>
          </a:prstGeom>
          <a:noFill/>
        </p:spPr>
        <p:txBody>
          <a:bodyPr wrap="none" rtlCol="0">
            <a:spAutoFit/>
          </a:bodyPr>
          <a:lstStyle/>
          <a:p>
            <a:r>
              <a:rPr lang="en-US" sz="1400" dirty="0" smtClean="0"/>
              <a:t>X</a:t>
            </a:r>
            <a:endParaRPr lang="en-US" sz="1400" dirty="0"/>
          </a:p>
        </p:txBody>
      </p:sp>
      <p:sp>
        <p:nvSpPr>
          <p:cNvPr id="115" name="TextBox 114"/>
          <p:cNvSpPr txBox="1"/>
          <p:nvPr/>
        </p:nvSpPr>
        <p:spPr>
          <a:xfrm>
            <a:off x="6234417" y="5571689"/>
            <a:ext cx="277640" cy="307777"/>
          </a:xfrm>
          <a:prstGeom prst="rect">
            <a:avLst/>
          </a:prstGeom>
          <a:noFill/>
        </p:spPr>
        <p:txBody>
          <a:bodyPr wrap="none" rtlCol="0">
            <a:spAutoFit/>
          </a:bodyPr>
          <a:lstStyle/>
          <a:p>
            <a:r>
              <a:rPr lang="en-US" sz="1400" dirty="0" smtClean="0"/>
              <a:t>X</a:t>
            </a:r>
            <a:endParaRPr lang="en-US" sz="1400" dirty="0"/>
          </a:p>
        </p:txBody>
      </p:sp>
      <p:sp>
        <p:nvSpPr>
          <p:cNvPr id="116" name="TextBox 115"/>
          <p:cNvSpPr txBox="1"/>
          <p:nvPr/>
        </p:nvSpPr>
        <p:spPr>
          <a:xfrm>
            <a:off x="6999213" y="5547920"/>
            <a:ext cx="540533" cy="307777"/>
          </a:xfrm>
          <a:prstGeom prst="rect">
            <a:avLst/>
          </a:prstGeom>
          <a:noFill/>
        </p:spPr>
        <p:txBody>
          <a:bodyPr wrap="none" rtlCol="0">
            <a:spAutoFit/>
          </a:bodyPr>
          <a:lstStyle/>
          <a:p>
            <a:r>
              <a:rPr lang="en-US" sz="1400" dirty="0" smtClean="0">
                <a:solidFill>
                  <a:schemeClr val="accent6"/>
                </a:solidFill>
              </a:rPr>
              <a:t>(c, a)</a:t>
            </a:r>
            <a:endParaRPr lang="en-US" sz="1400" dirty="0">
              <a:solidFill>
                <a:schemeClr val="accent6"/>
              </a:solidFill>
            </a:endParaRPr>
          </a:p>
        </p:txBody>
      </p:sp>
      <p:sp>
        <p:nvSpPr>
          <p:cNvPr id="117" name="TextBox 116"/>
          <p:cNvSpPr txBox="1"/>
          <p:nvPr/>
        </p:nvSpPr>
        <p:spPr>
          <a:xfrm>
            <a:off x="6690218" y="5566096"/>
            <a:ext cx="277640" cy="307777"/>
          </a:xfrm>
          <a:prstGeom prst="rect">
            <a:avLst/>
          </a:prstGeom>
          <a:noFill/>
        </p:spPr>
        <p:txBody>
          <a:bodyPr wrap="none" rtlCol="0">
            <a:spAutoFit/>
          </a:bodyPr>
          <a:lstStyle/>
          <a:p>
            <a:r>
              <a:rPr lang="en-US" sz="1400" dirty="0" smtClean="0"/>
              <a:t>X</a:t>
            </a:r>
            <a:endParaRPr lang="en-US" sz="1400" dirty="0"/>
          </a:p>
        </p:txBody>
      </p:sp>
      <p:sp>
        <p:nvSpPr>
          <p:cNvPr id="118" name="TextBox 117"/>
          <p:cNvSpPr txBox="1"/>
          <p:nvPr/>
        </p:nvSpPr>
        <p:spPr>
          <a:xfrm>
            <a:off x="7462005" y="5557707"/>
            <a:ext cx="529312" cy="307777"/>
          </a:xfrm>
          <a:prstGeom prst="rect">
            <a:avLst/>
          </a:prstGeom>
          <a:noFill/>
        </p:spPr>
        <p:txBody>
          <a:bodyPr wrap="none" rtlCol="0">
            <a:spAutoFit/>
          </a:bodyPr>
          <a:lstStyle/>
          <a:p>
            <a:r>
              <a:rPr lang="en-US" sz="1400" dirty="0" smtClean="0">
                <a:solidFill>
                  <a:schemeClr val="accent6"/>
                </a:solidFill>
              </a:rPr>
              <a:t>(c, c)</a:t>
            </a:r>
            <a:endParaRPr lang="en-US" sz="1400" dirty="0">
              <a:solidFill>
                <a:schemeClr val="accent6"/>
              </a:solidFill>
            </a:endParaRPr>
          </a:p>
        </p:txBody>
      </p:sp>
      <p:sp>
        <p:nvSpPr>
          <p:cNvPr id="119" name="TextBox 118"/>
          <p:cNvSpPr txBox="1"/>
          <p:nvPr/>
        </p:nvSpPr>
        <p:spPr>
          <a:xfrm>
            <a:off x="8067411" y="5550716"/>
            <a:ext cx="277640" cy="307777"/>
          </a:xfrm>
          <a:prstGeom prst="rect">
            <a:avLst/>
          </a:prstGeom>
          <a:noFill/>
        </p:spPr>
        <p:txBody>
          <a:bodyPr wrap="none" rtlCol="0">
            <a:spAutoFit/>
          </a:bodyPr>
          <a:lstStyle/>
          <a:p>
            <a:r>
              <a:rPr lang="en-US" sz="1400" dirty="0" smtClean="0"/>
              <a:t>X</a:t>
            </a:r>
            <a:endParaRPr lang="en-US" sz="1400" dirty="0"/>
          </a:p>
        </p:txBody>
      </p:sp>
      <p:sp>
        <p:nvSpPr>
          <p:cNvPr id="120" name="TextBox 119"/>
          <p:cNvSpPr txBox="1"/>
          <p:nvPr/>
        </p:nvSpPr>
        <p:spPr>
          <a:xfrm>
            <a:off x="8512027" y="5550717"/>
            <a:ext cx="277640" cy="307777"/>
          </a:xfrm>
          <a:prstGeom prst="rect">
            <a:avLst/>
          </a:prstGeom>
          <a:noFill/>
        </p:spPr>
        <p:txBody>
          <a:bodyPr wrap="none" rtlCol="0">
            <a:spAutoFit/>
          </a:bodyPr>
          <a:lstStyle/>
          <a:p>
            <a:r>
              <a:rPr lang="en-US" sz="1400" dirty="0" smtClean="0"/>
              <a:t>X</a:t>
            </a:r>
            <a:endParaRPr lang="en-US" sz="1400" dirty="0"/>
          </a:p>
        </p:txBody>
      </p:sp>
      <p:sp>
        <p:nvSpPr>
          <p:cNvPr id="121" name="TextBox 120"/>
          <p:cNvSpPr txBox="1"/>
          <p:nvPr/>
        </p:nvSpPr>
        <p:spPr>
          <a:xfrm>
            <a:off x="3903676" y="5942202"/>
            <a:ext cx="277640" cy="307777"/>
          </a:xfrm>
          <a:prstGeom prst="rect">
            <a:avLst/>
          </a:prstGeom>
          <a:noFill/>
        </p:spPr>
        <p:txBody>
          <a:bodyPr wrap="none" rtlCol="0">
            <a:spAutoFit/>
          </a:bodyPr>
          <a:lstStyle/>
          <a:p>
            <a:r>
              <a:rPr lang="en-US" sz="1400" dirty="0" smtClean="0"/>
              <a:t>X</a:t>
            </a:r>
            <a:endParaRPr lang="en-US" sz="1400" dirty="0"/>
          </a:p>
        </p:txBody>
      </p:sp>
      <p:sp>
        <p:nvSpPr>
          <p:cNvPr id="122" name="TextBox 121"/>
          <p:cNvSpPr txBox="1"/>
          <p:nvPr/>
        </p:nvSpPr>
        <p:spPr>
          <a:xfrm>
            <a:off x="4358080" y="5926822"/>
            <a:ext cx="277640" cy="307777"/>
          </a:xfrm>
          <a:prstGeom prst="rect">
            <a:avLst/>
          </a:prstGeom>
          <a:noFill/>
        </p:spPr>
        <p:txBody>
          <a:bodyPr wrap="none" rtlCol="0">
            <a:spAutoFit/>
          </a:bodyPr>
          <a:lstStyle/>
          <a:p>
            <a:r>
              <a:rPr lang="en-US" sz="1400" dirty="0" smtClean="0"/>
              <a:t>X</a:t>
            </a:r>
            <a:endParaRPr lang="en-US" sz="1400" dirty="0"/>
          </a:p>
        </p:txBody>
      </p:sp>
      <p:sp>
        <p:nvSpPr>
          <p:cNvPr id="123" name="TextBox 122"/>
          <p:cNvSpPr txBox="1"/>
          <p:nvPr/>
        </p:nvSpPr>
        <p:spPr>
          <a:xfrm>
            <a:off x="5265488" y="5928220"/>
            <a:ext cx="277640" cy="307777"/>
          </a:xfrm>
          <a:prstGeom prst="rect">
            <a:avLst/>
          </a:prstGeom>
          <a:noFill/>
        </p:spPr>
        <p:txBody>
          <a:bodyPr wrap="none" rtlCol="0">
            <a:spAutoFit/>
          </a:bodyPr>
          <a:lstStyle/>
          <a:p>
            <a:r>
              <a:rPr lang="en-US" sz="1400" dirty="0" smtClean="0"/>
              <a:t>X</a:t>
            </a:r>
            <a:endParaRPr lang="en-US" sz="1400" dirty="0"/>
          </a:p>
        </p:txBody>
      </p:sp>
      <p:sp>
        <p:nvSpPr>
          <p:cNvPr id="124" name="TextBox 123"/>
          <p:cNvSpPr txBox="1"/>
          <p:nvPr/>
        </p:nvSpPr>
        <p:spPr>
          <a:xfrm>
            <a:off x="4822271" y="5929618"/>
            <a:ext cx="277640" cy="307777"/>
          </a:xfrm>
          <a:prstGeom prst="rect">
            <a:avLst/>
          </a:prstGeom>
          <a:noFill/>
        </p:spPr>
        <p:txBody>
          <a:bodyPr wrap="none" rtlCol="0">
            <a:spAutoFit/>
          </a:bodyPr>
          <a:lstStyle/>
          <a:p>
            <a:r>
              <a:rPr lang="en-US" sz="1400" dirty="0" smtClean="0"/>
              <a:t>X</a:t>
            </a:r>
            <a:endParaRPr lang="en-US" sz="1400" dirty="0"/>
          </a:p>
        </p:txBody>
      </p:sp>
      <p:sp>
        <p:nvSpPr>
          <p:cNvPr id="125" name="TextBox 124"/>
          <p:cNvSpPr txBox="1"/>
          <p:nvPr/>
        </p:nvSpPr>
        <p:spPr>
          <a:xfrm>
            <a:off x="5754847" y="5931016"/>
            <a:ext cx="277640" cy="307777"/>
          </a:xfrm>
          <a:prstGeom prst="rect">
            <a:avLst/>
          </a:prstGeom>
          <a:noFill/>
        </p:spPr>
        <p:txBody>
          <a:bodyPr wrap="none" rtlCol="0">
            <a:spAutoFit/>
          </a:bodyPr>
          <a:lstStyle/>
          <a:p>
            <a:r>
              <a:rPr lang="en-US" sz="1400" dirty="0" smtClean="0"/>
              <a:t>X</a:t>
            </a:r>
            <a:endParaRPr lang="en-US" sz="1400" dirty="0"/>
          </a:p>
        </p:txBody>
      </p:sp>
      <p:sp>
        <p:nvSpPr>
          <p:cNvPr id="126" name="TextBox 125"/>
          <p:cNvSpPr txBox="1"/>
          <p:nvPr/>
        </p:nvSpPr>
        <p:spPr>
          <a:xfrm>
            <a:off x="6217639" y="5949193"/>
            <a:ext cx="277640" cy="307777"/>
          </a:xfrm>
          <a:prstGeom prst="rect">
            <a:avLst/>
          </a:prstGeom>
          <a:noFill/>
        </p:spPr>
        <p:txBody>
          <a:bodyPr wrap="none" rtlCol="0">
            <a:spAutoFit/>
          </a:bodyPr>
          <a:lstStyle/>
          <a:p>
            <a:r>
              <a:rPr lang="en-US" sz="1400" dirty="0" smtClean="0"/>
              <a:t>X</a:t>
            </a:r>
            <a:endParaRPr lang="en-US" sz="1400" dirty="0"/>
          </a:p>
        </p:txBody>
      </p:sp>
      <p:sp>
        <p:nvSpPr>
          <p:cNvPr id="127" name="TextBox 126"/>
          <p:cNvSpPr txBox="1"/>
          <p:nvPr/>
        </p:nvSpPr>
        <p:spPr>
          <a:xfrm>
            <a:off x="7125048" y="5942202"/>
            <a:ext cx="277640" cy="307777"/>
          </a:xfrm>
          <a:prstGeom prst="rect">
            <a:avLst/>
          </a:prstGeom>
          <a:noFill/>
        </p:spPr>
        <p:txBody>
          <a:bodyPr wrap="none" rtlCol="0">
            <a:spAutoFit/>
          </a:bodyPr>
          <a:lstStyle/>
          <a:p>
            <a:r>
              <a:rPr lang="en-US" sz="1400" dirty="0" smtClean="0"/>
              <a:t>X</a:t>
            </a:r>
            <a:endParaRPr lang="en-US" sz="1400" dirty="0"/>
          </a:p>
        </p:txBody>
      </p:sp>
      <p:sp>
        <p:nvSpPr>
          <p:cNvPr id="128" name="TextBox 127"/>
          <p:cNvSpPr txBox="1"/>
          <p:nvPr/>
        </p:nvSpPr>
        <p:spPr>
          <a:xfrm>
            <a:off x="6673440" y="5943600"/>
            <a:ext cx="277640" cy="307777"/>
          </a:xfrm>
          <a:prstGeom prst="rect">
            <a:avLst/>
          </a:prstGeom>
          <a:noFill/>
        </p:spPr>
        <p:txBody>
          <a:bodyPr wrap="none" rtlCol="0">
            <a:spAutoFit/>
          </a:bodyPr>
          <a:lstStyle/>
          <a:p>
            <a:r>
              <a:rPr lang="en-US" sz="1400" dirty="0" smtClean="0"/>
              <a:t>X</a:t>
            </a:r>
            <a:endParaRPr lang="en-US" sz="1400" dirty="0"/>
          </a:p>
        </p:txBody>
      </p:sp>
      <p:sp>
        <p:nvSpPr>
          <p:cNvPr id="129" name="TextBox 128"/>
          <p:cNvSpPr txBox="1"/>
          <p:nvPr/>
        </p:nvSpPr>
        <p:spPr>
          <a:xfrm>
            <a:off x="7571062" y="5935211"/>
            <a:ext cx="277640" cy="307777"/>
          </a:xfrm>
          <a:prstGeom prst="rect">
            <a:avLst/>
          </a:prstGeom>
          <a:noFill/>
        </p:spPr>
        <p:txBody>
          <a:bodyPr wrap="none" rtlCol="0">
            <a:spAutoFit/>
          </a:bodyPr>
          <a:lstStyle/>
          <a:p>
            <a:r>
              <a:rPr lang="en-US" sz="1400" dirty="0" smtClean="0"/>
              <a:t>X</a:t>
            </a:r>
            <a:endParaRPr lang="en-US" sz="1400" dirty="0"/>
          </a:p>
        </p:txBody>
      </p:sp>
      <p:sp>
        <p:nvSpPr>
          <p:cNvPr id="130" name="TextBox 129"/>
          <p:cNvSpPr txBox="1"/>
          <p:nvPr/>
        </p:nvSpPr>
        <p:spPr>
          <a:xfrm>
            <a:off x="8050633" y="5928220"/>
            <a:ext cx="277640" cy="307777"/>
          </a:xfrm>
          <a:prstGeom prst="rect">
            <a:avLst/>
          </a:prstGeom>
          <a:noFill/>
        </p:spPr>
        <p:txBody>
          <a:bodyPr wrap="none" rtlCol="0">
            <a:spAutoFit/>
          </a:bodyPr>
          <a:lstStyle/>
          <a:p>
            <a:r>
              <a:rPr lang="en-US" sz="1400" dirty="0" smtClean="0"/>
              <a:t>X</a:t>
            </a:r>
            <a:endParaRPr lang="en-US" sz="1400" dirty="0"/>
          </a:p>
        </p:txBody>
      </p:sp>
      <p:sp>
        <p:nvSpPr>
          <p:cNvPr id="131" name="TextBox 130"/>
          <p:cNvSpPr txBox="1"/>
          <p:nvPr/>
        </p:nvSpPr>
        <p:spPr>
          <a:xfrm>
            <a:off x="8495249" y="5928221"/>
            <a:ext cx="277640" cy="307777"/>
          </a:xfrm>
          <a:prstGeom prst="rect">
            <a:avLst/>
          </a:prstGeom>
          <a:noFill/>
        </p:spPr>
        <p:txBody>
          <a:bodyPr wrap="none" rtlCol="0">
            <a:spAutoFit/>
          </a:bodyPr>
          <a:lstStyle/>
          <a:p>
            <a:r>
              <a:rPr lang="en-US" sz="1400" dirty="0" smtClean="0"/>
              <a:t>X</a:t>
            </a:r>
            <a:endParaRPr lang="en-US" sz="1400" dirty="0"/>
          </a:p>
        </p:txBody>
      </p:sp>
      <p:sp>
        <p:nvSpPr>
          <p:cNvPr id="132" name="Oval Callout 131"/>
          <p:cNvSpPr/>
          <p:nvPr/>
        </p:nvSpPr>
        <p:spPr>
          <a:xfrm>
            <a:off x="10326255" y="387928"/>
            <a:ext cx="1690255" cy="1154545"/>
          </a:xfrm>
          <a:prstGeom prst="wedgeEllipseCallout">
            <a:avLst>
              <a:gd name="adj1" fmla="val -129502"/>
              <a:gd name="adj2" fmla="val 9286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Rows &amp; Columns added for new pairs, now what?</a:t>
            </a:r>
            <a:endParaRPr lang="en-US" sz="1400" dirty="0"/>
          </a:p>
        </p:txBody>
      </p:sp>
      <p:sp>
        <p:nvSpPr>
          <p:cNvPr id="137" name="Oval Callout 136"/>
          <p:cNvSpPr/>
          <p:nvPr/>
        </p:nvSpPr>
        <p:spPr>
          <a:xfrm>
            <a:off x="10478655" y="540328"/>
            <a:ext cx="1690255" cy="1154545"/>
          </a:xfrm>
          <a:prstGeom prst="wedgeEllipseCallout">
            <a:avLst>
              <a:gd name="adj1" fmla="val -139338"/>
              <a:gd name="adj2" fmla="val 7926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Fill them as the process dictates</a:t>
            </a:r>
            <a:endParaRPr lang="en-US" sz="1400" dirty="0"/>
          </a:p>
        </p:txBody>
      </p:sp>
      <p:grpSp>
        <p:nvGrpSpPr>
          <p:cNvPr id="140" name="Group 139"/>
          <p:cNvGrpSpPr/>
          <p:nvPr/>
        </p:nvGrpSpPr>
        <p:grpSpPr>
          <a:xfrm>
            <a:off x="8940800" y="692728"/>
            <a:ext cx="3380510" cy="5421745"/>
            <a:chOff x="8940800" y="692728"/>
            <a:chExt cx="3380510" cy="5421745"/>
          </a:xfrm>
        </p:grpSpPr>
        <p:sp>
          <p:nvSpPr>
            <p:cNvPr id="138" name="Oval Callout 137"/>
            <p:cNvSpPr/>
            <p:nvPr/>
          </p:nvSpPr>
          <p:spPr>
            <a:xfrm>
              <a:off x="10631055" y="692728"/>
              <a:ext cx="1690255" cy="1154545"/>
            </a:xfrm>
            <a:prstGeom prst="wedgeEllipseCallout">
              <a:avLst>
                <a:gd name="adj1" fmla="val -120758"/>
                <a:gd name="adj2" fmla="val 23846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Are we done? The answer is no, why?</a:t>
              </a:r>
              <a:endParaRPr lang="en-US" sz="1400" dirty="0"/>
            </a:p>
          </p:txBody>
        </p:sp>
        <p:sp>
          <p:nvSpPr>
            <p:cNvPr id="139" name="Right Brace 138"/>
            <p:cNvSpPr/>
            <p:nvPr/>
          </p:nvSpPr>
          <p:spPr>
            <a:xfrm>
              <a:off x="8940800" y="1985818"/>
              <a:ext cx="443345" cy="412865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4" name="Group 143"/>
          <p:cNvGrpSpPr/>
          <p:nvPr/>
        </p:nvGrpSpPr>
        <p:grpSpPr>
          <a:xfrm>
            <a:off x="8894618" y="3694545"/>
            <a:ext cx="3131127" cy="1394692"/>
            <a:chOff x="8894618" y="3694544"/>
            <a:chExt cx="3131127" cy="1939637"/>
          </a:xfrm>
        </p:grpSpPr>
        <p:sp>
          <p:nvSpPr>
            <p:cNvPr id="141" name="Flowchart: Process 140"/>
            <p:cNvSpPr/>
            <p:nvPr/>
          </p:nvSpPr>
          <p:spPr>
            <a:xfrm>
              <a:off x="9929091" y="3694544"/>
              <a:ext cx="2096654" cy="19396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Notice Row (</a:t>
              </a:r>
              <a:r>
                <a:rPr lang="en-US" sz="1400" dirty="0" err="1" smtClean="0"/>
                <a:t>b,d</a:t>
              </a:r>
              <a:r>
                <a:rPr lang="en-US" sz="1400" dirty="0" smtClean="0"/>
                <a:t>), it shows no transitivity, therefore we have not closed the relation to transitivity. So what did we miss?</a:t>
              </a:r>
              <a:endParaRPr lang="en-US" sz="1400" dirty="0"/>
            </a:p>
          </p:txBody>
        </p:sp>
        <p:cxnSp>
          <p:nvCxnSpPr>
            <p:cNvPr id="143" name="Straight Arrow Connector 142"/>
            <p:cNvCxnSpPr>
              <a:stCxn id="141" idx="1"/>
            </p:cNvCxnSpPr>
            <p:nvPr/>
          </p:nvCxnSpPr>
          <p:spPr>
            <a:xfrm flipH="1" flipV="1">
              <a:off x="8894618" y="4529487"/>
              <a:ext cx="1034473" cy="13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8" name="Flowchart: Process 147"/>
          <p:cNvSpPr/>
          <p:nvPr/>
        </p:nvSpPr>
        <p:spPr>
          <a:xfrm>
            <a:off x="600364" y="2830944"/>
            <a:ext cx="2096654" cy="3468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We missed the fact that </a:t>
            </a:r>
          </a:p>
          <a:p>
            <a:pPr marL="342900" indent="-342900">
              <a:buFont typeface="+mj-lt"/>
              <a:buAutoNum type="arabicPeriod"/>
            </a:pPr>
            <a:r>
              <a:rPr lang="en-US" sz="1400" dirty="0"/>
              <a:t>T</a:t>
            </a:r>
            <a:r>
              <a:rPr lang="en-US" sz="1400" dirty="0" smtClean="0"/>
              <a:t>he 2</a:t>
            </a:r>
            <a:r>
              <a:rPr lang="en-US" sz="1400" baseline="30000" dirty="0" smtClean="0"/>
              <a:t>nd</a:t>
            </a:r>
            <a:r>
              <a:rPr lang="en-US" sz="1400" dirty="0" smtClean="0"/>
              <a:t> term of the ordered pair (b, d) is “d” </a:t>
            </a:r>
          </a:p>
          <a:p>
            <a:pPr marL="342900" indent="-342900">
              <a:buFont typeface="+mj-lt"/>
              <a:buAutoNum type="arabicPeriod"/>
            </a:pPr>
            <a:r>
              <a:rPr lang="en-US" sz="1400" dirty="0"/>
              <a:t>A</a:t>
            </a:r>
            <a:r>
              <a:rPr lang="en-US" sz="1400" dirty="0" smtClean="0"/>
              <a:t>nd we have two original pairs that start with the term “d”, meaning these pairs can be used as the central pairing of the triad.</a:t>
            </a:r>
          </a:p>
          <a:p>
            <a:pPr marL="342900" indent="-342900">
              <a:buFont typeface="+mj-lt"/>
              <a:buAutoNum type="arabicPeriod"/>
            </a:pPr>
            <a:r>
              <a:rPr lang="en-US" sz="1400" dirty="0" smtClean="0"/>
              <a:t>Therefore we must be missing two column header pairs.</a:t>
            </a:r>
          </a:p>
          <a:p>
            <a:pPr marL="342900" indent="-342900">
              <a:buFont typeface="+mj-lt"/>
              <a:buAutoNum type="arabicPeriod"/>
            </a:pPr>
            <a:r>
              <a:rPr lang="en-US" sz="1400" dirty="0" smtClean="0"/>
              <a:t>See next chart for the example</a:t>
            </a:r>
            <a:endParaRPr lang="en-US" sz="1400" dirty="0"/>
          </a:p>
        </p:txBody>
      </p:sp>
    </p:spTree>
    <p:extLst>
      <p:ext uri="{BB962C8B-B14F-4D97-AF65-F5344CB8AC3E}">
        <p14:creationId xmlns:p14="http://schemas.microsoft.com/office/powerpoint/2010/main" val="406324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
                                        </p:tgtEl>
                                        <p:attrNameLst>
                                          <p:attrName>style.visibility</p:attrName>
                                        </p:attrNameLst>
                                      </p:cBhvr>
                                      <p:to>
                                        <p:strVal val="visible"/>
                                      </p:to>
                                    </p:set>
                                    <p:anim calcmode="lin" valueType="num">
                                      <p:cBhvr additive="base">
                                        <p:cTn id="13" dur="500" fill="hold"/>
                                        <p:tgtEl>
                                          <p:spTgt spid="137"/>
                                        </p:tgtEl>
                                        <p:attrNameLst>
                                          <p:attrName>ppt_x</p:attrName>
                                        </p:attrNameLst>
                                      </p:cBhvr>
                                      <p:tavLst>
                                        <p:tav tm="0">
                                          <p:val>
                                            <p:strVal val="#ppt_x"/>
                                          </p:val>
                                        </p:tav>
                                        <p:tav tm="100000">
                                          <p:val>
                                            <p:strVal val="#ppt_x"/>
                                          </p:val>
                                        </p:tav>
                                      </p:tavLst>
                                    </p:anim>
                                    <p:anim calcmode="lin" valueType="num">
                                      <p:cBhvr additive="base">
                                        <p:cTn id="1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additive="base">
                                        <p:cTn id="19" dur="500" fill="hold"/>
                                        <p:tgtEl>
                                          <p:spTgt spid="82"/>
                                        </p:tgtEl>
                                        <p:attrNameLst>
                                          <p:attrName>ppt_x</p:attrName>
                                        </p:attrNameLst>
                                      </p:cBhvr>
                                      <p:tavLst>
                                        <p:tav tm="0">
                                          <p:val>
                                            <p:strVal val="#ppt_x"/>
                                          </p:val>
                                        </p:tav>
                                        <p:tav tm="100000">
                                          <p:val>
                                            <p:strVal val="#ppt_x"/>
                                          </p:val>
                                        </p:tav>
                                      </p:tavLst>
                                    </p:anim>
                                    <p:anim calcmode="lin" valueType="num">
                                      <p:cBhvr additive="base">
                                        <p:cTn id="2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ppt_x"/>
                                          </p:val>
                                        </p:tav>
                                        <p:tav tm="100000">
                                          <p:val>
                                            <p:strVal val="#ppt_x"/>
                                          </p:val>
                                        </p:tav>
                                      </p:tavLst>
                                    </p:anim>
                                    <p:anim calcmode="lin" valueType="num">
                                      <p:cBhvr additive="base">
                                        <p:cTn id="2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anim calcmode="lin" valueType="num">
                                      <p:cBhvr additive="base">
                                        <p:cTn id="31" dur="500" fill="hold"/>
                                        <p:tgtEl>
                                          <p:spTgt spid="101"/>
                                        </p:tgtEl>
                                        <p:attrNameLst>
                                          <p:attrName>ppt_x</p:attrName>
                                        </p:attrNameLst>
                                      </p:cBhvr>
                                      <p:tavLst>
                                        <p:tav tm="0">
                                          <p:val>
                                            <p:strVal val="#ppt_x"/>
                                          </p:val>
                                        </p:tav>
                                        <p:tav tm="100000">
                                          <p:val>
                                            <p:strVal val="#ppt_x"/>
                                          </p:val>
                                        </p:tav>
                                      </p:tavLst>
                                    </p:anim>
                                    <p:anim calcmode="lin" valueType="num">
                                      <p:cBhvr additive="base">
                                        <p:cTn id="32"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 calcmode="lin" valueType="num">
                                      <p:cBhvr additive="base">
                                        <p:cTn id="37" dur="500" fill="hold"/>
                                        <p:tgtEl>
                                          <p:spTgt spid="83"/>
                                        </p:tgtEl>
                                        <p:attrNameLst>
                                          <p:attrName>ppt_x</p:attrName>
                                        </p:attrNameLst>
                                      </p:cBhvr>
                                      <p:tavLst>
                                        <p:tav tm="0">
                                          <p:val>
                                            <p:strVal val="#ppt_x"/>
                                          </p:val>
                                        </p:tav>
                                        <p:tav tm="100000">
                                          <p:val>
                                            <p:strVal val="#ppt_x"/>
                                          </p:val>
                                        </p:tav>
                                      </p:tavLst>
                                    </p:anim>
                                    <p:anim calcmode="lin" valueType="num">
                                      <p:cBhvr additive="base">
                                        <p:cTn id="38"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fill="hold"/>
                                        <p:tgtEl>
                                          <p:spTgt spid="93"/>
                                        </p:tgtEl>
                                        <p:attrNameLst>
                                          <p:attrName>ppt_x</p:attrName>
                                        </p:attrNameLst>
                                      </p:cBhvr>
                                      <p:tavLst>
                                        <p:tav tm="0">
                                          <p:val>
                                            <p:strVal val="#ppt_x"/>
                                          </p:val>
                                        </p:tav>
                                        <p:tav tm="100000">
                                          <p:val>
                                            <p:strVal val="#ppt_x"/>
                                          </p:val>
                                        </p:tav>
                                      </p:tavLst>
                                    </p:anim>
                                    <p:anim calcmode="lin" valueType="num">
                                      <p:cBhvr additive="base">
                                        <p:cTn id="4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additive="base">
                                        <p:cTn id="49" dur="500" fill="hold"/>
                                        <p:tgtEl>
                                          <p:spTgt spid="102"/>
                                        </p:tgtEl>
                                        <p:attrNameLst>
                                          <p:attrName>ppt_x</p:attrName>
                                        </p:attrNameLst>
                                      </p:cBhvr>
                                      <p:tavLst>
                                        <p:tav tm="0">
                                          <p:val>
                                            <p:strVal val="#ppt_x"/>
                                          </p:val>
                                        </p:tav>
                                        <p:tav tm="100000">
                                          <p:val>
                                            <p:strVal val="#ppt_x"/>
                                          </p:val>
                                        </p:tav>
                                      </p:tavLst>
                                    </p:anim>
                                    <p:anim calcmode="lin" valueType="num">
                                      <p:cBhvr additive="base">
                                        <p:cTn id="5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additive="base">
                                        <p:cTn id="55" dur="500" fill="hold"/>
                                        <p:tgtEl>
                                          <p:spTgt spid="84"/>
                                        </p:tgtEl>
                                        <p:attrNameLst>
                                          <p:attrName>ppt_x</p:attrName>
                                        </p:attrNameLst>
                                      </p:cBhvr>
                                      <p:tavLst>
                                        <p:tav tm="0">
                                          <p:val>
                                            <p:strVal val="#ppt_x"/>
                                          </p:val>
                                        </p:tav>
                                        <p:tav tm="100000">
                                          <p:val>
                                            <p:strVal val="#ppt_x"/>
                                          </p:val>
                                        </p:tav>
                                      </p:tavLst>
                                    </p:anim>
                                    <p:anim calcmode="lin" valueType="num">
                                      <p:cBhvr additive="base">
                                        <p:cTn id="5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4"/>
                                        </p:tgtEl>
                                        <p:attrNameLst>
                                          <p:attrName>style.visibility</p:attrName>
                                        </p:attrNameLst>
                                      </p:cBhvr>
                                      <p:to>
                                        <p:strVal val="visible"/>
                                      </p:to>
                                    </p:set>
                                    <p:anim calcmode="lin" valueType="num">
                                      <p:cBhvr additive="base">
                                        <p:cTn id="61" dur="500" fill="hold"/>
                                        <p:tgtEl>
                                          <p:spTgt spid="94"/>
                                        </p:tgtEl>
                                        <p:attrNameLst>
                                          <p:attrName>ppt_x</p:attrName>
                                        </p:attrNameLst>
                                      </p:cBhvr>
                                      <p:tavLst>
                                        <p:tav tm="0">
                                          <p:val>
                                            <p:strVal val="#ppt_x"/>
                                          </p:val>
                                        </p:tav>
                                        <p:tav tm="100000">
                                          <p:val>
                                            <p:strVal val="#ppt_x"/>
                                          </p:val>
                                        </p:tav>
                                      </p:tavLst>
                                    </p:anim>
                                    <p:anim calcmode="lin" valueType="num">
                                      <p:cBhvr additive="base">
                                        <p:cTn id="6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3"/>
                                        </p:tgtEl>
                                        <p:attrNameLst>
                                          <p:attrName>style.visibility</p:attrName>
                                        </p:attrNameLst>
                                      </p:cBhvr>
                                      <p:to>
                                        <p:strVal val="visible"/>
                                      </p:to>
                                    </p:set>
                                    <p:anim calcmode="lin" valueType="num">
                                      <p:cBhvr additive="base">
                                        <p:cTn id="67" dur="500" fill="hold"/>
                                        <p:tgtEl>
                                          <p:spTgt spid="103"/>
                                        </p:tgtEl>
                                        <p:attrNameLst>
                                          <p:attrName>ppt_x</p:attrName>
                                        </p:attrNameLst>
                                      </p:cBhvr>
                                      <p:tavLst>
                                        <p:tav tm="0">
                                          <p:val>
                                            <p:strVal val="#ppt_x"/>
                                          </p:val>
                                        </p:tav>
                                        <p:tav tm="100000">
                                          <p:val>
                                            <p:strVal val="#ppt_x"/>
                                          </p:val>
                                        </p:tav>
                                      </p:tavLst>
                                    </p:anim>
                                    <p:anim calcmode="lin" valueType="num">
                                      <p:cBhvr additive="base">
                                        <p:cTn id="6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additive="base">
                                        <p:cTn id="73" dur="500" fill="hold"/>
                                        <p:tgtEl>
                                          <p:spTgt spid="85"/>
                                        </p:tgtEl>
                                        <p:attrNameLst>
                                          <p:attrName>ppt_x</p:attrName>
                                        </p:attrNameLst>
                                      </p:cBhvr>
                                      <p:tavLst>
                                        <p:tav tm="0">
                                          <p:val>
                                            <p:strVal val="#ppt_x"/>
                                          </p:val>
                                        </p:tav>
                                        <p:tav tm="100000">
                                          <p:val>
                                            <p:strVal val="#ppt_x"/>
                                          </p:val>
                                        </p:tav>
                                      </p:tavLst>
                                    </p:anim>
                                    <p:anim calcmode="lin" valueType="num">
                                      <p:cBhvr additive="base">
                                        <p:cTn id="7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5"/>
                                        </p:tgtEl>
                                        <p:attrNameLst>
                                          <p:attrName>style.visibility</p:attrName>
                                        </p:attrNameLst>
                                      </p:cBhvr>
                                      <p:to>
                                        <p:strVal val="visible"/>
                                      </p:to>
                                    </p:set>
                                    <p:anim calcmode="lin" valueType="num">
                                      <p:cBhvr additive="base">
                                        <p:cTn id="79" dur="500" fill="hold"/>
                                        <p:tgtEl>
                                          <p:spTgt spid="95"/>
                                        </p:tgtEl>
                                        <p:attrNameLst>
                                          <p:attrName>ppt_x</p:attrName>
                                        </p:attrNameLst>
                                      </p:cBhvr>
                                      <p:tavLst>
                                        <p:tav tm="0">
                                          <p:val>
                                            <p:strVal val="#ppt_x"/>
                                          </p:val>
                                        </p:tav>
                                        <p:tav tm="100000">
                                          <p:val>
                                            <p:strVal val="#ppt_x"/>
                                          </p:val>
                                        </p:tav>
                                      </p:tavLst>
                                    </p:anim>
                                    <p:anim calcmode="lin" valueType="num">
                                      <p:cBhvr additive="base">
                                        <p:cTn id="80"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4"/>
                                        </p:tgtEl>
                                        <p:attrNameLst>
                                          <p:attrName>style.visibility</p:attrName>
                                        </p:attrNameLst>
                                      </p:cBhvr>
                                      <p:to>
                                        <p:strVal val="visible"/>
                                      </p:to>
                                    </p:set>
                                    <p:anim calcmode="lin" valueType="num">
                                      <p:cBhvr additive="base">
                                        <p:cTn id="85" dur="500" fill="hold"/>
                                        <p:tgtEl>
                                          <p:spTgt spid="104"/>
                                        </p:tgtEl>
                                        <p:attrNameLst>
                                          <p:attrName>ppt_x</p:attrName>
                                        </p:attrNameLst>
                                      </p:cBhvr>
                                      <p:tavLst>
                                        <p:tav tm="0">
                                          <p:val>
                                            <p:strVal val="#ppt_x"/>
                                          </p:val>
                                        </p:tav>
                                        <p:tav tm="100000">
                                          <p:val>
                                            <p:strVal val="#ppt_x"/>
                                          </p:val>
                                        </p:tav>
                                      </p:tavLst>
                                    </p:anim>
                                    <p:anim calcmode="lin" valueType="num">
                                      <p:cBhvr additive="base">
                                        <p:cTn id="8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500" fill="hold"/>
                                        <p:tgtEl>
                                          <p:spTgt spid="86"/>
                                        </p:tgtEl>
                                        <p:attrNameLst>
                                          <p:attrName>ppt_x</p:attrName>
                                        </p:attrNameLst>
                                      </p:cBhvr>
                                      <p:tavLst>
                                        <p:tav tm="0">
                                          <p:val>
                                            <p:strVal val="#ppt_x"/>
                                          </p:val>
                                        </p:tav>
                                        <p:tav tm="100000">
                                          <p:val>
                                            <p:strVal val="#ppt_x"/>
                                          </p:val>
                                        </p:tav>
                                      </p:tavLst>
                                    </p:anim>
                                    <p:anim calcmode="lin" valueType="num">
                                      <p:cBhvr additive="base">
                                        <p:cTn id="9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6"/>
                                        </p:tgtEl>
                                        <p:attrNameLst>
                                          <p:attrName>style.visibility</p:attrName>
                                        </p:attrNameLst>
                                      </p:cBhvr>
                                      <p:to>
                                        <p:strVal val="visible"/>
                                      </p:to>
                                    </p:set>
                                    <p:anim calcmode="lin" valueType="num">
                                      <p:cBhvr additive="base">
                                        <p:cTn id="97" dur="500" fill="hold"/>
                                        <p:tgtEl>
                                          <p:spTgt spid="96"/>
                                        </p:tgtEl>
                                        <p:attrNameLst>
                                          <p:attrName>ppt_x</p:attrName>
                                        </p:attrNameLst>
                                      </p:cBhvr>
                                      <p:tavLst>
                                        <p:tav tm="0">
                                          <p:val>
                                            <p:strVal val="#ppt_x"/>
                                          </p:val>
                                        </p:tav>
                                        <p:tav tm="100000">
                                          <p:val>
                                            <p:strVal val="#ppt_x"/>
                                          </p:val>
                                        </p:tav>
                                      </p:tavLst>
                                    </p:anim>
                                    <p:anim calcmode="lin" valueType="num">
                                      <p:cBhvr additive="base">
                                        <p:cTn id="98"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5"/>
                                        </p:tgtEl>
                                        <p:attrNameLst>
                                          <p:attrName>style.visibility</p:attrName>
                                        </p:attrNameLst>
                                      </p:cBhvr>
                                      <p:to>
                                        <p:strVal val="visible"/>
                                      </p:to>
                                    </p:set>
                                    <p:anim calcmode="lin" valueType="num">
                                      <p:cBhvr additive="base">
                                        <p:cTn id="103" dur="500" fill="hold"/>
                                        <p:tgtEl>
                                          <p:spTgt spid="105"/>
                                        </p:tgtEl>
                                        <p:attrNameLst>
                                          <p:attrName>ppt_x</p:attrName>
                                        </p:attrNameLst>
                                      </p:cBhvr>
                                      <p:tavLst>
                                        <p:tav tm="0">
                                          <p:val>
                                            <p:strVal val="#ppt_x"/>
                                          </p:val>
                                        </p:tav>
                                        <p:tav tm="100000">
                                          <p:val>
                                            <p:strVal val="#ppt_x"/>
                                          </p:val>
                                        </p:tav>
                                      </p:tavLst>
                                    </p:anim>
                                    <p:anim calcmode="lin" valueType="num">
                                      <p:cBhvr additive="base">
                                        <p:cTn id="10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87"/>
                                        </p:tgtEl>
                                        <p:attrNameLst>
                                          <p:attrName>style.visibility</p:attrName>
                                        </p:attrNameLst>
                                      </p:cBhvr>
                                      <p:to>
                                        <p:strVal val="visible"/>
                                      </p:to>
                                    </p:set>
                                    <p:anim calcmode="lin" valueType="num">
                                      <p:cBhvr additive="base">
                                        <p:cTn id="109" dur="500" fill="hold"/>
                                        <p:tgtEl>
                                          <p:spTgt spid="87"/>
                                        </p:tgtEl>
                                        <p:attrNameLst>
                                          <p:attrName>ppt_x</p:attrName>
                                        </p:attrNameLst>
                                      </p:cBhvr>
                                      <p:tavLst>
                                        <p:tav tm="0">
                                          <p:val>
                                            <p:strVal val="#ppt_x"/>
                                          </p:val>
                                        </p:tav>
                                        <p:tav tm="100000">
                                          <p:val>
                                            <p:strVal val="#ppt_x"/>
                                          </p:val>
                                        </p:tav>
                                      </p:tavLst>
                                    </p:anim>
                                    <p:anim calcmode="lin" valueType="num">
                                      <p:cBhvr additive="base">
                                        <p:cTn id="110"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06"/>
                                        </p:tgtEl>
                                        <p:attrNameLst>
                                          <p:attrName>style.visibility</p:attrName>
                                        </p:attrNameLst>
                                      </p:cBhvr>
                                      <p:to>
                                        <p:strVal val="visible"/>
                                      </p:to>
                                    </p:set>
                                    <p:anim calcmode="lin" valueType="num">
                                      <p:cBhvr additive="base">
                                        <p:cTn id="121" dur="500" fill="hold"/>
                                        <p:tgtEl>
                                          <p:spTgt spid="106"/>
                                        </p:tgtEl>
                                        <p:attrNameLst>
                                          <p:attrName>ppt_x</p:attrName>
                                        </p:attrNameLst>
                                      </p:cBhvr>
                                      <p:tavLst>
                                        <p:tav tm="0">
                                          <p:val>
                                            <p:strVal val="#ppt_x"/>
                                          </p:val>
                                        </p:tav>
                                        <p:tav tm="100000">
                                          <p:val>
                                            <p:strVal val="#ppt_x"/>
                                          </p:val>
                                        </p:tav>
                                      </p:tavLst>
                                    </p:anim>
                                    <p:anim calcmode="lin" valueType="num">
                                      <p:cBhvr additive="base">
                                        <p:cTn id="122"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88"/>
                                        </p:tgtEl>
                                        <p:attrNameLst>
                                          <p:attrName>style.visibility</p:attrName>
                                        </p:attrNameLst>
                                      </p:cBhvr>
                                      <p:to>
                                        <p:strVal val="visible"/>
                                      </p:to>
                                    </p:set>
                                    <p:anim calcmode="lin" valueType="num">
                                      <p:cBhvr additive="base">
                                        <p:cTn id="127" dur="500" fill="hold"/>
                                        <p:tgtEl>
                                          <p:spTgt spid="88"/>
                                        </p:tgtEl>
                                        <p:attrNameLst>
                                          <p:attrName>ppt_x</p:attrName>
                                        </p:attrNameLst>
                                      </p:cBhvr>
                                      <p:tavLst>
                                        <p:tav tm="0">
                                          <p:val>
                                            <p:strVal val="#ppt_x"/>
                                          </p:val>
                                        </p:tav>
                                        <p:tav tm="100000">
                                          <p:val>
                                            <p:strVal val="#ppt_x"/>
                                          </p:val>
                                        </p:tav>
                                      </p:tavLst>
                                    </p:anim>
                                    <p:anim calcmode="lin" valueType="num">
                                      <p:cBhvr additive="base">
                                        <p:cTn id="12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98"/>
                                        </p:tgtEl>
                                        <p:attrNameLst>
                                          <p:attrName>style.visibility</p:attrName>
                                        </p:attrNameLst>
                                      </p:cBhvr>
                                      <p:to>
                                        <p:strVal val="visible"/>
                                      </p:to>
                                    </p:set>
                                    <p:anim calcmode="lin" valueType="num">
                                      <p:cBhvr additive="base">
                                        <p:cTn id="133" dur="500" fill="hold"/>
                                        <p:tgtEl>
                                          <p:spTgt spid="98"/>
                                        </p:tgtEl>
                                        <p:attrNameLst>
                                          <p:attrName>ppt_x</p:attrName>
                                        </p:attrNameLst>
                                      </p:cBhvr>
                                      <p:tavLst>
                                        <p:tav tm="0">
                                          <p:val>
                                            <p:strVal val="#ppt_x"/>
                                          </p:val>
                                        </p:tav>
                                        <p:tav tm="100000">
                                          <p:val>
                                            <p:strVal val="#ppt_x"/>
                                          </p:val>
                                        </p:tav>
                                      </p:tavLst>
                                    </p:anim>
                                    <p:anim calcmode="lin" valueType="num">
                                      <p:cBhvr additive="base">
                                        <p:cTn id="13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07"/>
                                        </p:tgtEl>
                                        <p:attrNameLst>
                                          <p:attrName>style.visibility</p:attrName>
                                        </p:attrNameLst>
                                      </p:cBhvr>
                                      <p:to>
                                        <p:strVal val="visible"/>
                                      </p:to>
                                    </p:set>
                                    <p:anim calcmode="lin" valueType="num">
                                      <p:cBhvr additive="base">
                                        <p:cTn id="139" dur="500" fill="hold"/>
                                        <p:tgtEl>
                                          <p:spTgt spid="107"/>
                                        </p:tgtEl>
                                        <p:attrNameLst>
                                          <p:attrName>ppt_x</p:attrName>
                                        </p:attrNameLst>
                                      </p:cBhvr>
                                      <p:tavLst>
                                        <p:tav tm="0">
                                          <p:val>
                                            <p:strVal val="#ppt_x"/>
                                          </p:val>
                                        </p:tav>
                                        <p:tav tm="100000">
                                          <p:val>
                                            <p:strVal val="#ppt_x"/>
                                          </p:val>
                                        </p:tav>
                                      </p:tavLst>
                                    </p:anim>
                                    <p:anim calcmode="lin" valueType="num">
                                      <p:cBhvr additive="base">
                                        <p:cTn id="1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89"/>
                                        </p:tgtEl>
                                        <p:attrNameLst>
                                          <p:attrName>style.visibility</p:attrName>
                                        </p:attrNameLst>
                                      </p:cBhvr>
                                      <p:to>
                                        <p:strVal val="visible"/>
                                      </p:to>
                                    </p:set>
                                    <p:anim calcmode="lin" valueType="num">
                                      <p:cBhvr additive="base">
                                        <p:cTn id="145" dur="500" fill="hold"/>
                                        <p:tgtEl>
                                          <p:spTgt spid="89"/>
                                        </p:tgtEl>
                                        <p:attrNameLst>
                                          <p:attrName>ppt_x</p:attrName>
                                        </p:attrNameLst>
                                      </p:cBhvr>
                                      <p:tavLst>
                                        <p:tav tm="0">
                                          <p:val>
                                            <p:strVal val="#ppt_x"/>
                                          </p:val>
                                        </p:tav>
                                        <p:tav tm="100000">
                                          <p:val>
                                            <p:strVal val="#ppt_x"/>
                                          </p:val>
                                        </p:tav>
                                      </p:tavLst>
                                    </p:anim>
                                    <p:anim calcmode="lin" valueType="num">
                                      <p:cBhvr additive="base">
                                        <p:cTn id="14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99"/>
                                        </p:tgtEl>
                                        <p:attrNameLst>
                                          <p:attrName>style.visibility</p:attrName>
                                        </p:attrNameLst>
                                      </p:cBhvr>
                                      <p:to>
                                        <p:strVal val="visible"/>
                                      </p:to>
                                    </p:set>
                                    <p:anim calcmode="lin" valueType="num">
                                      <p:cBhvr additive="base">
                                        <p:cTn id="151" dur="500" fill="hold"/>
                                        <p:tgtEl>
                                          <p:spTgt spid="99"/>
                                        </p:tgtEl>
                                        <p:attrNameLst>
                                          <p:attrName>ppt_x</p:attrName>
                                        </p:attrNameLst>
                                      </p:cBhvr>
                                      <p:tavLst>
                                        <p:tav tm="0">
                                          <p:val>
                                            <p:strVal val="#ppt_x"/>
                                          </p:val>
                                        </p:tav>
                                        <p:tav tm="100000">
                                          <p:val>
                                            <p:strVal val="#ppt_x"/>
                                          </p:val>
                                        </p:tav>
                                      </p:tavLst>
                                    </p:anim>
                                    <p:anim calcmode="lin" valueType="num">
                                      <p:cBhvr additive="base">
                                        <p:cTn id="15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4"/>
                                        </p:tgtEl>
                                        <p:attrNameLst>
                                          <p:attrName>style.visibility</p:attrName>
                                        </p:attrNameLst>
                                      </p:cBhvr>
                                      <p:to>
                                        <p:strVal val="visible"/>
                                      </p:to>
                                    </p:set>
                                    <p:anim calcmode="lin" valueType="num">
                                      <p:cBhvr additive="base">
                                        <p:cTn id="163" dur="500" fill="hold"/>
                                        <p:tgtEl>
                                          <p:spTgt spid="74"/>
                                        </p:tgtEl>
                                        <p:attrNameLst>
                                          <p:attrName>ppt_x</p:attrName>
                                        </p:attrNameLst>
                                      </p:cBhvr>
                                      <p:tavLst>
                                        <p:tav tm="0">
                                          <p:val>
                                            <p:strVal val="#ppt_x"/>
                                          </p:val>
                                        </p:tav>
                                        <p:tav tm="100000">
                                          <p:val>
                                            <p:strVal val="#ppt_x"/>
                                          </p:val>
                                        </p:tav>
                                      </p:tavLst>
                                    </p:anim>
                                    <p:anim calcmode="lin" valueType="num">
                                      <p:cBhvr additive="base">
                                        <p:cTn id="16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75"/>
                                        </p:tgtEl>
                                        <p:attrNameLst>
                                          <p:attrName>style.visibility</p:attrName>
                                        </p:attrNameLst>
                                      </p:cBhvr>
                                      <p:to>
                                        <p:strVal val="visible"/>
                                      </p:to>
                                    </p:set>
                                    <p:anim calcmode="lin" valueType="num">
                                      <p:cBhvr additive="base">
                                        <p:cTn id="169" dur="500" fill="hold"/>
                                        <p:tgtEl>
                                          <p:spTgt spid="75"/>
                                        </p:tgtEl>
                                        <p:attrNameLst>
                                          <p:attrName>ppt_x</p:attrName>
                                        </p:attrNameLst>
                                      </p:cBhvr>
                                      <p:tavLst>
                                        <p:tav tm="0">
                                          <p:val>
                                            <p:strVal val="#ppt_x"/>
                                          </p:val>
                                        </p:tav>
                                        <p:tav tm="100000">
                                          <p:val>
                                            <p:strVal val="#ppt_x"/>
                                          </p:val>
                                        </p:tav>
                                      </p:tavLst>
                                    </p:anim>
                                    <p:anim calcmode="lin" valueType="num">
                                      <p:cBhvr additive="base">
                                        <p:cTn id="17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77"/>
                                        </p:tgtEl>
                                        <p:attrNameLst>
                                          <p:attrName>style.visibility</p:attrName>
                                        </p:attrNameLst>
                                      </p:cBhvr>
                                      <p:to>
                                        <p:strVal val="visible"/>
                                      </p:to>
                                    </p:set>
                                    <p:anim calcmode="lin" valueType="num">
                                      <p:cBhvr additive="base">
                                        <p:cTn id="175" dur="500" fill="hold"/>
                                        <p:tgtEl>
                                          <p:spTgt spid="77"/>
                                        </p:tgtEl>
                                        <p:attrNameLst>
                                          <p:attrName>ppt_x</p:attrName>
                                        </p:attrNameLst>
                                      </p:cBhvr>
                                      <p:tavLst>
                                        <p:tav tm="0">
                                          <p:val>
                                            <p:strVal val="#ppt_x"/>
                                          </p:val>
                                        </p:tav>
                                        <p:tav tm="100000">
                                          <p:val>
                                            <p:strVal val="#ppt_x"/>
                                          </p:val>
                                        </p:tav>
                                      </p:tavLst>
                                    </p:anim>
                                    <p:anim calcmode="lin" valueType="num">
                                      <p:cBhvr additive="base">
                                        <p:cTn id="17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76"/>
                                        </p:tgtEl>
                                        <p:attrNameLst>
                                          <p:attrName>style.visibility</p:attrName>
                                        </p:attrNameLst>
                                      </p:cBhvr>
                                      <p:to>
                                        <p:strVal val="visible"/>
                                      </p:to>
                                    </p:set>
                                    <p:anim calcmode="lin" valueType="num">
                                      <p:cBhvr additive="base">
                                        <p:cTn id="181" dur="500" fill="hold"/>
                                        <p:tgtEl>
                                          <p:spTgt spid="76"/>
                                        </p:tgtEl>
                                        <p:attrNameLst>
                                          <p:attrName>ppt_x</p:attrName>
                                        </p:attrNameLst>
                                      </p:cBhvr>
                                      <p:tavLst>
                                        <p:tav tm="0">
                                          <p:val>
                                            <p:strVal val="#ppt_x"/>
                                          </p:val>
                                        </p:tav>
                                        <p:tav tm="100000">
                                          <p:val>
                                            <p:strVal val="#ppt_x"/>
                                          </p:val>
                                        </p:tav>
                                      </p:tavLst>
                                    </p:anim>
                                    <p:anim calcmode="lin" valueType="num">
                                      <p:cBhvr additive="base">
                                        <p:cTn id="18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78"/>
                                        </p:tgtEl>
                                        <p:attrNameLst>
                                          <p:attrName>style.visibility</p:attrName>
                                        </p:attrNameLst>
                                      </p:cBhvr>
                                      <p:to>
                                        <p:strVal val="visible"/>
                                      </p:to>
                                    </p:set>
                                    <p:anim calcmode="lin" valueType="num">
                                      <p:cBhvr additive="base">
                                        <p:cTn id="187" dur="500" fill="hold"/>
                                        <p:tgtEl>
                                          <p:spTgt spid="78"/>
                                        </p:tgtEl>
                                        <p:attrNameLst>
                                          <p:attrName>ppt_x</p:attrName>
                                        </p:attrNameLst>
                                      </p:cBhvr>
                                      <p:tavLst>
                                        <p:tav tm="0">
                                          <p:val>
                                            <p:strVal val="#ppt_x"/>
                                          </p:val>
                                        </p:tav>
                                        <p:tav tm="100000">
                                          <p:val>
                                            <p:strVal val="#ppt_x"/>
                                          </p:val>
                                        </p:tav>
                                      </p:tavLst>
                                    </p:anim>
                                    <p:anim calcmode="lin" valueType="num">
                                      <p:cBhvr additive="base">
                                        <p:cTn id="18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79"/>
                                        </p:tgtEl>
                                        <p:attrNameLst>
                                          <p:attrName>style.visibility</p:attrName>
                                        </p:attrNameLst>
                                      </p:cBhvr>
                                      <p:to>
                                        <p:strVal val="visible"/>
                                      </p:to>
                                    </p:set>
                                    <p:anim calcmode="lin" valueType="num">
                                      <p:cBhvr additive="base">
                                        <p:cTn id="193" dur="500" fill="hold"/>
                                        <p:tgtEl>
                                          <p:spTgt spid="79"/>
                                        </p:tgtEl>
                                        <p:attrNameLst>
                                          <p:attrName>ppt_x</p:attrName>
                                        </p:attrNameLst>
                                      </p:cBhvr>
                                      <p:tavLst>
                                        <p:tav tm="0">
                                          <p:val>
                                            <p:strVal val="#ppt_x"/>
                                          </p:val>
                                        </p:tav>
                                        <p:tav tm="100000">
                                          <p:val>
                                            <p:strVal val="#ppt_x"/>
                                          </p:val>
                                        </p:tav>
                                      </p:tavLst>
                                    </p:anim>
                                    <p:anim calcmode="lin" valueType="num">
                                      <p:cBhvr additive="base">
                                        <p:cTn id="19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81"/>
                                        </p:tgtEl>
                                        <p:attrNameLst>
                                          <p:attrName>style.visibility</p:attrName>
                                        </p:attrNameLst>
                                      </p:cBhvr>
                                      <p:to>
                                        <p:strVal val="visible"/>
                                      </p:to>
                                    </p:set>
                                    <p:anim calcmode="lin" valueType="num">
                                      <p:cBhvr additive="base">
                                        <p:cTn id="199" dur="500" fill="hold"/>
                                        <p:tgtEl>
                                          <p:spTgt spid="81"/>
                                        </p:tgtEl>
                                        <p:attrNameLst>
                                          <p:attrName>ppt_x</p:attrName>
                                        </p:attrNameLst>
                                      </p:cBhvr>
                                      <p:tavLst>
                                        <p:tav tm="0">
                                          <p:val>
                                            <p:strVal val="#ppt_x"/>
                                          </p:val>
                                        </p:tav>
                                        <p:tav tm="100000">
                                          <p:val>
                                            <p:strVal val="#ppt_x"/>
                                          </p:val>
                                        </p:tav>
                                      </p:tavLst>
                                    </p:anim>
                                    <p:anim calcmode="lin" valueType="num">
                                      <p:cBhvr additive="base">
                                        <p:cTn id="20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80"/>
                                        </p:tgtEl>
                                        <p:attrNameLst>
                                          <p:attrName>style.visibility</p:attrName>
                                        </p:attrNameLst>
                                      </p:cBhvr>
                                      <p:to>
                                        <p:strVal val="visible"/>
                                      </p:to>
                                    </p:set>
                                    <p:anim calcmode="lin" valueType="num">
                                      <p:cBhvr additive="base">
                                        <p:cTn id="205" dur="500" fill="hold"/>
                                        <p:tgtEl>
                                          <p:spTgt spid="80"/>
                                        </p:tgtEl>
                                        <p:attrNameLst>
                                          <p:attrName>ppt_x</p:attrName>
                                        </p:attrNameLst>
                                      </p:cBhvr>
                                      <p:tavLst>
                                        <p:tav tm="0">
                                          <p:val>
                                            <p:strVal val="#ppt_x"/>
                                          </p:val>
                                        </p:tav>
                                        <p:tav tm="100000">
                                          <p:val>
                                            <p:strVal val="#ppt_x"/>
                                          </p:val>
                                        </p:tav>
                                      </p:tavLst>
                                    </p:anim>
                                    <p:anim calcmode="lin" valueType="num">
                                      <p:cBhvr additive="base">
                                        <p:cTn id="20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90"/>
                                        </p:tgtEl>
                                        <p:attrNameLst>
                                          <p:attrName>style.visibility</p:attrName>
                                        </p:attrNameLst>
                                      </p:cBhvr>
                                      <p:to>
                                        <p:strVal val="visible"/>
                                      </p:to>
                                    </p:set>
                                    <p:anim calcmode="lin" valueType="num">
                                      <p:cBhvr additive="base">
                                        <p:cTn id="211" dur="500" fill="hold"/>
                                        <p:tgtEl>
                                          <p:spTgt spid="90"/>
                                        </p:tgtEl>
                                        <p:attrNameLst>
                                          <p:attrName>ppt_x</p:attrName>
                                        </p:attrNameLst>
                                      </p:cBhvr>
                                      <p:tavLst>
                                        <p:tav tm="0">
                                          <p:val>
                                            <p:strVal val="#ppt_x"/>
                                          </p:val>
                                        </p:tav>
                                        <p:tav tm="100000">
                                          <p:val>
                                            <p:strVal val="#ppt_x"/>
                                          </p:val>
                                        </p:tav>
                                      </p:tavLst>
                                    </p:anim>
                                    <p:anim calcmode="lin" valueType="num">
                                      <p:cBhvr additive="base">
                                        <p:cTn id="21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00"/>
                                        </p:tgtEl>
                                        <p:attrNameLst>
                                          <p:attrName>style.visibility</p:attrName>
                                        </p:attrNameLst>
                                      </p:cBhvr>
                                      <p:to>
                                        <p:strVal val="visible"/>
                                      </p:to>
                                    </p:set>
                                    <p:anim calcmode="lin" valueType="num">
                                      <p:cBhvr additive="base">
                                        <p:cTn id="217" dur="500" fill="hold"/>
                                        <p:tgtEl>
                                          <p:spTgt spid="100"/>
                                        </p:tgtEl>
                                        <p:attrNameLst>
                                          <p:attrName>ppt_x</p:attrName>
                                        </p:attrNameLst>
                                      </p:cBhvr>
                                      <p:tavLst>
                                        <p:tav tm="0">
                                          <p:val>
                                            <p:strVal val="#ppt_x"/>
                                          </p:val>
                                        </p:tav>
                                        <p:tav tm="100000">
                                          <p:val>
                                            <p:strVal val="#ppt_x"/>
                                          </p:val>
                                        </p:tav>
                                      </p:tavLst>
                                    </p:anim>
                                    <p:anim calcmode="lin" valueType="num">
                                      <p:cBhvr additive="base">
                                        <p:cTn id="21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09"/>
                                        </p:tgtEl>
                                        <p:attrNameLst>
                                          <p:attrName>style.visibility</p:attrName>
                                        </p:attrNameLst>
                                      </p:cBhvr>
                                      <p:to>
                                        <p:strVal val="visible"/>
                                      </p:to>
                                    </p:set>
                                    <p:anim calcmode="lin" valueType="num">
                                      <p:cBhvr additive="base">
                                        <p:cTn id="223" dur="500" fill="hold"/>
                                        <p:tgtEl>
                                          <p:spTgt spid="109"/>
                                        </p:tgtEl>
                                        <p:attrNameLst>
                                          <p:attrName>ppt_x</p:attrName>
                                        </p:attrNameLst>
                                      </p:cBhvr>
                                      <p:tavLst>
                                        <p:tav tm="0">
                                          <p:val>
                                            <p:strVal val="#ppt_x"/>
                                          </p:val>
                                        </p:tav>
                                        <p:tav tm="100000">
                                          <p:val>
                                            <p:strVal val="#ppt_x"/>
                                          </p:val>
                                        </p:tav>
                                      </p:tavLst>
                                    </p:anim>
                                    <p:anim calcmode="lin" valueType="num">
                                      <p:cBhvr additive="base">
                                        <p:cTn id="22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10"/>
                                        </p:tgtEl>
                                        <p:attrNameLst>
                                          <p:attrName>style.visibility</p:attrName>
                                        </p:attrNameLst>
                                      </p:cBhvr>
                                      <p:to>
                                        <p:strVal val="visible"/>
                                      </p:to>
                                    </p:set>
                                    <p:anim calcmode="lin" valueType="num">
                                      <p:cBhvr additive="base">
                                        <p:cTn id="229" dur="500" fill="hold"/>
                                        <p:tgtEl>
                                          <p:spTgt spid="110"/>
                                        </p:tgtEl>
                                        <p:attrNameLst>
                                          <p:attrName>ppt_x</p:attrName>
                                        </p:attrNameLst>
                                      </p:cBhvr>
                                      <p:tavLst>
                                        <p:tav tm="0">
                                          <p:val>
                                            <p:strVal val="#ppt_x"/>
                                          </p:val>
                                        </p:tav>
                                        <p:tav tm="100000">
                                          <p:val>
                                            <p:strVal val="#ppt_x"/>
                                          </p:val>
                                        </p:tav>
                                      </p:tavLst>
                                    </p:anim>
                                    <p:anim calcmode="lin" valueType="num">
                                      <p:cBhvr additive="base">
                                        <p:cTn id="230"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111"/>
                                        </p:tgtEl>
                                        <p:attrNameLst>
                                          <p:attrName>style.visibility</p:attrName>
                                        </p:attrNameLst>
                                      </p:cBhvr>
                                      <p:to>
                                        <p:strVal val="visible"/>
                                      </p:to>
                                    </p:set>
                                    <p:anim calcmode="lin" valueType="num">
                                      <p:cBhvr additive="base">
                                        <p:cTn id="235" dur="500" fill="hold"/>
                                        <p:tgtEl>
                                          <p:spTgt spid="111"/>
                                        </p:tgtEl>
                                        <p:attrNameLst>
                                          <p:attrName>ppt_x</p:attrName>
                                        </p:attrNameLst>
                                      </p:cBhvr>
                                      <p:tavLst>
                                        <p:tav tm="0">
                                          <p:val>
                                            <p:strVal val="#ppt_x"/>
                                          </p:val>
                                        </p:tav>
                                        <p:tav tm="100000">
                                          <p:val>
                                            <p:strVal val="#ppt_x"/>
                                          </p:val>
                                        </p:tav>
                                      </p:tavLst>
                                    </p:anim>
                                    <p:anim calcmode="lin" valueType="num">
                                      <p:cBhvr additive="base">
                                        <p:cTn id="236"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113"/>
                                        </p:tgtEl>
                                        <p:attrNameLst>
                                          <p:attrName>style.visibility</p:attrName>
                                        </p:attrNameLst>
                                      </p:cBhvr>
                                      <p:to>
                                        <p:strVal val="visible"/>
                                      </p:to>
                                    </p:set>
                                    <p:anim calcmode="lin" valueType="num">
                                      <p:cBhvr additive="base">
                                        <p:cTn id="241" dur="500" fill="hold"/>
                                        <p:tgtEl>
                                          <p:spTgt spid="113"/>
                                        </p:tgtEl>
                                        <p:attrNameLst>
                                          <p:attrName>ppt_x</p:attrName>
                                        </p:attrNameLst>
                                      </p:cBhvr>
                                      <p:tavLst>
                                        <p:tav tm="0">
                                          <p:val>
                                            <p:strVal val="#ppt_x"/>
                                          </p:val>
                                        </p:tav>
                                        <p:tav tm="100000">
                                          <p:val>
                                            <p:strVal val="#ppt_x"/>
                                          </p:val>
                                        </p:tav>
                                      </p:tavLst>
                                    </p:anim>
                                    <p:anim calcmode="lin" valueType="num">
                                      <p:cBhvr additive="base">
                                        <p:cTn id="24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112"/>
                                        </p:tgtEl>
                                        <p:attrNameLst>
                                          <p:attrName>style.visibility</p:attrName>
                                        </p:attrNameLst>
                                      </p:cBhvr>
                                      <p:to>
                                        <p:strVal val="visible"/>
                                      </p:to>
                                    </p:set>
                                    <p:anim calcmode="lin" valueType="num">
                                      <p:cBhvr additive="base">
                                        <p:cTn id="247" dur="500" fill="hold"/>
                                        <p:tgtEl>
                                          <p:spTgt spid="112"/>
                                        </p:tgtEl>
                                        <p:attrNameLst>
                                          <p:attrName>ppt_x</p:attrName>
                                        </p:attrNameLst>
                                      </p:cBhvr>
                                      <p:tavLst>
                                        <p:tav tm="0">
                                          <p:val>
                                            <p:strVal val="#ppt_x"/>
                                          </p:val>
                                        </p:tav>
                                        <p:tav tm="100000">
                                          <p:val>
                                            <p:strVal val="#ppt_x"/>
                                          </p:val>
                                        </p:tav>
                                      </p:tavLst>
                                    </p:anim>
                                    <p:anim calcmode="lin" valueType="num">
                                      <p:cBhvr additive="base">
                                        <p:cTn id="24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114"/>
                                        </p:tgtEl>
                                        <p:attrNameLst>
                                          <p:attrName>style.visibility</p:attrName>
                                        </p:attrNameLst>
                                      </p:cBhvr>
                                      <p:to>
                                        <p:strVal val="visible"/>
                                      </p:to>
                                    </p:set>
                                    <p:anim calcmode="lin" valueType="num">
                                      <p:cBhvr additive="base">
                                        <p:cTn id="253" dur="500" fill="hold"/>
                                        <p:tgtEl>
                                          <p:spTgt spid="114"/>
                                        </p:tgtEl>
                                        <p:attrNameLst>
                                          <p:attrName>ppt_x</p:attrName>
                                        </p:attrNameLst>
                                      </p:cBhvr>
                                      <p:tavLst>
                                        <p:tav tm="0">
                                          <p:val>
                                            <p:strVal val="#ppt_x"/>
                                          </p:val>
                                        </p:tav>
                                        <p:tav tm="100000">
                                          <p:val>
                                            <p:strVal val="#ppt_x"/>
                                          </p:val>
                                        </p:tav>
                                      </p:tavLst>
                                    </p:anim>
                                    <p:anim calcmode="lin" valueType="num">
                                      <p:cBhvr additive="base">
                                        <p:cTn id="25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115"/>
                                        </p:tgtEl>
                                        <p:attrNameLst>
                                          <p:attrName>style.visibility</p:attrName>
                                        </p:attrNameLst>
                                      </p:cBhvr>
                                      <p:to>
                                        <p:strVal val="visible"/>
                                      </p:to>
                                    </p:set>
                                    <p:anim calcmode="lin" valueType="num">
                                      <p:cBhvr additive="base">
                                        <p:cTn id="259" dur="500" fill="hold"/>
                                        <p:tgtEl>
                                          <p:spTgt spid="115"/>
                                        </p:tgtEl>
                                        <p:attrNameLst>
                                          <p:attrName>ppt_x</p:attrName>
                                        </p:attrNameLst>
                                      </p:cBhvr>
                                      <p:tavLst>
                                        <p:tav tm="0">
                                          <p:val>
                                            <p:strVal val="#ppt_x"/>
                                          </p:val>
                                        </p:tav>
                                        <p:tav tm="100000">
                                          <p:val>
                                            <p:strVal val="#ppt_x"/>
                                          </p:val>
                                        </p:tav>
                                      </p:tavLst>
                                    </p:anim>
                                    <p:anim calcmode="lin" valueType="num">
                                      <p:cBhvr additive="base">
                                        <p:cTn id="26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117"/>
                                        </p:tgtEl>
                                        <p:attrNameLst>
                                          <p:attrName>style.visibility</p:attrName>
                                        </p:attrNameLst>
                                      </p:cBhvr>
                                      <p:to>
                                        <p:strVal val="visible"/>
                                      </p:to>
                                    </p:set>
                                    <p:anim calcmode="lin" valueType="num">
                                      <p:cBhvr additive="base">
                                        <p:cTn id="265" dur="500" fill="hold"/>
                                        <p:tgtEl>
                                          <p:spTgt spid="117"/>
                                        </p:tgtEl>
                                        <p:attrNameLst>
                                          <p:attrName>ppt_x</p:attrName>
                                        </p:attrNameLst>
                                      </p:cBhvr>
                                      <p:tavLst>
                                        <p:tav tm="0">
                                          <p:val>
                                            <p:strVal val="#ppt_x"/>
                                          </p:val>
                                        </p:tav>
                                        <p:tav tm="100000">
                                          <p:val>
                                            <p:strVal val="#ppt_x"/>
                                          </p:val>
                                        </p:tav>
                                      </p:tavLst>
                                    </p:anim>
                                    <p:anim calcmode="lin" valueType="num">
                                      <p:cBhvr additive="base">
                                        <p:cTn id="26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16"/>
                                        </p:tgtEl>
                                        <p:attrNameLst>
                                          <p:attrName>style.visibility</p:attrName>
                                        </p:attrNameLst>
                                      </p:cBhvr>
                                      <p:to>
                                        <p:strVal val="visible"/>
                                      </p:to>
                                    </p:set>
                                    <p:anim calcmode="lin" valueType="num">
                                      <p:cBhvr additive="base">
                                        <p:cTn id="271" dur="500" fill="hold"/>
                                        <p:tgtEl>
                                          <p:spTgt spid="116"/>
                                        </p:tgtEl>
                                        <p:attrNameLst>
                                          <p:attrName>ppt_x</p:attrName>
                                        </p:attrNameLst>
                                      </p:cBhvr>
                                      <p:tavLst>
                                        <p:tav tm="0">
                                          <p:val>
                                            <p:strVal val="#ppt_x"/>
                                          </p:val>
                                        </p:tav>
                                        <p:tav tm="100000">
                                          <p:val>
                                            <p:strVal val="#ppt_x"/>
                                          </p:val>
                                        </p:tav>
                                      </p:tavLst>
                                    </p:anim>
                                    <p:anim calcmode="lin" valueType="num">
                                      <p:cBhvr additive="base">
                                        <p:cTn id="27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118"/>
                                        </p:tgtEl>
                                        <p:attrNameLst>
                                          <p:attrName>style.visibility</p:attrName>
                                        </p:attrNameLst>
                                      </p:cBhvr>
                                      <p:to>
                                        <p:strVal val="visible"/>
                                      </p:to>
                                    </p:set>
                                    <p:anim calcmode="lin" valueType="num">
                                      <p:cBhvr additive="base">
                                        <p:cTn id="277" dur="500" fill="hold"/>
                                        <p:tgtEl>
                                          <p:spTgt spid="118"/>
                                        </p:tgtEl>
                                        <p:attrNameLst>
                                          <p:attrName>ppt_x</p:attrName>
                                        </p:attrNameLst>
                                      </p:cBhvr>
                                      <p:tavLst>
                                        <p:tav tm="0">
                                          <p:val>
                                            <p:strVal val="#ppt_x"/>
                                          </p:val>
                                        </p:tav>
                                        <p:tav tm="100000">
                                          <p:val>
                                            <p:strVal val="#ppt_x"/>
                                          </p:val>
                                        </p:tav>
                                      </p:tavLst>
                                    </p:anim>
                                    <p:anim calcmode="lin" valueType="num">
                                      <p:cBhvr additive="base">
                                        <p:cTn id="278"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119"/>
                                        </p:tgtEl>
                                        <p:attrNameLst>
                                          <p:attrName>style.visibility</p:attrName>
                                        </p:attrNameLst>
                                      </p:cBhvr>
                                      <p:to>
                                        <p:strVal val="visible"/>
                                      </p:to>
                                    </p:set>
                                    <p:anim calcmode="lin" valueType="num">
                                      <p:cBhvr additive="base">
                                        <p:cTn id="283" dur="500" fill="hold"/>
                                        <p:tgtEl>
                                          <p:spTgt spid="119"/>
                                        </p:tgtEl>
                                        <p:attrNameLst>
                                          <p:attrName>ppt_x</p:attrName>
                                        </p:attrNameLst>
                                      </p:cBhvr>
                                      <p:tavLst>
                                        <p:tav tm="0">
                                          <p:val>
                                            <p:strVal val="#ppt_x"/>
                                          </p:val>
                                        </p:tav>
                                        <p:tav tm="100000">
                                          <p:val>
                                            <p:strVal val="#ppt_x"/>
                                          </p:val>
                                        </p:tav>
                                      </p:tavLst>
                                    </p:anim>
                                    <p:anim calcmode="lin" valueType="num">
                                      <p:cBhvr additive="base">
                                        <p:cTn id="284"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120"/>
                                        </p:tgtEl>
                                        <p:attrNameLst>
                                          <p:attrName>style.visibility</p:attrName>
                                        </p:attrNameLst>
                                      </p:cBhvr>
                                      <p:to>
                                        <p:strVal val="visible"/>
                                      </p:to>
                                    </p:set>
                                    <p:anim calcmode="lin" valueType="num">
                                      <p:cBhvr additive="base">
                                        <p:cTn id="289" dur="500" fill="hold"/>
                                        <p:tgtEl>
                                          <p:spTgt spid="120"/>
                                        </p:tgtEl>
                                        <p:attrNameLst>
                                          <p:attrName>ppt_x</p:attrName>
                                        </p:attrNameLst>
                                      </p:cBhvr>
                                      <p:tavLst>
                                        <p:tav tm="0">
                                          <p:val>
                                            <p:strVal val="#ppt_x"/>
                                          </p:val>
                                        </p:tav>
                                        <p:tav tm="100000">
                                          <p:val>
                                            <p:strVal val="#ppt_x"/>
                                          </p:val>
                                        </p:tav>
                                      </p:tavLst>
                                    </p:anim>
                                    <p:anim calcmode="lin" valueType="num">
                                      <p:cBhvr additive="base">
                                        <p:cTn id="29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121"/>
                                        </p:tgtEl>
                                        <p:attrNameLst>
                                          <p:attrName>style.visibility</p:attrName>
                                        </p:attrNameLst>
                                      </p:cBhvr>
                                      <p:to>
                                        <p:strVal val="visible"/>
                                      </p:to>
                                    </p:set>
                                    <p:anim calcmode="lin" valueType="num">
                                      <p:cBhvr additive="base">
                                        <p:cTn id="295" dur="500" fill="hold"/>
                                        <p:tgtEl>
                                          <p:spTgt spid="121"/>
                                        </p:tgtEl>
                                        <p:attrNameLst>
                                          <p:attrName>ppt_x</p:attrName>
                                        </p:attrNameLst>
                                      </p:cBhvr>
                                      <p:tavLst>
                                        <p:tav tm="0">
                                          <p:val>
                                            <p:strVal val="#ppt_x"/>
                                          </p:val>
                                        </p:tav>
                                        <p:tav tm="100000">
                                          <p:val>
                                            <p:strVal val="#ppt_x"/>
                                          </p:val>
                                        </p:tav>
                                      </p:tavLst>
                                    </p:anim>
                                    <p:anim calcmode="lin" valueType="num">
                                      <p:cBhvr additive="base">
                                        <p:cTn id="29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122"/>
                                        </p:tgtEl>
                                        <p:attrNameLst>
                                          <p:attrName>style.visibility</p:attrName>
                                        </p:attrNameLst>
                                      </p:cBhvr>
                                      <p:to>
                                        <p:strVal val="visible"/>
                                      </p:to>
                                    </p:set>
                                    <p:anim calcmode="lin" valueType="num">
                                      <p:cBhvr additive="base">
                                        <p:cTn id="301" dur="500" fill="hold"/>
                                        <p:tgtEl>
                                          <p:spTgt spid="122"/>
                                        </p:tgtEl>
                                        <p:attrNameLst>
                                          <p:attrName>ppt_x</p:attrName>
                                        </p:attrNameLst>
                                      </p:cBhvr>
                                      <p:tavLst>
                                        <p:tav tm="0">
                                          <p:val>
                                            <p:strVal val="#ppt_x"/>
                                          </p:val>
                                        </p:tav>
                                        <p:tav tm="100000">
                                          <p:val>
                                            <p:strVal val="#ppt_x"/>
                                          </p:val>
                                        </p:tav>
                                      </p:tavLst>
                                    </p:anim>
                                    <p:anim calcmode="lin" valueType="num">
                                      <p:cBhvr additive="base">
                                        <p:cTn id="30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124"/>
                                        </p:tgtEl>
                                        <p:attrNameLst>
                                          <p:attrName>style.visibility</p:attrName>
                                        </p:attrNameLst>
                                      </p:cBhvr>
                                      <p:to>
                                        <p:strVal val="visible"/>
                                      </p:to>
                                    </p:set>
                                    <p:anim calcmode="lin" valueType="num">
                                      <p:cBhvr additive="base">
                                        <p:cTn id="307" dur="500" fill="hold"/>
                                        <p:tgtEl>
                                          <p:spTgt spid="124"/>
                                        </p:tgtEl>
                                        <p:attrNameLst>
                                          <p:attrName>ppt_x</p:attrName>
                                        </p:attrNameLst>
                                      </p:cBhvr>
                                      <p:tavLst>
                                        <p:tav tm="0">
                                          <p:val>
                                            <p:strVal val="#ppt_x"/>
                                          </p:val>
                                        </p:tav>
                                        <p:tav tm="100000">
                                          <p:val>
                                            <p:strVal val="#ppt_x"/>
                                          </p:val>
                                        </p:tav>
                                      </p:tavLst>
                                    </p:anim>
                                    <p:anim calcmode="lin" valueType="num">
                                      <p:cBhvr additive="base">
                                        <p:cTn id="308"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123"/>
                                        </p:tgtEl>
                                        <p:attrNameLst>
                                          <p:attrName>style.visibility</p:attrName>
                                        </p:attrNameLst>
                                      </p:cBhvr>
                                      <p:to>
                                        <p:strVal val="visible"/>
                                      </p:to>
                                    </p:set>
                                    <p:anim calcmode="lin" valueType="num">
                                      <p:cBhvr additive="base">
                                        <p:cTn id="313" dur="500" fill="hold"/>
                                        <p:tgtEl>
                                          <p:spTgt spid="123"/>
                                        </p:tgtEl>
                                        <p:attrNameLst>
                                          <p:attrName>ppt_x</p:attrName>
                                        </p:attrNameLst>
                                      </p:cBhvr>
                                      <p:tavLst>
                                        <p:tav tm="0">
                                          <p:val>
                                            <p:strVal val="#ppt_x"/>
                                          </p:val>
                                        </p:tav>
                                        <p:tav tm="100000">
                                          <p:val>
                                            <p:strVal val="#ppt_x"/>
                                          </p:val>
                                        </p:tav>
                                      </p:tavLst>
                                    </p:anim>
                                    <p:anim calcmode="lin" valueType="num">
                                      <p:cBhvr additive="base">
                                        <p:cTn id="31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125"/>
                                        </p:tgtEl>
                                        <p:attrNameLst>
                                          <p:attrName>style.visibility</p:attrName>
                                        </p:attrNameLst>
                                      </p:cBhvr>
                                      <p:to>
                                        <p:strVal val="visible"/>
                                      </p:to>
                                    </p:set>
                                    <p:anim calcmode="lin" valueType="num">
                                      <p:cBhvr additive="base">
                                        <p:cTn id="319" dur="500" fill="hold"/>
                                        <p:tgtEl>
                                          <p:spTgt spid="125"/>
                                        </p:tgtEl>
                                        <p:attrNameLst>
                                          <p:attrName>ppt_x</p:attrName>
                                        </p:attrNameLst>
                                      </p:cBhvr>
                                      <p:tavLst>
                                        <p:tav tm="0">
                                          <p:val>
                                            <p:strVal val="#ppt_x"/>
                                          </p:val>
                                        </p:tav>
                                        <p:tav tm="100000">
                                          <p:val>
                                            <p:strVal val="#ppt_x"/>
                                          </p:val>
                                        </p:tav>
                                      </p:tavLst>
                                    </p:anim>
                                    <p:anim calcmode="lin" valueType="num">
                                      <p:cBhvr additive="base">
                                        <p:cTn id="320"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126"/>
                                        </p:tgtEl>
                                        <p:attrNameLst>
                                          <p:attrName>style.visibility</p:attrName>
                                        </p:attrNameLst>
                                      </p:cBhvr>
                                      <p:to>
                                        <p:strVal val="visible"/>
                                      </p:to>
                                    </p:set>
                                    <p:anim calcmode="lin" valueType="num">
                                      <p:cBhvr additive="base">
                                        <p:cTn id="325" dur="500" fill="hold"/>
                                        <p:tgtEl>
                                          <p:spTgt spid="126"/>
                                        </p:tgtEl>
                                        <p:attrNameLst>
                                          <p:attrName>ppt_x</p:attrName>
                                        </p:attrNameLst>
                                      </p:cBhvr>
                                      <p:tavLst>
                                        <p:tav tm="0">
                                          <p:val>
                                            <p:strVal val="#ppt_x"/>
                                          </p:val>
                                        </p:tav>
                                        <p:tav tm="100000">
                                          <p:val>
                                            <p:strVal val="#ppt_x"/>
                                          </p:val>
                                        </p:tav>
                                      </p:tavLst>
                                    </p:anim>
                                    <p:anim calcmode="lin" valueType="num">
                                      <p:cBhvr additive="base">
                                        <p:cTn id="326"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128"/>
                                        </p:tgtEl>
                                        <p:attrNameLst>
                                          <p:attrName>style.visibility</p:attrName>
                                        </p:attrNameLst>
                                      </p:cBhvr>
                                      <p:to>
                                        <p:strVal val="visible"/>
                                      </p:to>
                                    </p:set>
                                    <p:anim calcmode="lin" valueType="num">
                                      <p:cBhvr additive="base">
                                        <p:cTn id="331" dur="500" fill="hold"/>
                                        <p:tgtEl>
                                          <p:spTgt spid="128"/>
                                        </p:tgtEl>
                                        <p:attrNameLst>
                                          <p:attrName>ppt_x</p:attrName>
                                        </p:attrNameLst>
                                      </p:cBhvr>
                                      <p:tavLst>
                                        <p:tav tm="0">
                                          <p:val>
                                            <p:strVal val="#ppt_x"/>
                                          </p:val>
                                        </p:tav>
                                        <p:tav tm="100000">
                                          <p:val>
                                            <p:strVal val="#ppt_x"/>
                                          </p:val>
                                        </p:tav>
                                      </p:tavLst>
                                    </p:anim>
                                    <p:anim calcmode="lin" valueType="num">
                                      <p:cBhvr additive="base">
                                        <p:cTn id="33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grpId="0" nodeType="clickEffect">
                                  <p:stCondLst>
                                    <p:cond delay="0"/>
                                  </p:stCondLst>
                                  <p:childTnLst>
                                    <p:set>
                                      <p:cBhvr>
                                        <p:cTn id="336" dur="1" fill="hold">
                                          <p:stCondLst>
                                            <p:cond delay="0"/>
                                          </p:stCondLst>
                                        </p:cTn>
                                        <p:tgtEl>
                                          <p:spTgt spid="127"/>
                                        </p:tgtEl>
                                        <p:attrNameLst>
                                          <p:attrName>style.visibility</p:attrName>
                                        </p:attrNameLst>
                                      </p:cBhvr>
                                      <p:to>
                                        <p:strVal val="visible"/>
                                      </p:to>
                                    </p:set>
                                    <p:anim calcmode="lin" valueType="num">
                                      <p:cBhvr additive="base">
                                        <p:cTn id="337" dur="500" fill="hold"/>
                                        <p:tgtEl>
                                          <p:spTgt spid="127"/>
                                        </p:tgtEl>
                                        <p:attrNameLst>
                                          <p:attrName>ppt_x</p:attrName>
                                        </p:attrNameLst>
                                      </p:cBhvr>
                                      <p:tavLst>
                                        <p:tav tm="0">
                                          <p:val>
                                            <p:strVal val="#ppt_x"/>
                                          </p:val>
                                        </p:tav>
                                        <p:tav tm="100000">
                                          <p:val>
                                            <p:strVal val="#ppt_x"/>
                                          </p:val>
                                        </p:tav>
                                      </p:tavLst>
                                    </p:anim>
                                    <p:anim calcmode="lin" valueType="num">
                                      <p:cBhvr additive="base">
                                        <p:cTn id="338"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129"/>
                                        </p:tgtEl>
                                        <p:attrNameLst>
                                          <p:attrName>style.visibility</p:attrName>
                                        </p:attrNameLst>
                                      </p:cBhvr>
                                      <p:to>
                                        <p:strVal val="visible"/>
                                      </p:to>
                                    </p:set>
                                    <p:anim calcmode="lin" valueType="num">
                                      <p:cBhvr additive="base">
                                        <p:cTn id="343" dur="500" fill="hold"/>
                                        <p:tgtEl>
                                          <p:spTgt spid="129"/>
                                        </p:tgtEl>
                                        <p:attrNameLst>
                                          <p:attrName>ppt_x</p:attrName>
                                        </p:attrNameLst>
                                      </p:cBhvr>
                                      <p:tavLst>
                                        <p:tav tm="0">
                                          <p:val>
                                            <p:strVal val="#ppt_x"/>
                                          </p:val>
                                        </p:tav>
                                        <p:tav tm="100000">
                                          <p:val>
                                            <p:strVal val="#ppt_x"/>
                                          </p:val>
                                        </p:tav>
                                      </p:tavLst>
                                    </p:anim>
                                    <p:anim calcmode="lin" valueType="num">
                                      <p:cBhvr additive="base">
                                        <p:cTn id="344"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130"/>
                                        </p:tgtEl>
                                        <p:attrNameLst>
                                          <p:attrName>style.visibility</p:attrName>
                                        </p:attrNameLst>
                                      </p:cBhvr>
                                      <p:to>
                                        <p:strVal val="visible"/>
                                      </p:to>
                                    </p:set>
                                    <p:anim calcmode="lin" valueType="num">
                                      <p:cBhvr additive="base">
                                        <p:cTn id="349" dur="500" fill="hold"/>
                                        <p:tgtEl>
                                          <p:spTgt spid="130"/>
                                        </p:tgtEl>
                                        <p:attrNameLst>
                                          <p:attrName>ppt_x</p:attrName>
                                        </p:attrNameLst>
                                      </p:cBhvr>
                                      <p:tavLst>
                                        <p:tav tm="0">
                                          <p:val>
                                            <p:strVal val="#ppt_x"/>
                                          </p:val>
                                        </p:tav>
                                        <p:tav tm="100000">
                                          <p:val>
                                            <p:strVal val="#ppt_x"/>
                                          </p:val>
                                        </p:tav>
                                      </p:tavLst>
                                    </p:anim>
                                    <p:anim calcmode="lin" valueType="num">
                                      <p:cBhvr additive="base">
                                        <p:cTn id="350"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131"/>
                                        </p:tgtEl>
                                        <p:attrNameLst>
                                          <p:attrName>style.visibility</p:attrName>
                                        </p:attrNameLst>
                                      </p:cBhvr>
                                      <p:to>
                                        <p:strVal val="visible"/>
                                      </p:to>
                                    </p:set>
                                    <p:anim calcmode="lin" valueType="num">
                                      <p:cBhvr additive="base">
                                        <p:cTn id="355" dur="500" fill="hold"/>
                                        <p:tgtEl>
                                          <p:spTgt spid="131"/>
                                        </p:tgtEl>
                                        <p:attrNameLst>
                                          <p:attrName>ppt_x</p:attrName>
                                        </p:attrNameLst>
                                      </p:cBhvr>
                                      <p:tavLst>
                                        <p:tav tm="0">
                                          <p:val>
                                            <p:strVal val="#ppt_x"/>
                                          </p:val>
                                        </p:tav>
                                        <p:tav tm="100000">
                                          <p:val>
                                            <p:strVal val="#ppt_x"/>
                                          </p:val>
                                        </p:tav>
                                      </p:tavLst>
                                    </p:anim>
                                    <p:anim calcmode="lin" valueType="num">
                                      <p:cBhvr additive="base">
                                        <p:cTn id="356"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nodeType="clickEffect">
                                  <p:stCondLst>
                                    <p:cond delay="0"/>
                                  </p:stCondLst>
                                  <p:childTnLst>
                                    <p:set>
                                      <p:cBhvr>
                                        <p:cTn id="360" dur="1" fill="hold">
                                          <p:stCondLst>
                                            <p:cond delay="0"/>
                                          </p:stCondLst>
                                        </p:cTn>
                                        <p:tgtEl>
                                          <p:spTgt spid="140"/>
                                        </p:tgtEl>
                                        <p:attrNameLst>
                                          <p:attrName>style.visibility</p:attrName>
                                        </p:attrNameLst>
                                      </p:cBhvr>
                                      <p:to>
                                        <p:strVal val="visible"/>
                                      </p:to>
                                    </p:set>
                                    <p:anim calcmode="lin" valueType="num">
                                      <p:cBhvr additive="base">
                                        <p:cTn id="361" dur="500" fill="hold"/>
                                        <p:tgtEl>
                                          <p:spTgt spid="140"/>
                                        </p:tgtEl>
                                        <p:attrNameLst>
                                          <p:attrName>ppt_x</p:attrName>
                                        </p:attrNameLst>
                                      </p:cBhvr>
                                      <p:tavLst>
                                        <p:tav tm="0">
                                          <p:val>
                                            <p:strVal val="#ppt_x"/>
                                          </p:val>
                                        </p:tav>
                                        <p:tav tm="100000">
                                          <p:val>
                                            <p:strVal val="#ppt_x"/>
                                          </p:val>
                                        </p:tav>
                                      </p:tavLst>
                                    </p:anim>
                                    <p:anim calcmode="lin" valueType="num">
                                      <p:cBhvr additive="base">
                                        <p:cTn id="362"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nodeType="clickEffect">
                                  <p:stCondLst>
                                    <p:cond delay="0"/>
                                  </p:stCondLst>
                                  <p:childTnLst>
                                    <p:set>
                                      <p:cBhvr>
                                        <p:cTn id="366" dur="1" fill="hold">
                                          <p:stCondLst>
                                            <p:cond delay="0"/>
                                          </p:stCondLst>
                                        </p:cTn>
                                        <p:tgtEl>
                                          <p:spTgt spid="144"/>
                                        </p:tgtEl>
                                        <p:attrNameLst>
                                          <p:attrName>style.visibility</p:attrName>
                                        </p:attrNameLst>
                                      </p:cBhvr>
                                      <p:to>
                                        <p:strVal val="visible"/>
                                      </p:to>
                                    </p:set>
                                    <p:anim calcmode="lin" valueType="num">
                                      <p:cBhvr additive="base">
                                        <p:cTn id="367" dur="500" fill="hold"/>
                                        <p:tgtEl>
                                          <p:spTgt spid="144"/>
                                        </p:tgtEl>
                                        <p:attrNameLst>
                                          <p:attrName>ppt_x</p:attrName>
                                        </p:attrNameLst>
                                      </p:cBhvr>
                                      <p:tavLst>
                                        <p:tav tm="0">
                                          <p:val>
                                            <p:strVal val="#ppt_x"/>
                                          </p:val>
                                        </p:tav>
                                        <p:tav tm="100000">
                                          <p:val>
                                            <p:strVal val="#ppt_x"/>
                                          </p:val>
                                        </p:tav>
                                      </p:tavLst>
                                    </p:anim>
                                    <p:anim calcmode="lin" valueType="num">
                                      <p:cBhvr additive="base">
                                        <p:cTn id="36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148"/>
                                        </p:tgtEl>
                                        <p:attrNameLst>
                                          <p:attrName>style.visibility</p:attrName>
                                        </p:attrNameLst>
                                      </p:cBhvr>
                                      <p:to>
                                        <p:strVal val="visible"/>
                                      </p:to>
                                    </p:set>
                                    <p:anim calcmode="lin" valueType="num">
                                      <p:cBhvr additive="base">
                                        <p:cTn id="373" dur="500" fill="hold"/>
                                        <p:tgtEl>
                                          <p:spTgt spid="148"/>
                                        </p:tgtEl>
                                        <p:attrNameLst>
                                          <p:attrName>ppt_x</p:attrName>
                                        </p:attrNameLst>
                                      </p:cBhvr>
                                      <p:tavLst>
                                        <p:tav tm="0">
                                          <p:val>
                                            <p:strVal val="#ppt_x"/>
                                          </p:val>
                                        </p:tav>
                                        <p:tav tm="100000">
                                          <p:val>
                                            <p:strVal val="#ppt_x"/>
                                          </p:val>
                                        </p:tav>
                                      </p:tavLst>
                                    </p:anim>
                                    <p:anim calcmode="lin" valueType="num">
                                      <p:cBhvr additive="base">
                                        <p:cTn id="374"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animBg="1"/>
      <p:bldP spid="137" grpId="0" animBg="1"/>
      <p:bldP spid="1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4614914"/>
              </p:ext>
            </p:extLst>
          </p:nvPr>
        </p:nvGraphicFramePr>
        <p:xfrm>
          <a:off x="3349505" y="1833859"/>
          <a:ext cx="6498002" cy="4351344"/>
        </p:xfrm>
        <a:graphic>
          <a:graphicData uri="http://schemas.openxmlformats.org/drawingml/2006/table">
            <a:tbl>
              <a:tblPr>
                <a:tableStyleId>{5C22544A-7EE6-4342-B048-85BDC9FD1C3A}</a:tableStyleId>
              </a:tblPr>
              <a:tblGrid>
                <a:gridCol w="464143"/>
                <a:gridCol w="464143"/>
                <a:gridCol w="464143"/>
                <a:gridCol w="464143"/>
                <a:gridCol w="464143"/>
                <a:gridCol w="464143"/>
                <a:gridCol w="464143"/>
                <a:gridCol w="464143"/>
                <a:gridCol w="464143"/>
                <a:gridCol w="464143"/>
                <a:gridCol w="464143"/>
                <a:gridCol w="384122"/>
                <a:gridCol w="544164"/>
                <a:gridCol w="464143"/>
              </a:tblGrid>
              <a:tr h="181306">
                <a:tc gridSpan="14">
                  <a:txBody>
                    <a:bodyPr/>
                    <a:lstStyle/>
                    <a:p>
                      <a:pPr algn="ctr" fontAlgn="b"/>
                      <a:r>
                        <a:rPr lang="en-US" sz="1100" u="none" strike="noStrike" dirty="0">
                          <a:effectLst/>
                        </a:rPr>
                        <a:t>Initial Order Pair Transitive Matrix</a:t>
                      </a:r>
                      <a:endParaRPr lang="en-US" sz="1100" b="0" i="0" u="none" strike="noStrike" dirty="0">
                        <a:solidFill>
                          <a:srgbClr val="000000"/>
                        </a:solidFill>
                        <a:effectLst/>
                        <a:latin typeface="Calibri" panose="020F0502020204030204" pitchFamily="34" charset="0"/>
                      </a:endParaRPr>
                    </a:p>
                  </a:txBody>
                  <a:tcPr marL="7252" marR="7252" marT="725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(b,b)</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(b,d)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 c)</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(b,b)</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(b,d)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(d,a)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(d, c)</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(d,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bl>
          </a:graphicData>
        </a:graphic>
      </p:graphicFrame>
      <p:sp>
        <p:nvSpPr>
          <p:cNvPr id="7" name="TextBox 6"/>
          <p:cNvSpPr txBox="1"/>
          <p:nvPr/>
        </p:nvSpPr>
        <p:spPr>
          <a:xfrm>
            <a:off x="4753233" y="1235675"/>
            <a:ext cx="2850011" cy="369332"/>
          </a:xfrm>
          <a:prstGeom prst="rect">
            <a:avLst/>
          </a:prstGeom>
          <a:noFill/>
        </p:spPr>
        <p:txBody>
          <a:bodyPr wrap="none" rtlCol="0">
            <a:spAutoFit/>
          </a:bodyPr>
          <a:lstStyle/>
          <a:p>
            <a:r>
              <a:rPr lang="en-US" dirty="0" smtClean="0"/>
              <a:t>Practice Problem 7 – </a:t>
            </a:r>
            <a:r>
              <a:rPr lang="en-US" dirty="0" err="1" smtClean="0"/>
              <a:t>Pg</a:t>
            </a:r>
            <a:r>
              <a:rPr lang="en-US" dirty="0" smtClean="0"/>
              <a:t> 335</a:t>
            </a:r>
            <a:endParaRPr lang="en-US" dirty="0"/>
          </a:p>
        </p:txBody>
      </p:sp>
      <p:sp>
        <p:nvSpPr>
          <p:cNvPr id="4" name="Rectangle 3"/>
          <p:cNvSpPr/>
          <p:nvPr/>
        </p:nvSpPr>
        <p:spPr>
          <a:xfrm>
            <a:off x="3989457" y="1529159"/>
            <a:ext cx="6096000" cy="276999"/>
          </a:xfrm>
          <a:prstGeom prst="rect">
            <a:avLst/>
          </a:prstGeom>
        </p:spPr>
        <p:txBody>
          <a:bodyPr>
            <a:spAutoFit/>
          </a:bodyPr>
          <a:lstStyle/>
          <a:p>
            <a:r>
              <a:rPr lang="en-US" sz="1200" dirty="0"/>
              <a:t>S = {a, b, c, d}, 	</a:t>
            </a:r>
            <a:r>
              <a:rPr lang="el-GR" sz="1200" dirty="0">
                <a:solidFill>
                  <a:schemeClr val="accent6"/>
                </a:solidFill>
                <a:latin typeface="Times New Roman" panose="02020603050405020304" pitchFamily="18" charset="0"/>
                <a:cs typeface="Times New Roman" panose="02020603050405020304" pitchFamily="18" charset="0"/>
              </a:rPr>
              <a:t>ρ</a:t>
            </a:r>
            <a:r>
              <a:rPr lang="en-US" sz="1200" dirty="0">
                <a:solidFill>
                  <a:schemeClr val="accent6"/>
                </a:solidFill>
                <a:latin typeface="Times New Roman" panose="02020603050405020304" pitchFamily="18" charset="0"/>
                <a:cs typeface="Times New Roman" panose="02020603050405020304" pitchFamily="18" charset="0"/>
              </a:rPr>
              <a:t> = {(</a:t>
            </a:r>
            <a:r>
              <a:rPr lang="en-US" sz="1200" dirty="0" err="1">
                <a:solidFill>
                  <a:schemeClr val="accent6"/>
                </a:solidFill>
                <a:latin typeface="Times New Roman" panose="02020603050405020304" pitchFamily="18" charset="0"/>
                <a:cs typeface="Times New Roman" panose="02020603050405020304" pitchFamily="18" charset="0"/>
              </a:rPr>
              <a:t>a,a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b,b</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d,a</a:t>
            </a:r>
            <a:r>
              <a:rPr lang="en-US" sz="1200" dirty="0">
                <a:solidFill>
                  <a:schemeClr val="accent6"/>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568411" y="1779373"/>
            <a:ext cx="2347437" cy="738664"/>
          </a:xfrm>
          <a:prstGeom prst="rect">
            <a:avLst/>
          </a:prstGeom>
          <a:noFill/>
        </p:spPr>
        <p:txBody>
          <a:bodyPr wrap="none" rtlCol="0">
            <a:spAutoFit/>
          </a:bodyPr>
          <a:lstStyle/>
          <a:p>
            <a:r>
              <a:rPr lang="en-US" sz="1400" dirty="0" smtClean="0"/>
              <a:t>Key:</a:t>
            </a:r>
          </a:p>
          <a:p>
            <a:r>
              <a:rPr lang="en-US" sz="1400" dirty="0" smtClean="0">
                <a:solidFill>
                  <a:schemeClr val="accent6"/>
                </a:solidFill>
              </a:rPr>
              <a:t>Green Text = Given Order Pair</a:t>
            </a:r>
          </a:p>
          <a:p>
            <a:r>
              <a:rPr lang="en-US" sz="1400" dirty="0" smtClean="0">
                <a:solidFill>
                  <a:srgbClr val="FF0000"/>
                </a:solidFill>
              </a:rPr>
              <a:t>Red Text = New Ordered Pair</a:t>
            </a:r>
            <a:endParaRPr lang="en-US" sz="1400" dirty="0">
              <a:solidFill>
                <a:srgbClr val="FF0000"/>
              </a:solidFill>
            </a:endParaRPr>
          </a:p>
        </p:txBody>
      </p:sp>
      <p:sp>
        <p:nvSpPr>
          <p:cNvPr id="10" name="TextBox 9"/>
          <p:cNvSpPr txBox="1"/>
          <p:nvPr/>
        </p:nvSpPr>
        <p:spPr>
          <a:xfrm>
            <a:off x="3892491" y="2323751"/>
            <a:ext cx="277640" cy="307777"/>
          </a:xfrm>
          <a:prstGeom prst="rect">
            <a:avLst/>
          </a:prstGeom>
          <a:noFill/>
        </p:spPr>
        <p:txBody>
          <a:bodyPr wrap="none" rtlCol="0">
            <a:spAutoFit/>
          </a:bodyPr>
          <a:lstStyle/>
          <a:p>
            <a:r>
              <a:rPr lang="en-US" sz="1400" dirty="0" smtClean="0"/>
              <a:t>X</a:t>
            </a:r>
            <a:endParaRPr lang="en-US" sz="1400" dirty="0"/>
          </a:p>
        </p:txBody>
      </p:sp>
      <p:sp>
        <p:nvSpPr>
          <p:cNvPr id="11" name="TextBox 10"/>
          <p:cNvSpPr txBox="1"/>
          <p:nvPr/>
        </p:nvSpPr>
        <p:spPr>
          <a:xfrm>
            <a:off x="4346895" y="2308371"/>
            <a:ext cx="277640" cy="307777"/>
          </a:xfrm>
          <a:prstGeom prst="rect">
            <a:avLst/>
          </a:prstGeom>
          <a:noFill/>
        </p:spPr>
        <p:txBody>
          <a:bodyPr wrap="none" rtlCol="0">
            <a:spAutoFit/>
          </a:bodyPr>
          <a:lstStyle/>
          <a:p>
            <a:r>
              <a:rPr lang="en-US" sz="1400" dirty="0" smtClean="0"/>
              <a:t>X</a:t>
            </a:r>
            <a:endParaRPr lang="en-US" sz="1400" dirty="0"/>
          </a:p>
        </p:txBody>
      </p:sp>
      <p:sp>
        <p:nvSpPr>
          <p:cNvPr id="12" name="TextBox 11"/>
          <p:cNvSpPr txBox="1"/>
          <p:nvPr/>
        </p:nvSpPr>
        <p:spPr>
          <a:xfrm>
            <a:off x="5254303" y="2309769"/>
            <a:ext cx="277640" cy="307777"/>
          </a:xfrm>
          <a:prstGeom prst="rect">
            <a:avLst/>
          </a:prstGeom>
          <a:noFill/>
        </p:spPr>
        <p:txBody>
          <a:bodyPr wrap="none" rtlCol="0">
            <a:spAutoFit/>
          </a:bodyPr>
          <a:lstStyle/>
          <a:p>
            <a:r>
              <a:rPr lang="en-US" sz="1400" dirty="0" smtClean="0"/>
              <a:t>X</a:t>
            </a:r>
            <a:endParaRPr lang="en-US" sz="1400" dirty="0"/>
          </a:p>
        </p:txBody>
      </p:sp>
      <p:sp>
        <p:nvSpPr>
          <p:cNvPr id="13" name="TextBox 12"/>
          <p:cNvSpPr txBox="1"/>
          <p:nvPr/>
        </p:nvSpPr>
        <p:spPr>
          <a:xfrm>
            <a:off x="4811086" y="2311167"/>
            <a:ext cx="277640" cy="307777"/>
          </a:xfrm>
          <a:prstGeom prst="rect">
            <a:avLst/>
          </a:prstGeom>
          <a:noFill/>
        </p:spPr>
        <p:txBody>
          <a:bodyPr wrap="none" rtlCol="0">
            <a:spAutoFit/>
          </a:bodyPr>
          <a:lstStyle/>
          <a:p>
            <a:r>
              <a:rPr lang="en-US" sz="1400" dirty="0" smtClean="0"/>
              <a:t>X</a:t>
            </a:r>
            <a:endParaRPr lang="en-US" sz="1400" dirty="0"/>
          </a:p>
        </p:txBody>
      </p:sp>
      <p:sp>
        <p:nvSpPr>
          <p:cNvPr id="14" name="TextBox 13"/>
          <p:cNvSpPr txBox="1"/>
          <p:nvPr/>
        </p:nvSpPr>
        <p:spPr>
          <a:xfrm>
            <a:off x="5743662" y="2312565"/>
            <a:ext cx="277640" cy="307777"/>
          </a:xfrm>
          <a:prstGeom prst="rect">
            <a:avLst/>
          </a:prstGeom>
          <a:noFill/>
        </p:spPr>
        <p:txBody>
          <a:bodyPr wrap="none" rtlCol="0">
            <a:spAutoFit/>
          </a:bodyPr>
          <a:lstStyle/>
          <a:p>
            <a:r>
              <a:rPr lang="en-US" sz="1400" dirty="0" smtClean="0"/>
              <a:t>X</a:t>
            </a:r>
            <a:endParaRPr lang="en-US" sz="1400" dirty="0"/>
          </a:p>
        </p:txBody>
      </p:sp>
      <p:sp>
        <p:nvSpPr>
          <p:cNvPr id="15" name="TextBox 14"/>
          <p:cNvSpPr txBox="1"/>
          <p:nvPr/>
        </p:nvSpPr>
        <p:spPr>
          <a:xfrm>
            <a:off x="6206454" y="2330742"/>
            <a:ext cx="277640" cy="307777"/>
          </a:xfrm>
          <a:prstGeom prst="rect">
            <a:avLst/>
          </a:prstGeom>
          <a:noFill/>
        </p:spPr>
        <p:txBody>
          <a:bodyPr wrap="none" rtlCol="0">
            <a:spAutoFit/>
          </a:bodyPr>
          <a:lstStyle/>
          <a:p>
            <a:r>
              <a:rPr lang="en-US" sz="1400" dirty="0" smtClean="0"/>
              <a:t>X</a:t>
            </a:r>
            <a:endParaRPr lang="en-US" sz="1400" dirty="0"/>
          </a:p>
        </p:txBody>
      </p:sp>
      <p:sp>
        <p:nvSpPr>
          <p:cNvPr id="16" name="TextBox 15"/>
          <p:cNvSpPr txBox="1"/>
          <p:nvPr/>
        </p:nvSpPr>
        <p:spPr>
          <a:xfrm>
            <a:off x="7113863" y="2323751"/>
            <a:ext cx="277640" cy="307777"/>
          </a:xfrm>
          <a:prstGeom prst="rect">
            <a:avLst/>
          </a:prstGeom>
          <a:noFill/>
        </p:spPr>
        <p:txBody>
          <a:bodyPr wrap="none" rtlCol="0">
            <a:spAutoFit/>
          </a:bodyPr>
          <a:lstStyle/>
          <a:p>
            <a:r>
              <a:rPr lang="en-US" sz="1400" dirty="0" smtClean="0"/>
              <a:t>X</a:t>
            </a:r>
            <a:endParaRPr lang="en-US" sz="1400" dirty="0"/>
          </a:p>
        </p:txBody>
      </p:sp>
      <p:sp>
        <p:nvSpPr>
          <p:cNvPr id="17" name="TextBox 16"/>
          <p:cNvSpPr txBox="1"/>
          <p:nvPr/>
        </p:nvSpPr>
        <p:spPr>
          <a:xfrm>
            <a:off x="6662255" y="2325149"/>
            <a:ext cx="277640" cy="307777"/>
          </a:xfrm>
          <a:prstGeom prst="rect">
            <a:avLst/>
          </a:prstGeom>
          <a:noFill/>
        </p:spPr>
        <p:txBody>
          <a:bodyPr wrap="none" rtlCol="0">
            <a:spAutoFit/>
          </a:bodyPr>
          <a:lstStyle/>
          <a:p>
            <a:r>
              <a:rPr lang="en-US" sz="1400" dirty="0" smtClean="0"/>
              <a:t>X</a:t>
            </a:r>
            <a:endParaRPr lang="en-US" sz="1400" dirty="0"/>
          </a:p>
        </p:txBody>
      </p:sp>
      <p:sp>
        <p:nvSpPr>
          <p:cNvPr id="18" name="TextBox 17"/>
          <p:cNvSpPr txBox="1"/>
          <p:nvPr/>
        </p:nvSpPr>
        <p:spPr>
          <a:xfrm>
            <a:off x="3893889" y="2669098"/>
            <a:ext cx="277640" cy="307777"/>
          </a:xfrm>
          <a:prstGeom prst="rect">
            <a:avLst/>
          </a:prstGeom>
          <a:noFill/>
        </p:spPr>
        <p:txBody>
          <a:bodyPr wrap="none" rtlCol="0">
            <a:spAutoFit/>
          </a:bodyPr>
          <a:lstStyle/>
          <a:p>
            <a:r>
              <a:rPr lang="en-US" sz="1400" dirty="0" smtClean="0"/>
              <a:t>X</a:t>
            </a:r>
            <a:endParaRPr lang="en-US" sz="1400" dirty="0"/>
          </a:p>
        </p:txBody>
      </p:sp>
      <p:sp>
        <p:nvSpPr>
          <p:cNvPr id="19" name="TextBox 18"/>
          <p:cNvSpPr txBox="1"/>
          <p:nvPr/>
        </p:nvSpPr>
        <p:spPr>
          <a:xfrm>
            <a:off x="4348293" y="2653718"/>
            <a:ext cx="277640" cy="307777"/>
          </a:xfrm>
          <a:prstGeom prst="rect">
            <a:avLst/>
          </a:prstGeom>
          <a:noFill/>
        </p:spPr>
        <p:txBody>
          <a:bodyPr wrap="none" rtlCol="0">
            <a:spAutoFit/>
          </a:bodyPr>
          <a:lstStyle/>
          <a:p>
            <a:r>
              <a:rPr lang="en-US" sz="1400" dirty="0" smtClean="0"/>
              <a:t>X</a:t>
            </a:r>
            <a:endParaRPr lang="en-US" sz="1400" dirty="0"/>
          </a:p>
        </p:txBody>
      </p:sp>
      <p:sp>
        <p:nvSpPr>
          <p:cNvPr id="20" name="TextBox 19"/>
          <p:cNvSpPr txBox="1"/>
          <p:nvPr/>
        </p:nvSpPr>
        <p:spPr>
          <a:xfrm>
            <a:off x="5255701" y="2655116"/>
            <a:ext cx="277640" cy="307777"/>
          </a:xfrm>
          <a:prstGeom prst="rect">
            <a:avLst/>
          </a:prstGeom>
          <a:noFill/>
        </p:spPr>
        <p:txBody>
          <a:bodyPr wrap="none" rtlCol="0">
            <a:spAutoFit/>
          </a:bodyPr>
          <a:lstStyle/>
          <a:p>
            <a:r>
              <a:rPr lang="en-US" sz="1400" dirty="0" smtClean="0"/>
              <a:t>X</a:t>
            </a:r>
            <a:endParaRPr lang="en-US" sz="1400" dirty="0"/>
          </a:p>
        </p:txBody>
      </p:sp>
      <p:sp>
        <p:nvSpPr>
          <p:cNvPr id="21" name="TextBox 20"/>
          <p:cNvSpPr txBox="1"/>
          <p:nvPr/>
        </p:nvSpPr>
        <p:spPr>
          <a:xfrm>
            <a:off x="4812484" y="2656514"/>
            <a:ext cx="277640" cy="307777"/>
          </a:xfrm>
          <a:prstGeom prst="rect">
            <a:avLst/>
          </a:prstGeom>
          <a:noFill/>
        </p:spPr>
        <p:txBody>
          <a:bodyPr wrap="none" rtlCol="0">
            <a:spAutoFit/>
          </a:bodyPr>
          <a:lstStyle/>
          <a:p>
            <a:r>
              <a:rPr lang="en-US" sz="1400" dirty="0" smtClean="0"/>
              <a:t>X</a:t>
            </a:r>
            <a:endParaRPr lang="en-US" sz="1400" dirty="0"/>
          </a:p>
        </p:txBody>
      </p:sp>
      <p:sp>
        <p:nvSpPr>
          <p:cNvPr id="22" name="TextBox 21"/>
          <p:cNvSpPr txBox="1"/>
          <p:nvPr/>
        </p:nvSpPr>
        <p:spPr>
          <a:xfrm>
            <a:off x="5745060" y="2657912"/>
            <a:ext cx="277640" cy="307777"/>
          </a:xfrm>
          <a:prstGeom prst="rect">
            <a:avLst/>
          </a:prstGeom>
          <a:noFill/>
        </p:spPr>
        <p:txBody>
          <a:bodyPr wrap="none" rtlCol="0">
            <a:spAutoFit/>
          </a:bodyPr>
          <a:lstStyle/>
          <a:p>
            <a:r>
              <a:rPr lang="en-US" sz="1400" dirty="0" smtClean="0"/>
              <a:t>X</a:t>
            </a:r>
            <a:endParaRPr lang="en-US" sz="1400" dirty="0"/>
          </a:p>
        </p:txBody>
      </p:sp>
      <p:sp>
        <p:nvSpPr>
          <p:cNvPr id="23" name="TextBox 22"/>
          <p:cNvSpPr txBox="1"/>
          <p:nvPr/>
        </p:nvSpPr>
        <p:spPr>
          <a:xfrm>
            <a:off x="6207852" y="2676089"/>
            <a:ext cx="277640" cy="307777"/>
          </a:xfrm>
          <a:prstGeom prst="rect">
            <a:avLst/>
          </a:prstGeom>
          <a:noFill/>
        </p:spPr>
        <p:txBody>
          <a:bodyPr wrap="none" rtlCol="0">
            <a:spAutoFit/>
          </a:bodyPr>
          <a:lstStyle/>
          <a:p>
            <a:r>
              <a:rPr lang="en-US" sz="1400" dirty="0" smtClean="0"/>
              <a:t>X</a:t>
            </a:r>
            <a:endParaRPr lang="en-US" sz="1400" dirty="0"/>
          </a:p>
        </p:txBody>
      </p:sp>
      <p:sp>
        <p:nvSpPr>
          <p:cNvPr id="24" name="TextBox 23"/>
          <p:cNvSpPr txBox="1"/>
          <p:nvPr/>
        </p:nvSpPr>
        <p:spPr>
          <a:xfrm>
            <a:off x="7115261" y="2669098"/>
            <a:ext cx="277640" cy="307777"/>
          </a:xfrm>
          <a:prstGeom prst="rect">
            <a:avLst/>
          </a:prstGeom>
          <a:noFill/>
        </p:spPr>
        <p:txBody>
          <a:bodyPr wrap="none" rtlCol="0">
            <a:spAutoFit/>
          </a:bodyPr>
          <a:lstStyle/>
          <a:p>
            <a:r>
              <a:rPr lang="en-US" sz="1400" dirty="0" smtClean="0"/>
              <a:t>X</a:t>
            </a:r>
            <a:endParaRPr lang="en-US" sz="1400" dirty="0"/>
          </a:p>
        </p:txBody>
      </p:sp>
      <p:sp>
        <p:nvSpPr>
          <p:cNvPr id="25" name="TextBox 24"/>
          <p:cNvSpPr txBox="1"/>
          <p:nvPr/>
        </p:nvSpPr>
        <p:spPr>
          <a:xfrm>
            <a:off x="6663653" y="2670496"/>
            <a:ext cx="277640" cy="307777"/>
          </a:xfrm>
          <a:prstGeom prst="rect">
            <a:avLst/>
          </a:prstGeom>
          <a:noFill/>
        </p:spPr>
        <p:txBody>
          <a:bodyPr wrap="none" rtlCol="0">
            <a:spAutoFit/>
          </a:bodyPr>
          <a:lstStyle/>
          <a:p>
            <a:r>
              <a:rPr lang="en-US" sz="1400" dirty="0" smtClean="0"/>
              <a:t>X</a:t>
            </a:r>
            <a:endParaRPr lang="en-US" sz="1400" dirty="0"/>
          </a:p>
        </p:txBody>
      </p:sp>
      <p:sp>
        <p:nvSpPr>
          <p:cNvPr id="26" name="TextBox 25"/>
          <p:cNvSpPr txBox="1"/>
          <p:nvPr/>
        </p:nvSpPr>
        <p:spPr>
          <a:xfrm>
            <a:off x="3912065" y="3022834"/>
            <a:ext cx="277640" cy="307777"/>
          </a:xfrm>
          <a:prstGeom prst="rect">
            <a:avLst/>
          </a:prstGeom>
          <a:noFill/>
        </p:spPr>
        <p:txBody>
          <a:bodyPr wrap="none" rtlCol="0">
            <a:spAutoFit/>
          </a:bodyPr>
          <a:lstStyle/>
          <a:p>
            <a:r>
              <a:rPr lang="en-US" sz="1400" dirty="0" smtClean="0"/>
              <a:t>X</a:t>
            </a:r>
            <a:endParaRPr lang="en-US" sz="1400" dirty="0"/>
          </a:p>
        </p:txBody>
      </p:sp>
      <p:sp>
        <p:nvSpPr>
          <p:cNvPr id="27" name="TextBox 26"/>
          <p:cNvSpPr txBox="1"/>
          <p:nvPr/>
        </p:nvSpPr>
        <p:spPr>
          <a:xfrm>
            <a:off x="4366469" y="3007454"/>
            <a:ext cx="277640" cy="307777"/>
          </a:xfrm>
          <a:prstGeom prst="rect">
            <a:avLst/>
          </a:prstGeom>
          <a:noFill/>
        </p:spPr>
        <p:txBody>
          <a:bodyPr wrap="none" rtlCol="0">
            <a:spAutoFit/>
          </a:bodyPr>
          <a:lstStyle/>
          <a:p>
            <a:r>
              <a:rPr lang="en-US" sz="1400" dirty="0" smtClean="0"/>
              <a:t>X</a:t>
            </a:r>
            <a:endParaRPr lang="en-US" sz="1400" dirty="0"/>
          </a:p>
        </p:txBody>
      </p:sp>
      <p:sp>
        <p:nvSpPr>
          <p:cNvPr id="28" name="TextBox 27"/>
          <p:cNvSpPr txBox="1"/>
          <p:nvPr/>
        </p:nvSpPr>
        <p:spPr>
          <a:xfrm>
            <a:off x="5273877" y="3008852"/>
            <a:ext cx="277640" cy="307777"/>
          </a:xfrm>
          <a:prstGeom prst="rect">
            <a:avLst/>
          </a:prstGeom>
          <a:noFill/>
        </p:spPr>
        <p:txBody>
          <a:bodyPr wrap="none" rtlCol="0">
            <a:spAutoFit/>
          </a:bodyPr>
          <a:lstStyle/>
          <a:p>
            <a:r>
              <a:rPr lang="en-US" sz="1400" dirty="0" smtClean="0"/>
              <a:t>X</a:t>
            </a:r>
            <a:endParaRPr lang="en-US" sz="1400" dirty="0"/>
          </a:p>
        </p:txBody>
      </p:sp>
      <p:sp>
        <p:nvSpPr>
          <p:cNvPr id="29" name="TextBox 28"/>
          <p:cNvSpPr txBox="1"/>
          <p:nvPr/>
        </p:nvSpPr>
        <p:spPr>
          <a:xfrm>
            <a:off x="4830660" y="3010250"/>
            <a:ext cx="277640" cy="307777"/>
          </a:xfrm>
          <a:prstGeom prst="rect">
            <a:avLst/>
          </a:prstGeom>
          <a:noFill/>
        </p:spPr>
        <p:txBody>
          <a:bodyPr wrap="none" rtlCol="0">
            <a:spAutoFit/>
          </a:bodyPr>
          <a:lstStyle/>
          <a:p>
            <a:r>
              <a:rPr lang="en-US" sz="1400" dirty="0" smtClean="0"/>
              <a:t>X</a:t>
            </a:r>
            <a:endParaRPr lang="en-US" sz="1400" dirty="0"/>
          </a:p>
        </p:txBody>
      </p:sp>
      <p:sp>
        <p:nvSpPr>
          <p:cNvPr id="30" name="TextBox 29"/>
          <p:cNvSpPr txBox="1"/>
          <p:nvPr/>
        </p:nvSpPr>
        <p:spPr>
          <a:xfrm>
            <a:off x="5763236" y="3011648"/>
            <a:ext cx="277640" cy="307777"/>
          </a:xfrm>
          <a:prstGeom prst="rect">
            <a:avLst/>
          </a:prstGeom>
          <a:noFill/>
        </p:spPr>
        <p:txBody>
          <a:bodyPr wrap="none" rtlCol="0">
            <a:spAutoFit/>
          </a:bodyPr>
          <a:lstStyle/>
          <a:p>
            <a:r>
              <a:rPr lang="en-US" sz="1400" dirty="0" smtClean="0"/>
              <a:t>X</a:t>
            </a:r>
            <a:endParaRPr lang="en-US" sz="1400" dirty="0"/>
          </a:p>
        </p:txBody>
      </p:sp>
      <p:sp>
        <p:nvSpPr>
          <p:cNvPr id="31" name="TextBox 30"/>
          <p:cNvSpPr txBox="1"/>
          <p:nvPr/>
        </p:nvSpPr>
        <p:spPr>
          <a:xfrm>
            <a:off x="6226028" y="3029825"/>
            <a:ext cx="277640" cy="307777"/>
          </a:xfrm>
          <a:prstGeom prst="rect">
            <a:avLst/>
          </a:prstGeom>
          <a:noFill/>
        </p:spPr>
        <p:txBody>
          <a:bodyPr wrap="none" rtlCol="0">
            <a:spAutoFit/>
          </a:bodyPr>
          <a:lstStyle/>
          <a:p>
            <a:r>
              <a:rPr lang="en-US" sz="1400" dirty="0" smtClean="0"/>
              <a:t>X</a:t>
            </a:r>
            <a:endParaRPr lang="en-US" sz="1400" dirty="0"/>
          </a:p>
        </p:txBody>
      </p:sp>
      <p:sp>
        <p:nvSpPr>
          <p:cNvPr id="32" name="TextBox 31"/>
          <p:cNvSpPr txBox="1"/>
          <p:nvPr/>
        </p:nvSpPr>
        <p:spPr>
          <a:xfrm>
            <a:off x="7133437" y="3022834"/>
            <a:ext cx="277640" cy="307777"/>
          </a:xfrm>
          <a:prstGeom prst="rect">
            <a:avLst/>
          </a:prstGeom>
          <a:noFill/>
        </p:spPr>
        <p:txBody>
          <a:bodyPr wrap="none" rtlCol="0">
            <a:spAutoFit/>
          </a:bodyPr>
          <a:lstStyle/>
          <a:p>
            <a:r>
              <a:rPr lang="en-US" sz="1400" dirty="0" smtClean="0"/>
              <a:t>X</a:t>
            </a:r>
            <a:endParaRPr lang="en-US" sz="1400" dirty="0"/>
          </a:p>
        </p:txBody>
      </p:sp>
      <p:sp>
        <p:nvSpPr>
          <p:cNvPr id="33" name="TextBox 32"/>
          <p:cNvSpPr txBox="1"/>
          <p:nvPr/>
        </p:nvSpPr>
        <p:spPr>
          <a:xfrm>
            <a:off x="6681829" y="3024232"/>
            <a:ext cx="277640" cy="307777"/>
          </a:xfrm>
          <a:prstGeom prst="rect">
            <a:avLst/>
          </a:prstGeom>
          <a:noFill/>
        </p:spPr>
        <p:txBody>
          <a:bodyPr wrap="none" rtlCol="0">
            <a:spAutoFit/>
          </a:bodyPr>
          <a:lstStyle/>
          <a:p>
            <a:r>
              <a:rPr lang="en-US" sz="1400" dirty="0" smtClean="0"/>
              <a:t>X</a:t>
            </a:r>
            <a:endParaRPr lang="en-US" sz="1400" dirty="0"/>
          </a:p>
        </p:txBody>
      </p:sp>
      <p:sp>
        <p:nvSpPr>
          <p:cNvPr id="34" name="TextBox 33"/>
          <p:cNvSpPr txBox="1"/>
          <p:nvPr/>
        </p:nvSpPr>
        <p:spPr>
          <a:xfrm>
            <a:off x="3903675" y="3383560"/>
            <a:ext cx="277640" cy="307777"/>
          </a:xfrm>
          <a:prstGeom prst="rect">
            <a:avLst/>
          </a:prstGeom>
          <a:noFill/>
        </p:spPr>
        <p:txBody>
          <a:bodyPr wrap="none" rtlCol="0">
            <a:spAutoFit/>
          </a:bodyPr>
          <a:lstStyle/>
          <a:p>
            <a:r>
              <a:rPr lang="en-US" sz="1400" dirty="0" smtClean="0"/>
              <a:t>X</a:t>
            </a:r>
            <a:endParaRPr lang="en-US" sz="1400" dirty="0"/>
          </a:p>
        </p:txBody>
      </p:sp>
      <p:sp>
        <p:nvSpPr>
          <p:cNvPr id="35" name="TextBox 34"/>
          <p:cNvSpPr txBox="1"/>
          <p:nvPr/>
        </p:nvSpPr>
        <p:spPr>
          <a:xfrm>
            <a:off x="4358079" y="3368180"/>
            <a:ext cx="277640" cy="307777"/>
          </a:xfrm>
          <a:prstGeom prst="rect">
            <a:avLst/>
          </a:prstGeom>
          <a:noFill/>
        </p:spPr>
        <p:txBody>
          <a:bodyPr wrap="none" rtlCol="0">
            <a:spAutoFit/>
          </a:bodyPr>
          <a:lstStyle/>
          <a:p>
            <a:r>
              <a:rPr lang="en-US" sz="1400" dirty="0" smtClean="0"/>
              <a:t>X</a:t>
            </a:r>
            <a:endParaRPr lang="en-US" sz="1400" dirty="0"/>
          </a:p>
        </p:txBody>
      </p:sp>
      <p:sp>
        <p:nvSpPr>
          <p:cNvPr id="36" name="TextBox 35"/>
          <p:cNvSpPr txBox="1"/>
          <p:nvPr/>
        </p:nvSpPr>
        <p:spPr>
          <a:xfrm>
            <a:off x="5265487" y="3369578"/>
            <a:ext cx="277640" cy="307777"/>
          </a:xfrm>
          <a:prstGeom prst="rect">
            <a:avLst/>
          </a:prstGeom>
          <a:noFill/>
        </p:spPr>
        <p:txBody>
          <a:bodyPr wrap="none" rtlCol="0">
            <a:spAutoFit/>
          </a:bodyPr>
          <a:lstStyle/>
          <a:p>
            <a:r>
              <a:rPr lang="en-US" sz="1400" dirty="0" smtClean="0"/>
              <a:t>X</a:t>
            </a:r>
            <a:endParaRPr lang="en-US" sz="1400" dirty="0"/>
          </a:p>
        </p:txBody>
      </p:sp>
      <p:sp>
        <p:nvSpPr>
          <p:cNvPr id="37" name="TextBox 36"/>
          <p:cNvSpPr txBox="1"/>
          <p:nvPr/>
        </p:nvSpPr>
        <p:spPr>
          <a:xfrm>
            <a:off x="4822270" y="3370976"/>
            <a:ext cx="277640" cy="307777"/>
          </a:xfrm>
          <a:prstGeom prst="rect">
            <a:avLst/>
          </a:prstGeom>
          <a:noFill/>
        </p:spPr>
        <p:txBody>
          <a:bodyPr wrap="none" rtlCol="0">
            <a:spAutoFit/>
          </a:bodyPr>
          <a:lstStyle/>
          <a:p>
            <a:r>
              <a:rPr lang="en-US" sz="1400" dirty="0" smtClean="0"/>
              <a:t>X</a:t>
            </a:r>
            <a:endParaRPr lang="en-US" sz="1400" dirty="0"/>
          </a:p>
        </p:txBody>
      </p:sp>
      <p:sp>
        <p:nvSpPr>
          <p:cNvPr id="38" name="TextBox 37"/>
          <p:cNvSpPr txBox="1"/>
          <p:nvPr/>
        </p:nvSpPr>
        <p:spPr>
          <a:xfrm>
            <a:off x="5645789" y="3397541"/>
            <a:ext cx="508473" cy="307777"/>
          </a:xfrm>
          <a:prstGeom prst="rect">
            <a:avLst/>
          </a:prstGeom>
          <a:noFill/>
        </p:spPr>
        <p:txBody>
          <a:bodyPr wrap="none" rtlCol="0">
            <a:spAutoFit/>
          </a:bodyPr>
          <a:lstStyle/>
          <a:p>
            <a:r>
              <a:rPr lang="en-US" sz="1400" dirty="0" smtClean="0">
                <a:solidFill>
                  <a:srgbClr val="FF0000"/>
                </a:solidFill>
              </a:rPr>
              <a:t>(</a:t>
            </a:r>
            <a:r>
              <a:rPr lang="en-US" sz="1400" dirty="0" err="1" smtClean="0">
                <a:solidFill>
                  <a:srgbClr val="FF0000"/>
                </a:solidFill>
              </a:rPr>
              <a:t>c,d</a:t>
            </a:r>
            <a:r>
              <a:rPr lang="en-US" sz="1400" dirty="0" smtClean="0">
                <a:solidFill>
                  <a:srgbClr val="FF0000"/>
                </a:solidFill>
              </a:rPr>
              <a:t>)</a:t>
            </a:r>
            <a:endParaRPr lang="en-US" sz="1400" dirty="0">
              <a:solidFill>
                <a:srgbClr val="FF0000"/>
              </a:solidFill>
            </a:endParaRPr>
          </a:p>
        </p:txBody>
      </p:sp>
      <p:sp>
        <p:nvSpPr>
          <p:cNvPr id="39" name="TextBox 38"/>
          <p:cNvSpPr txBox="1"/>
          <p:nvPr/>
        </p:nvSpPr>
        <p:spPr>
          <a:xfrm>
            <a:off x="6217638" y="3390551"/>
            <a:ext cx="277640" cy="307777"/>
          </a:xfrm>
          <a:prstGeom prst="rect">
            <a:avLst/>
          </a:prstGeom>
          <a:noFill/>
        </p:spPr>
        <p:txBody>
          <a:bodyPr wrap="none" rtlCol="0">
            <a:spAutoFit/>
          </a:bodyPr>
          <a:lstStyle/>
          <a:p>
            <a:r>
              <a:rPr lang="en-US" sz="1400" dirty="0" smtClean="0"/>
              <a:t>X</a:t>
            </a:r>
            <a:endParaRPr lang="en-US" sz="1400" dirty="0"/>
          </a:p>
        </p:txBody>
      </p:sp>
      <p:sp>
        <p:nvSpPr>
          <p:cNvPr id="40" name="TextBox 39"/>
          <p:cNvSpPr txBox="1"/>
          <p:nvPr/>
        </p:nvSpPr>
        <p:spPr>
          <a:xfrm>
            <a:off x="7125047" y="3383560"/>
            <a:ext cx="277640" cy="307777"/>
          </a:xfrm>
          <a:prstGeom prst="rect">
            <a:avLst/>
          </a:prstGeom>
          <a:noFill/>
        </p:spPr>
        <p:txBody>
          <a:bodyPr wrap="none" rtlCol="0">
            <a:spAutoFit/>
          </a:bodyPr>
          <a:lstStyle/>
          <a:p>
            <a:r>
              <a:rPr lang="en-US" sz="1400" dirty="0" smtClean="0"/>
              <a:t>X</a:t>
            </a:r>
            <a:endParaRPr lang="en-US" sz="1400" dirty="0"/>
          </a:p>
        </p:txBody>
      </p:sp>
      <p:sp>
        <p:nvSpPr>
          <p:cNvPr id="41" name="TextBox 40"/>
          <p:cNvSpPr txBox="1"/>
          <p:nvPr/>
        </p:nvSpPr>
        <p:spPr>
          <a:xfrm>
            <a:off x="6539215" y="3384958"/>
            <a:ext cx="529312" cy="307777"/>
          </a:xfrm>
          <a:prstGeom prst="rect">
            <a:avLst/>
          </a:prstGeom>
          <a:noFill/>
        </p:spPr>
        <p:txBody>
          <a:bodyPr wrap="none" rtlCol="0">
            <a:spAutoFit/>
          </a:bodyPr>
          <a:lstStyle/>
          <a:p>
            <a:r>
              <a:rPr lang="en-US" sz="1400" dirty="0">
                <a:solidFill>
                  <a:schemeClr val="accent6"/>
                </a:solidFill>
              </a:rPr>
              <a:t>(</a:t>
            </a:r>
            <a:r>
              <a:rPr lang="en-US" sz="1400" dirty="0">
                <a:solidFill>
                  <a:schemeClr val="accent6"/>
                </a:solidFill>
              </a:rPr>
              <a:t>c</a:t>
            </a:r>
            <a:r>
              <a:rPr lang="en-US" sz="1400" dirty="0">
                <a:solidFill>
                  <a:schemeClr val="accent6"/>
                </a:solidFill>
              </a:rPr>
              <a:t>, c)</a:t>
            </a:r>
            <a:endParaRPr lang="en-US" sz="1400" dirty="0">
              <a:solidFill>
                <a:schemeClr val="accent6"/>
              </a:solidFill>
            </a:endParaRPr>
          </a:p>
        </p:txBody>
      </p:sp>
      <p:sp>
        <p:nvSpPr>
          <p:cNvPr id="42" name="TextBox 41"/>
          <p:cNvSpPr txBox="1"/>
          <p:nvPr/>
        </p:nvSpPr>
        <p:spPr>
          <a:xfrm>
            <a:off x="3895287" y="3752676"/>
            <a:ext cx="277640" cy="307777"/>
          </a:xfrm>
          <a:prstGeom prst="rect">
            <a:avLst/>
          </a:prstGeom>
          <a:noFill/>
        </p:spPr>
        <p:txBody>
          <a:bodyPr wrap="none" rtlCol="0">
            <a:spAutoFit/>
          </a:bodyPr>
          <a:lstStyle/>
          <a:p>
            <a:r>
              <a:rPr lang="en-US" sz="1400" dirty="0" smtClean="0"/>
              <a:t>X</a:t>
            </a:r>
            <a:endParaRPr lang="en-US" sz="1400" dirty="0"/>
          </a:p>
        </p:txBody>
      </p:sp>
      <p:sp>
        <p:nvSpPr>
          <p:cNvPr id="43" name="TextBox 42"/>
          <p:cNvSpPr txBox="1"/>
          <p:nvPr/>
        </p:nvSpPr>
        <p:spPr>
          <a:xfrm>
            <a:off x="4349691" y="3737296"/>
            <a:ext cx="277640" cy="307777"/>
          </a:xfrm>
          <a:prstGeom prst="rect">
            <a:avLst/>
          </a:prstGeom>
          <a:noFill/>
        </p:spPr>
        <p:txBody>
          <a:bodyPr wrap="none" rtlCol="0">
            <a:spAutoFit/>
          </a:bodyPr>
          <a:lstStyle/>
          <a:p>
            <a:r>
              <a:rPr lang="en-US" sz="1400" dirty="0" smtClean="0"/>
              <a:t>X</a:t>
            </a:r>
            <a:endParaRPr lang="en-US" sz="1400" dirty="0"/>
          </a:p>
        </p:txBody>
      </p:sp>
      <p:sp>
        <p:nvSpPr>
          <p:cNvPr id="44" name="TextBox 43"/>
          <p:cNvSpPr txBox="1"/>
          <p:nvPr/>
        </p:nvSpPr>
        <p:spPr>
          <a:xfrm>
            <a:off x="5131264" y="3747083"/>
            <a:ext cx="548548" cy="307777"/>
          </a:xfrm>
          <a:prstGeom prst="rect">
            <a:avLst/>
          </a:prstGeom>
          <a:noFill/>
        </p:spPr>
        <p:txBody>
          <a:bodyPr wrap="none" rtlCol="0">
            <a:spAutoFit/>
          </a:bodyPr>
          <a:lstStyle/>
          <a:p>
            <a:r>
              <a:rPr lang="en-US" sz="1400" dirty="0" smtClean="0">
                <a:solidFill>
                  <a:srgbClr val="FF0000"/>
                </a:solidFill>
              </a:rPr>
              <a:t>(d, c)</a:t>
            </a:r>
            <a:endParaRPr lang="en-US" sz="1400" dirty="0">
              <a:solidFill>
                <a:srgbClr val="FF0000"/>
              </a:solidFill>
            </a:endParaRPr>
          </a:p>
        </p:txBody>
      </p:sp>
      <p:sp>
        <p:nvSpPr>
          <p:cNvPr id="45" name="TextBox 44"/>
          <p:cNvSpPr txBox="1"/>
          <p:nvPr/>
        </p:nvSpPr>
        <p:spPr>
          <a:xfrm>
            <a:off x="4813882" y="3740092"/>
            <a:ext cx="277640" cy="307777"/>
          </a:xfrm>
          <a:prstGeom prst="rect">
            <a:avLst/>
          </a:prstGeom>
          <a:noFill/>
        </p:spPr>
        <p:txBody>
          <a:bodyPr wrap="none" rtlCol="0">
            <a:spAutoFit/>
          </a:bodyPr>
          <a:lstStyle/>
          <a:p>
            <a:r>
              <a:rPr lang="en-US" sz="1400" dirty="0" smtClean="0"/>
              <a:t>X</a:t>
            </a:r>
            <a:endParaRPr lang="en-US" sz="1400" dirty="0"/>
          </a:p>
        </p:txBody>
      </p:sp>
      <p:sp>
        <p:nvSpPr>
          <p:cNvPr id="46" name="TextBox 45"/>
          <p:cNvSpPr txBox="1"/>
          <p:nvPr/>
        </p:nvSpPr>
        <p:spPr>
          <a:xfrm>
            <a:off x="5746458" y="3741490"/>
            <a:ext cx="277640" cy="307777"/>
          </a:xfrm>
          <a:prstGeom prst="rect">
            <a:avLst/>
          </a:prstGeom>
          <a:noFill/>
        </p:spPr>
        <p:txBody>
          <a:bodyPr wrap="none" rtlCol="0">
            <a:spAutoFit/>
          </a:bodyPr>
          <a:lstStyle/>
          <a:p>
            <a:r>
              <a:rPr lang="en-US" sz="1400" dirty="0" smtClean="0"/>
              <a:t>X</a:t>
            </a:r>
            <a:endParaRPr lang="en-US" sz="1400" dirty="0"/>
          </a:p>
        </p:txBody>
      </p:sp>
      <p:sp>
        <p:nvSpPr>
          <p:cNvPr id="47" name="TextBox 46"/>
          <p:cNvSpPr txBox="1"/>
          <p:nvPr/>
        </p:nvSpPr>
        <p:spPr>
          <a:xfrm>
            <a:off x="6209250" y="3759667"/>
            <a:ext cx="277640" cy="307777"/>
          </a:xfrm>
          <a:prstGeom prst="rect">
            <a:avLst/>
          </a:prstGeom>
          <a:noFill/>
        </p:spPr>
        <p:txBody>
          <a:bodyPr wrap="none" rtlCol="0">
            <a:spAutoFit/>
          </a:bodyPr>
          <a:lstStyle/>
          <a:p>
            <a:r>
              <a:rPr lang="en-US" sz="1400" dirty="0" smtClean="0"/>
              <a:t>X</a:t>
            </a:r>
            <a:endParaRPr lang="en-US" sz="1400" dirty="0"/>
          </a:p>
        </p:txBody>
      </p:sp>
      <p:sp>
        <p:nvSpPr>
          <p:cNvPr id="48" name="TextBox 47"/>
          <p:cNvSpPr txBox="1"/>
          <p:nvPr/>
        </p:nvSpPr>
        <p:spPr>
          <a:xfrm>
            <a:off x="6965657" y="3752676"/>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49" name="TextBox 48"/>
          <p:cNvSpPr txBox="1"/>
          <p:nvPr/>
        </p:nvSpPr>
        <p:spPr>
          <a:xfrm>
            <a:off x="6665051" y="3754074"/>
            <a:ext cx="277640" cy="307777"/>
          </a:xfrm>
          <a:prstGeom prst="rect">
            <a:avLst/>
          </a:prstGeom>
          <a:noFill/>
        </p:spPr>
        <p:txBody>
          <a:bodyPr wrap="none" rtlCol="0">
            <a:spAutoFit/>
          </a:bodyPr>
          <a:lstStyle/>
          <a:p>
            <a:r>
              <a:rPr lang="en-US" sz="1400" dirty="0" smtClean="0"/>
              <a:t>X</a:t>
            </a:r>
            <a:endParaRPr lang="en-US" sz="1400" dirty="0"/>
          </a:p>
        </p:txBody>
      </p:sp>
      <p:sp>
        <p:nvSpPr>
          <p:cNvPr id="50" name="TextBox 49"/>
          <p:cNvSpPr txBox="1"/>
          <p:nvPr/>
        </p:nvSpPr>
        <p:spPr>
          <a:xfrm>
            <a:off x="3895287" y="4113402"/>
            <a:ext cx="277640" cy="307777"/>
          </a:xfrm>
          <a:prstGeom prst="rect">
            <a:avLst/>
          </a:prstGeom>
          <a:noFill/>
        </p:spPr>
        <p:txBody>
          <a:bodyPr wrap="none" rtlCol="0">
            <a:spAutoFit/>
          </a:bodyPr>
          <a:lstStyle/>
          <a:p>
            <a:r>
              <a:rPr lang="en-US" sz="1400" dirty="0" smtClean="0"/>
              <a:t>X</a:t>
            </a:r>
            <a:endParaRPr lang="en-US" sz="1400" dirty="0"/>
          </a:p>
        </p:txBody>
      </p:sp>
      <p:sp>
        <p:nvSpPr>
          <p:cNvPr id="51" name="TextBox 50"/>
          <p:cNvSpPr txBox="1"/>
          <p:nvPr/>
        </p:nvSpPr>
        <p:spPr>
          <a:xfrm>
            <a:off x="4349691" y="4098022"/>
            <a:ext cx="277640" cy="307777"/>
          </a:xfrm>
          <a:prstGeom prst="rect">
            <a:avLst/>
          </a:prstGeom>
          <a:noFill/>
        </p:spPr>
        <p:txBody>
          <a:bodyPr wrap="none" rtlCol="0">
            <a:spAutoFit/>
          </a:bodyPr>
          <a:lstStyle/>
          <a:p>
            <a:r>
              <a:rPr lang="en-US" sz="1400" dirty="0" smtClean="0"/>
              <a:t>X</a:t>
            </a:r>
            <a:endParaRPr lang="en-US" sz="1400" dirty="0"/>
          </a:p>
        </p:txBody>
      </p:sp>
      <p:sp>
        <p:nvSpPr>
          <p:cNvPr id="52" name="TextBox 51"/>
          <p:cNvSpPr txBox="1"/>
          <p:nvPr/>
        </p:nvSpPr>
        <p:spPr>
          <a:xfrm>
            <a:off x="5257099" y="4099420"/>
            <a:ext cx="277640" cy="307777"/>
          </a:xfrm>
          <a:prstGeom prst="rect">
            <a:avLst/>
          </a:prstGeom>
          <a:noFill/>
        </p:spPr>
        <p:txBody>
          <a:bodyPr wrap="none" rtlCol="0">
            <a:spAutoFit/>
          </a:bodyPr>
          <a:lstStyle/>
          <a:p>
            <a:r>
              <a:rPr lang="en-US" sz="1400" dirty="0" smtClean="0"/>
              <a:t>X</a:t>
            </a:r>
            <a:endParaRPr lang="en-US" sz="1400" dirty="0"/>
          </a:p>
        </p:txBody>
      </p:sp>
      <p:sp>
        <p:nvSpPr>
          <p:cNvPr id="53" name="TextBox 52"/>
          <p:cNvSpPr txBox="1"/>
          <p:nvPr/>
        </p:nvSpPr>
        <p:spPr>
          <a:xfrm>
            <a:off x="4813882" y="4100818"/>
            <a:ext cx="277640" cy="307777"/>
          </a:xfrm>
          <a:prstGeom prst="rect">
            <a:avLst/>
          </a:prstGeom>
          <a:noFill/>
        </p:spPr>
        <p:txBody>
          <a:bodyPr wrap="none" rtlCol="0">
            <a:spAutoFit/>
          </a:bodyPr>
          <a:lstStyle/>
          <a:p>
            <a:r>
              <a:rPr lang="en-US" sz="1400" dirty="0" smtClean="0"/>
              <a:t>X</a:t>
            </a:r>
            <a:endParaRPr lang="en-US" sz="1400" dirty="0"/>
          </a:p>
        </p:txBody>
      </p:sp>
      <p:sp>
        <p:nvSpPr>
          <p:cNvPr id="54" name="TextBox 53"/>
          <p:cNvSpPr txBox="1"/>
          <p:nvPr/>
        </p:nvSpPr>
        <p:spPr>
          <a:xfrm>
            <a:off x="5746458" y="4102216"/>
            <a:ext cx="277640" cy="307777"/>
          </a:xfrm>
          <a:prstGeom prst="rect">
            <a:avLst/>
          </a:prstGeom>
          <a:noFill/>
        </p:spPr>
        <p:txBody>
          <a:bodyPr wrap="none" rtlCol="0">
            <a:spAutoFit/>
          </a:bodyPr>
          <a:lstStyle/>
          <a:p>
            <a:r>
              <a:rPr lang="en-US" sz="1400" dirty="0" smtClean="0"/>
              <a:t>X</a:t>
            </a:r>
            <a:endParaRPr lang="en-US" sz="1400" dirty="0"/>
          </a:p>
        </p:txBody>
      </p:sp>
      <p:sp>
        <p:nvSpPr>
          <p:cNvPr id="55" name="TextBox 54"/>
          <p:cNvSpPr txBox="1"/>
          <p:nvPr/>
        </p:nvSpPr>
        <p:spPr>
          <a:xfrm>
            <a:off x="6209250" y="4120393"/>
            <a:ext cx="277640" cy="307777"/>
          </a:xfrm>
          <a:prstGeom prst="rect">
            <a:avLst/>
          </a:prstGeom>
          <a:noFill/>
        </p:spPr>
        <p:txBody>
          <a:bodyPr wrap="none" rtlCol="0">
            <a:spAutoFit/>
          </a:bodyPr>
          <a:lstStyle/>
          <a:p>
            <a:r>
              <a:rPr lang="en-US" sz="1400" dirty="0" smtClean="0"/>
              <a:t>X</a:t>
            </a:r>
            <a:endParaRPr lang="en-US" sz="1400" dirty="0"/>
          </a:p>
        </p:txBody>
      </p:sp>
      <p:sp>
        <p:nvSpPr>
          <p:cNvPr id="56" name="TextBox 55"/>
          <p:cNvSpPr txBox="1"/>
          <p:nvPr/>
        </p:nvSpPr>
        <p:spPr>
          <a:xfrm>
            <a:off x="7116659" y="4113402"/>
            <a:ext cx="277640" cy="307777"/>
          </a:xfrm>
          <a:prstGeom prst="rect">
            <a:avLst/>
          </a:prstGeom>
          <a:noFill/>
        </p:spPr>
        <p:txBody>
          <a:bodyPr wrap="none" rtlCol="0">
            <a:spAutoFit/>
          </a:bodyPr>
          <a:lstStyle/>
          <a:p>
            <a:r>
              <a:rPr lang="en-US" sz="1400" dirty="0" smtClean="0"/>
              <a:t>X</a:t>
            </a:r>
            <a:endParaRPr lang="en-US" sz="1400" dirty="0"/>
          </a:p>
        </p:txBody>
      </p:sp>
      <p:sp>
        <p:nvSpPr>
          <p:cNvPr id="57" name="TextBox 56"/>
          <p:cNvSpPr txBox="1"/>
          <p:nvPr/>
        </p:nvSpPr>
        <p:spPr>
          <a:xfrm>
            <a:off x="6665051" y="4114800"/>
            <a:ext cx="277640" cy="307777"/>
          </a:xfrm>
          <a:prstGeom prst="rect">
            <a:avLst/>
          </a:prstGeom>
          <a:noFill/>
        </p:spPr>
        <p:txBody>
          <a:bodyPr wrap="none" rtlCol="0">
            <a:spAutoFit/>
          </a:bodyPr>
          <a:lstStyle/>
          <a:p>
            <a:r>
              <a:rPr lang="en-US" sz="1400" dirty="0" smtClean="0"/>
              <a:t>X</a:t>
            </a:r>
            <a:endParaRPr lang="en-US" sz="1400" dirty="0"/>
          </a:p>
        </p:txBody>
      </p:sp>
      <p:sp>
        <p:nvSpPr>
          <p:cNvPr id="58" name="TextBox 57"/>
          <p:cNvSpPr txBox="1"/>
          <p:nvPr/>
        </p:nvSpPr>
        <p:spPr>
          <a:xfrm>
            <a:off x="3912065" y="4482518"/>
            <a:ext cx="277640" cy="307777"/>
          </a:xfrm>
          <a:prstGeom prst="rect">
            <a:avLst/>
          </a:prstGeom>
          <a:noFill/>
        </p:spPr>
        <p:txBody>
          <a:bodyPr wrap="none" rtlCol="0">
            <a:spAutoFit/>
          </a:bodyPr>
          <a:lstStyle/>
          <a:p>
            <a:r>
              <a:rPr lang="en-US" sz="1400" dirty="0" smtClean="0"/>
              <a:t>X</a:t>
            </a:r>
            <a:endParaRPr lang="en-US" sz="1400" dirty="0"/>
          </a:p>
        </p:txBody>
      </p:sp>
      <p:sp>
        <p:nvSpPr>
          <p:cNvPr id="59" name="TextBox 58"/>
          <p:cNvSpPr txBox="1"/>
          <p:nvPr/>
        </p:nvSpPr>
        <p:spPr>
          <a:xfrm>
            <a:off x="4366469" y="4467138"/>
            <a:ext cx="277640" cy="307777"/>
          </a:xfrm>
          <a:prstGeom prst="rect">
            <a:avLst/>
          </a:prstGeom>
          <a:noFill/>
        </p:spPr>
        <p:txBody>
          <a:bodyPr wrap="none" rtlCol="0">
            <a:spAutoFit/>
          </a:bodyPr>
          <a:lstStyle/>
          <a:p>
            <a:r>
              <a:rPr lang="en-US" sz="1400" dirty="0" smtClean="0"/>
              <a:t>X</a:t>
            </a:r>
            <a:endParaRPr lang="en-US" sz="1400" dirty="0"/>
          </a:p>
        </p:txBody>
      </p:sp>
      <p:sp>
        <p:nvSpPr>
          <p:cNvPr id="60" name="TextBox 59"/>
          <p:cNvSpPr txBox="1"/>
          <p:nvPr/>
        </p:nvSpPr>
        <p:spPr>
          <a:xfrm>
            <a:off x="5156431" y="4468536"/>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61" name="TextBox 60"/>
          <p:cNvSpPr txBox="1"/>
          <p:nvPr/>
        </p:nvSpPr>
        <p:spPr>
          <a:xfrm>
            <a:off x="4830660" y="4469934"/>
            <a:ext cx="277640" cy="307777"/>
          </a:xfrm>
          <a:prstGeom prst="rect">
            <a:avLst/>
          </a:prstGeom>
          <a:noFill/>
        </p:spPr>
        <p:txBody>
          <a:bodyPr wrap="none" rtlCol="0">
            <a:spAutoFit/>
          </a:bodyPr>
          <a:lstStyle/>
          <a:p>
            <a:r>
              <a:rPr lang="en-US" sz="1400" dirty="0" smtClean="0"/>
              <a:t>X</a:t>
            </a:r>
            <a:endParaRPr lang="en-US" sz="1400" dirty="0"/>
          </a:p>
        </p:txBody>
      </p:sp>
      <p:sp>
        <p:nvSpPr>
          <p:cNvPr id="62" name="TextBox 61"/>
          <p:cNvSpPr txBox="1"/>
          <p:nvPr/>
        </p:nvSpPr>
        <p:spPr>
          <a:xfrm>
            <a:off x="5763236" y="4471332"/>
            <a:ext cx="277640" cy="307777"/>
          </a:xfrm>
          <a:prstGeom prst="rect">
            <a:avLst/>
          </a:prstGeom>
          <a:noFill/>
        </p:spPr>
        <p:txBody>
          <a:bodyPr wrap="none" rtlCol="0">
            <a:spAutoFit/>
          </a:bodyPr>
          <a:lstStyle/>
          <a:p>
            <a:r>
              <a:rPr lang="en-US" sz="1400" dirty="0" smtClean="0"/>
              <a:t>X</a:t>
            </a:r>
            <a:endParaRPr lang="en-US" sz="1400" dirty="0"/>
          </a:p>
        </p:txBody>
      </p:sp>
      <p:sp>
        <p:nvSpPr>
          <p:cNvPr id="63" name="TextBox 62"/>
          <p:cNvSpPr txBox="1"/>
          <p:nvPr/>
        </p:nvSpPr>
        <p:spPr>
          <a:xfrm>
            <a:off x="6226028" y="4489509"/>
            <a:ext cx="277640" cy="307777"/>
          </a:xfrm>
          <a:prstGeom prst="rect">
            <a:avLst/>
          </a:prstGeom>
          <a:noFill/>
        </p:spPr>
        <p:txBody>
          <a:bodyPr wrap="none" rtlCol="0">
            <a:spAutoFit/>
          </a:bodyPr>
          <a:lstStyle/>
          <a:p>
            <a:r>
              <a:rPr lang="en-US" sz="1400" dirty="0" smtClean="0"/>
              <a:t>X</a:t>
            </a:r>
            <a:endParaRPr lang="en-US" sz="1400" dirty="0"/>
          </a:p>
        </p:txBody>
      </p:sp>
      <p:sp>
        <p:nvSpPr>
          <p:cNvPr id="64" name="TextBox 63"/>
          <p:cNvSpPr txBox="1"/>
          <p:nvPr/>
        </p:nvSpPr>
        <p:spPr>
          <a:xfrm>
            <a:off x="7133437" y="4482518"/>
            <a:ext cx="277640" cy="307777"/>
          </a:xfrm>
          <a:prstGeom prst="rect">
            <a:avLst/>
          </a:prstGeom>
          <a:noFill/>
        </p:spPr>
        <p:txBody>
          <a:bodyPr wrap="none" rtlCol="0">
            <a:spAutoFit/>
          </a:bodyPr>
          <a:lstStyle/>
          <a:p>
            <a:r>
              <a:rPr lang="en-US" sz="1400" dirty="0" smtClean="0"/>
              <a:t>X</a:t>
            </a:r>
            <a:endParaRPr lang="en-US" sz="1400" dirty="0"/>
          </a:p>
        </p:txBody>
      </p:sp>
      <p:sp>
        <p:nvSpPr>
          <p:cNvPr id="65" name="TextBox 64"/>
          <p:cNvSpPr txBox="1"/>
          <p:nvPr/>
        </p:nvSpPr>
        <p:spPr>
          <a:xfrm>
            <a:off x="6681829" y="4483916"/>
            <a:ext cx="277640" cy="307777"/>
          </a:xfrm>
          <a:prstGeom prst="rect">
            <a:avLst/>
          </a:prstGeom>
          <a:noFill/>
        </p:spPr>
        <p:txBody>
          <a:bodyPr wrap="none" rtlCol="0">
            <a:spAutoFit/>
          </a:bodyPr>
          <a:lstStyle/>
          <a:p>
            <a:r>
              <a:rPr lang="en-US" sz="1400" dirty="0" smtClean="0"/>
              <a:t>X</a:t>
            </a:r>
            <a:endParaRPr lang="en-US" sz="1400" dirty="0"/>
          </a:p>
        </p:txBody>
      </p:sp>
      <p:sp>
        <p:nvSpPr>
          <p:cNvPr id="66" name="TextBox 65"/>
          <p:cNvSpPr txBox="1"/>
          <p:nvPr/>
        </p:nvSpPr>
        <p:spPr>
          <a:xfrm>
            <a:off x="3912065" y="4843244"/>
            <a:ext cx="277640" cy="307777"/>
          </a:xfrm>
          <a:prstGeom prst="rect">
            <a:avLst/>
          </a:prstGeom>
          <a:noFill/>
        </p:spPr>
        <p:txBody>
          <a:bodyPr wrap="none" rtlCol="0">
            <a:spAutoFit/>
          </a:bodyPr>
          <a:lstStyle/>
          <a:p>
            <a:r>
              <a:rPr lang="en-US" sz="1400" dirty="0" smtClean="0"/>
              <a:t>X</a:t>
            </a:r>
            <a:endParaRPr lang="en-US" sz="1400" dirty="0"/>
          </a:p>
        </p:txBody>
      </p:sp>
      <p:sp>
        <p:nvSpPr>
          <p:cNvPr id="67" name="TextBox 66"/>
          <p:cNvSpPr txBox="1"/>
          <p:nvPr/>
        </p:nvSpPr>
        <p:spPr>
          <a:xfrm>
            <a:off x="4366469" y="4827864"/>
            <a:ext cx="277640" cy="307777"/>
          </a:xfrm>
          <a:prstGeom prst="rect">
            <a:avLst/>
          </a:prstGeom>
          <a:noFill/>
        </p:spPr>
        <p:txBody>
          <a:bodyPr wrap="none" rtlCol="0">
            <a:spAutoFit/>
          </a:bodyPr>
          <a:lstStyle/>
          <a:p>
            <a:r>
              <a:rPr lang="en-US" sz="1400" dirty="0" smtClean="0"/>
              <a:t>X</a:t>
            </a:r>
            <a:endParaRPr lang="en-US" sz="1400" dirty="0"/>
          </a:p>
        </p:txBody>
      </p:sp>
      <p:sp>
        <p:nvSpPr>
          <p:cNvPr id="68" name="TextBox 67"/>
          <p:cNvSpPr txBox="1"/>
          <p:nvPr/>
        </p:nvSpPr>
        <p:spPr>
          <a:xfrm>
            <a:off x="5273877" y="4829262"/>
            <a:ext cx="277640" cy="307777"/>
          </a:xfrm>
          <a:prstGeom prst="rect">
            <a:avLst/>
          </a:prstGeom>
          <a:noFill/>
        </p:spPr>
        <p:txBody>
          <a:bodyPr wrap="none" rtlCol="0">
            <a:spAutoFit/>
          </a:bodyPr>
          <a:lstStyle/>
          <a:p>
            <a:r>
              <a:rPr lang="en-US" sz="1400" dirty="0" smtClean="0"/>
              <a:t>X</a:t>
            </a:r>
            <a:endParaRPr lang="en-US" sz="1400" dirty="0"/>
          </a:p>
        </p:txBody>
      </p:sp>
      <p:sp>
        <p:nvSpPr>
          <p:cNvPr id="69" name="TextBox 68"/>
          <p:cNvSpPr txBox="1"/>
          <p:nvPr/>
        </p:nvSpPr>
        <p:spPr>
          <a:xfrm>
            <a:off x="4830660" y="4830660"/>
            <a:ext cx="277640" cy="307777"/>
          </a:xfrm>
          <a:prstGeom prst="rect">
            <a:avLst/>
          </a:prstGeom>
          <a:noFill/>
        </p:spPr>
        <p:txBody>
          <a:bodyPr wrap="none" rtlCol="0">
            <a:spAutoFit/>
          </a:bodyPr>
          <a:lstStyle/>
          <a:p>
            <a:r>
              <a:rPr lang="en-US" sz="1400" dirty="0" smtClean="0"/>
              <a:t>X</a:t>
            </a:r>
            <a:endParaRPr lang="en-US" sz="1400" dirty="0"/>
          </a:p>
        </p:txBody>
      </p:sp>
      <p:sp>
        <p:nvSpPr>
          <p:cNvPr id="70" name="TextBox 69"/>
          <p:cNvSpPr txBox="1"/>
          <p:nvPr/>
        </p:nvSpPr>
        <p:spPr>
          <a:xfrm>
            <a:off x="5587067" y="4823669"/>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71" name="TextBox 70"/>
          <p:cNvSpPr txBox="1"/>
          <p:nvPr/>
        </p:nvSpPr>
        <p:spPr>
          <a:xfrm>
            <a:off x="6226028" y="4850235"/>
            <a:ext cx="277640" cy="307777"/>
          </a:xfrm>
          <a:prstGeom prst="rect">
            <a:avLst/>
          </a:prstGeom>
          <a:noFill/>
        </p:spPr>
        <p:txBody>
          <a:bodyPr wrap="none" rtlCol="0">
            <a:spAutoFit/>
          </a:bodyPr>
          <a:lstStyle/>
          <a:p>
            <a:r>
              <a:rPr lang="en-US" sz="1400" dirty="0" smtClean="0"/>
              <a:t>X</a:t>
            </a:r>
            <a:endParaRPr lang="en-US" sz="1400" dirty="0"/>
          </a:p>
        </p:txBody>
      </p:sp>
      <p:sp>
        <p:nvSpPr>
          <p:cNvPr id="72" name="TextBox 71"/>
          <p:cNvSpPr txBox="1"/>
          <p:nvPr/>
        </p:nvSpPr>
        <p:spPr>
          <a:xfrm>
            <a:off x="7133437" y="4843244"/>
            <a:ext cx="277640" cy="307777"/>
          </a:xfrm>
          <a:prstGeom prst="rect">
            <a:avLst/>
          </a:prstGeom>
          <a:noFill/>
        </p:spPr>
        <p:txBody>
          <a:bodyPr wrap="none" rtlCol="0">
            <a:spAutoFit/>
          </a:bodyPr>
          <a:lstStyle/>
          <a:p>
            <a:r>
              <a:rPr lang="en-US" sz="1400" dirty="0" smtClean="0"/>
              <a:t>X</a:t>
            </a:r>
            <a:endParaRPr lang="en-US" sz="1400" dirty="0"/>
          </a:p>
        </p:txBody>
      </p:sp>
      <p:sp>
        <p:nvSpPr>
          <p:cNvPr id="73" name="TextBox 72"/>
          <p:cNvSpPr txBox="1"/>
          <p:nvPr/>
        </p:nvSpPr>
        <p:spPr>
          <a:xfrm>
            <a:off x="6681829" y="4844642"/>
            <a:ext cx="277640" cy="307777"/>
          </a:xfrm>
          <a:prstGeom prst="rect">
            <a:avLst/>
          </a:prstGeom>
          <a:noFill/>
        </p:spPr>
        <p:txBody>
          <a:bodyPr wrap="none" rtlCol="0">
            <a:spAutoFit/>
          </a:bodyPr>
          <a:lstStyle/>
          <a:p>
            <a:r>
              <a:rPr lang="en-US" sz="1400" dirty="0" smtClean="0"/>
              <a:t>X</a:t>
            </a:r>
            <a:endParaRPr lang="en-US" sz="1400" dirty="0"/>
          </a:p>
        </p:txBody>
      </p:sp>
      <p:sp>
        <p:nvSpPr>
          <p:cNvPr id="74" name="TextBox 73"/>
          <p:cNvSpPr txBox="1"/>
          <p:nvPr/>
        </p:nvSpPr>
        <p:spPr>
          <a:xfrm>
            <a:off x="3921852" y="5205368"/>
            <a:ext cx="277640" cy="307777"/>
          </a:xfrm>
          <a:prstGeom prst="rect">
            <a:avLst/>
          </a:prstGeom>
          <a:noFill/>
        </p:spPr>
        <p:txBody>
          <a:bodyPr wrap="none" rtlCol="0">
            <a:spAutoFit/>
          </a:bodyPr>
          <a:lstStyle/>
          <a:p>
            <a:r>
              <a:rPr lang="en-US" sz="1400" dirty="0" smtClean="0"/>
              <a:t>X</a:t>
            </a:r>
            <a:endParaRPr lang="en-US" sz="1400" dirty="0"/>
          </a:p>
        </p:txBody>
      </p:sp>
      <p:sp>
        <p:nvSpPr>
          <p:cNvPr id="75" name="TextBox 74"/>
          <p:cNvSpPr txBox="1"/>
          <p:nvPr/>
        </p:nvSpPr>
        <p:spPr>
          <a:xfrm>
            <a:off x="4376256" y="5189988"/>
            <a:ext cx="277640" cy="307777"/>
          </a:xfrm>
          <a:prstGeom prst="rect">
            <a:avLst/>
          </a:prstGeom>
          <a:noFill/>
        </p:spPr>
        <p:txBody>
          <a:bodyPr wrap="none" rtlCol="0">
            <a:spAutoFit/>
          </a:bodyPr>
          <a:lstStyle/>
          <a:p>
            <a:r>
              <a:rPr lang="en-US" sz="1400" dirty="0" smtClean="0"/>
              <a:t>X</a:t>
            </a:r>
            <a:endParaRPr lang="en-US" sz="1400" dirty="0"/>
          </a:p>
        </p:txBody>
      </p:sp>
      <p:sp>
        <p:nvSpPr>
          <p:cNvPr id="76" name="TextBox 75"/>
          <p:cNvSpPr txBox="1"/>
          <p:nvPr/>
        </p:nvSpPr>
        <p:spPr>
          <a:xfrm>
            <a:off x="5283664" y="5191386"/>
            <a:ext cx="277640" cy="307777"/>
          </a:xfrm>
          <a:prstGeom prst="rect">
            <a:avLst/>
          </a:prstGeom>
          <a:noFill/>
        </p:spPr>
        <p:txBody>
          <a:bodyPr wrap="none" rtlCol="0">
            <a:spAutoFit/>
          </a:bodyPr>
          <a:lstStyle/>
          <a:p>
            <a:r>
              <a:rPr lang="en-US" sz="1400" dirty="0" smtClean="0"/>
              <a:t>X</a:t>
            </a:r>
            <a:endParaRPr lang="en-US" sz="1400" dirty="0"/>
          </a:p>
        </p:txBody>
      </p:sp>
      <p:sp>
        <p:nvSpPr>
          <p:cNvPr id="77" name="TextBox 76"/>
          <p:cNvSpPr txBox="1"/>
          <p:nvPr/>
        </p:nvSpPr>
        <p:spPr>
          <a:xfrm>
            <a:off x="4840447" y="5192784"/>
            <a:ext cx="277640" cy="307777"/>
          </a:xfrm>
          <a:prstGeom prst="rect">
            <a:avLst/>
          </a:prstGeom>
          <a:noFill/>
        </p:spPr>
        <p:txBody>
          <a:bodyPr wrap="none" rtlCol="0">
            <a:spAutoFit/>
          </a:bodyPr>
          <a:lstStyle/>
          <a:p>
            <a:r>
              <a:rPr lang="en-US" sz="1400" dirty="0" smtClean="0"/>
              <a:t>X</a:t>
            </a:r>
            <a:endParaRPr lang="en-US" sz="1400" dirty="0"/>
          </a:p>
        </p:txBody>
      </p:sp>
      <p:sp>
        <p:nvSpPr>
          <p:cNvPr id="78" name="TextBox 77"/>
          <p:cNvSpPr txBox="1"/>
          <p:nvPr/>
        </p:nvSpPr>
        <p:spPr>
          <a:xfrm>
            <a:off x="5773023" y="5194182"/>
            <a:ext cx="277640" cy="307777"/>
          </a:xfrm>
          <a:prstGeom prst="rect">
            <a:avLst/>
          </a:prstGeom>
          <a:noFill/>
        </p:spPr>
        <p:txBody>
          <a:bodyPr wrap="none" rtlCol="0">
            <a:spAutoFit/>
          </a:bodyPr>
          <a:lstStyle/>
          <a:p>
            <a:r>
              <a:rPr lang="en-US" sz="1400" dirty="0" smtClean="0"/>
              <a:t>X</a:t>
            </a:r>
            <a:endParaRPr lang="en-US" sz="1400" dirty="0"/>
          </a:p>
        </p:txBody>
      </p:sp>
      <p:sp>
        <p:nvSpPr>
          <p:cNvPr id="79" name="TextBox 78"/>
          <p:cNvSpPr txBox="1"/>
          <p:nvPr/>
        </p:nvSpPr>
        <p:spPr>
          <a:xfrm>
            <a:off x="6227426" y="5203970"/>
            <a:ext cx="277640" cy="307777"/>
          </a:xfrm>
          <a:prstGeom prst="rect">
            <a:avLst/>
          </a:prstGeom>
          <a:noFill/>
        </p:spPr>
        <p:txBody>
          <a:bodyPr wrap="none" rtlCol="0">
            <a:spAutoFit/>
          </a:bodyPr>
          <a:lstStyle/>
          <a:p>
            <a:r>
              <a:rPr lang="en-US" sz="1400" dirty="0" smtClean="0"/>
              <a:t>X</a:t>
            </a:r>
            <a:endParaRPr lang="en-US" sz="1400" dirty="0"/>
          </a:p>
        </p:txBody>
      </p:sp>
      <p:sp>
        <p:nvSpPr>
          <p:cNvPr id="80" name="TextBox 79"/>
          <p:cNvSpPr txBox="1"/>
          <p:nvPr/>
        </p:nvSpPr>
        <p:spPr>
          <a:xfrm>
            <a:off x="7143224" y="5205368"/>
            <a:ext cx="277640" cy="307777"/>
          </a:xfrm>
          <a:prstGeom prst="rect">
            <a:avLst/>
          </a:prstGeom>
          <a:noFill/>
        </p:spPr>
        <p:txBody>
          <a:bodyPr wrap="none" rtlCol="0">
            <a:spAutoFit/>
          </a:bodyPr>
          <a:lstStyle/>
          <a:p>
            <a:r>
              <a:rPr lang="en-US" sz="1400" dirty="0" smtClean="0"/>
              <a:t>X</a:t>
            </a:r>
            <a:endParaRPr lang="en-US" sz="1400" dirty="0"/>
          </a:p>
        </p:txBody>
      </p:sp>
      <p:sp>
        <p:nvSpPr>
          <p:cNvPr id="81" name="TextBox 80"/>
          <p:cNvSpPr txBox="1"/>
          <p:nvPr/>
        </p:nvSpPr>
        <p:spPr>
          <a:xfrm>
            <a:off x="6523836" y="5189988"/>
            <a:ext cx="559769" cy="307777"/>
          </a:xfrm>
          <a:prstGeom prst="rect">
            <a:avLst/>
          </a:prstGeom>
          <a:noFill/>
        </p:spPr>
        <p:txBody>
          <a:bodyPr wrap="none" rtlCol="0">
            <a:spAutoFit/>
          </a:bodyPr>
          <a:lstStyle/>
          <a:p>
            <a:r>
              <a:rPr lang="en-US" sz="1400" dirty="0" smtClean="0">
                <a:solidFill>
                  <a:schemeClr val="accent6"/>
                </a:solidFill>
              </a:rPr>
              <a:t>(d, a)</a:t>
            </a:r>
            <a:endParaRPr lang="en-US" sz="1400" dirty="0">
              <a:solidFill>
                <a:schemeClr val="accent6"/>
              </a:solidFill>
            </a:endParaRPr>
          </a:p>
        </p:txBody>
      </p:sp>
      <p:sp>
        <p:nvSpPr>
          <p:cNvPr id="82" name="TextBox 81"/>
          <p:cNvSpPr txBox="1"/>
          <p:nvPr/>
        </p:nvSpPr>
        <p:spPr>
          <a:xfrm>
            <a:off x="7559877" y="2316760"/>
            <a:ext cx="277640" cy="307777"/>
          </a:xfrm>
          <a:prstGeom prst="rect">
            <a:avLst/>
          </a:prstGeom>
          <a:noFill/>
        </p:spPr>
        <p:txBody>
          <a:bodyPr wrap="none" rtlCol="0">
            <a:spAutoFit/>
          </a:bodyPr>
          <a:lstStyle/>
          <a:p>
            <a:r>
              <a:rPr lang="en-US" sz="1400" dirty="0" smtClean="0"/>
              <a:t>X</a:t>
            </a:r>
            <a:endParaRPr lang="en-US" sz="1400" dirty="0"/>
          </a:p>
        </p:txBody>
      </p:sp>
      <p:sp>
        <p:nvSpPr>
          <p:cNvPr id="83" name="TextBox 82"/>
          <p:cNvSpPr txBox="1"/>
          <p:nvPr/>
        </p:nvSpPr>
        <p:spPr>
          <a:xfrm>
            <a:off x="7561275" y="2662107"/>
            <a:ext cx="277640" cy="307777"/>
          </a:xfrm>
          <a:prstGeom prst="rect">
            <a:avLst/>
          </a:prstGeom>
          <a:noFill/>
        </p:spPr>
        <p:txBody>
          <a:bodyPr wrap="none" rtlCol="0">
            <a:spAutoFit/>
          </a:bodyPr>
          <a:lstStyle/>
          <a:p>
            <a:r>
              <a:rPr lang="en-US" sz="1400" dirty="0" smtClean="0"/>
              <a:t>X</a:t>
            </a:r>
            <a:endParaRPr lang="en-US" sz="1400" dirty="0"/>
          </a:p>
        </p:txBody>
      </p:sp>
      <p:sp>
        <p:nvSpPr>
          <p:cNvPr id="84" name="TextBox 83"/>
          <p:cNvSpPr txBox="1"/>
          <p:nvPr/>
        </p:nvSpPr>
        <p:spPr>
          <a:xfrm>
            <a:off x="7579451" y="3015843"/>
            <a:ext cx="277640" cy="307777"/>
          </a:xfrm>
          <a:prstGeom prst="rect">
            <a:avLst/>
          </a:prstGeom>
          <a:noFill/>
        </p:spPr>
        <p:txBody>
          <a:bodyPr wrap="none" rtlCol="0">
            <a:spAutoFit/>
          </a:bodyPr>
          <a:lstStyle/>
          <a:p>
            <a:r>
              <a:rPr lang="en-US" sz="1400" dirty="0" smtClean="0"/>
              <a:t>X</a:t>
            </a:r>
            <a:endParaRPr lang="en-US" sz="1400" dirty="0"/>
          </a:p>
        </p:txBody>
      </p:sp>
      <p:sp>
        <p:nvSpPr>
          <p:cNvPr id="85" name="TextBox 84"/>
          <p:cNvSpPr txBox="1"/>
          <p:nvPr/>
        </p:nvSpPr>
        <p:spPr>
          <a:xfrm>
            <a:off x="7571061" y="3376569"/>
            <a:ext cx="277640" cy="307777"/>
          </a:xfrm>
          <a:prstGeom prst="rect">
            <a:avLst/>
          </a:prstGeom>
          <a:noFill/>
        </p:spPr>
        <p:txBody>
          <a:bodyPr wrap="none" rtlCol="0">
            <a:spAutoFit/>
          </a:bodyPr>
          <a:lstStyle/>
          <a:p>
            <a:r>
              <a:rPr lang="en-US" sz="1400" dirty="0" smtClean="0"/>
              <a:t>X</a:t>
            </a:r>
            <a:endParaRPr lang="en-US" sz="1400" dirty="0"/>
          </a:p>
        </p:txBody>
      </p:sp>
      <p:sp>
        <p:nvSpPr>
          <p:cNvPr id="86" name="TextBox 85"/>
          <p:cNvSpPr txBox="1"/>
          <p:nvPr/>
        </p:nvSpPr>
        <p:spPr>
          <a:xfrm>
            <a:off x="7562673" y="3745685"/>
            <a:ext cx="277640" cy="307777"/>
          </a:xfrm>
          <a:prstGeom prst="rect">
            <a:avLst/>
          </a:prstGeom>
          <a:noFill/>
        </p:spPr>
        <p:txBody>
          <a:bodyPr wrap="none" rtlCol="0">
            <a:spAutoFit/>
          </a:bodyPr>
          <a:lstStyle/>
          <a:p>
            <a:r>
              <a:rPr lang="en-US" sz="1400" dirty="0" smtClean="0"/>
              <a:t>X</a:t>
            </a:r>
            <a:endParaRPr lang="en-US" sz="1400" dirty="0"/>
          </a:p>
        </p:txBody>
      </p:sp>
      <p:sp>
        <p:nvSpPr>
          <p:cNvPr id="87" name="TextBox 86"/>
          <p:cNvSpPr txBox="1"/>
          <p:nvPr/>
        </p:nvSpPr>
        <p:spPr>
          <a:xfrm>
            <a:off x="7562673" y="4106411"/>
            <a:ext cx="277640" cy="307777"/>
          </a:xfrm>
          <a:prstGeom prst="rect">
            <a:avLst/>
          </a:prstGeom>
          <a:noFill/>
        </p:spPr>
        <p:txBody>
          <a:bodyPr wrap="none" rtlCol="0">
            <a:spAutoFit/>
          </a:bodyPr>
          <a:lstStyle/>
          <a:p>
            <a:r>
              <a:rPr lang="en-US" sz="1400" dirty="0" smtClean="0"/>
              <a:t>X</a:t>
            </a:r>
            <a:endParaRPr lang="en-US" sz="1400" dirty="0"/>
          </a:p>
        </p:txBody>
      </p:sp>
      <p:sp>
        <p:nvSpPr>
          <p:cNvPr id="88" name="TextBox 87"/>
          <p:cNvSpPr txBox="1"/>
          <p:nvPr/>
        </p:nvSpPr>
        <p:spPr>
          <a:xfrm>
            <a:off x="7462005" y="4475527"/>
            <a:ext cx="559769" cy="307777"/>
          </a:xfrm>
          <a:prstGeom prst="rect">
            <a:avLst/>
          </a:prstGeom>
          <a:noFill/>
        </p:spPr>
        <p:txBody>
          <a:bodyPr wrap="none" rtlCol="0">
            <a:spAutoFit/>
          </a:bodyPr>
          <a:lstStyle/>
          <a:p>
            <a:r>
              <a:rPr lang="en-US" sz="1400" dirty="0" smtClean="0">
                <a:solidFill>
                  <a:schemeClr val="accent6"/>
                </a:solidFill>
              </a:rPr>
              <a:t>(a, d)</a:t>
            </a:r>
            <a:endParaRPr lang="en-US" sz="1400" dirty="0">
              <a:solidFill>
                <a:schemeClr val="accent6"/>
              </a:solidFill>
            </a:endParaRPr>
          </a:p>
        </p:txBody>
      </p:sp>
      <p:sp>
        <p:nvSpPr>
          <p:cNvPr id="89" name="TextBox 88"/>
          <p:cNvSpPr txBox="1"/>
          <p:nvPr/>
        </p:nvSpPr>
        <p:spPr>
          <a:xfrm>
            <a:off x="7579451" y="4836253"/>
            <a:ext cx="277640" cy="307777"/>
          </a:xfrm>
          <a:prstGeom prst="rect">
            <a:avLst/>
          </a:prstGeom>
          <a:noFill/>
        </p:spPr>
        <p:txBody>
          <a:bodyPr wrap="none" rtlCol="0">
            <a:spAutoFit/>
          </a:bodyPr>
          <a:lstStyle/>
          <a:p>
            <a:r>
              <a:rPr lang="en-US" sz="1400" dirty="0" smtClean="0"/>
              <a:t>X</a:t>
            </a:r>
            <a:endParaRPr lang="en-US" sz="1400" dirty="0"/>
          </a:p>
        </p:txBody>
      </p:sp>
      <p:sp>
        <p:nvSpPr>
          <p:cNvPr id="90" name="TextBox 89"/>
          <p:cNvSpPr txBox="1"/>
          <p:nvPr/>
        </p:nvSpPr>
        <p:spPr>
          <a:xfrm>
            <a:off x="7589238" y="5198377"/>
            <a:ext cx="277640" cy="307777"/>
          </a:xfrm>
          <a:prstGeom prst="rect">
            <a:avLst/>
          </a:prstGeom>
          <a:noFill/>
        </p:spPr>
        <p:txBody>
          <a:bodyPr wrap="none" rtlCol="0">
            <a:spAutoFit/>
          </a:bodyPr>
          <a:lstStyle/>
          <a:p>
            <a:r>
              <a:rPr lang="en-US" sz="1400" dirty="0" smtClean="0"/>
              <a:t>X</a:t>
            </a:r>
            <a:endParaRPr lang="en-US" sz="1400" dirty="0"/>
          </a:p>
        </p:txBody>
      </p:sp>
      <p:sp>
        <p:nvSpPr>
          <p:cNvPr id="92" name="TextBox 91"/>
          <p:cNvSpPr txBox="1"/>
          <p:nvPr/>
        </p:nvSpPr>
        <p:spPr>
          <a:xfrm>
            <a:off x="8039448" y="2309769"/>
            <a:ext cx="277640" cy="307777"/>
          </a:xfrm>
          <a:prstGeom prst="rect">
            <a:avLst/>
          </a:prstGeom>
          <a:noFill/>
        </p:spPr>
        <p:txBody>
          <a:bodyPr wrap="none" rtlCol="0">
            <a:spAutoFit/>
          </a:bodyPr>
          <a:lstStyle/>
          <a:p>
            <a:r>
              <a:rPr lang="en-US" sz="1400" dirty="0" smtClean="0"/>
              <a:t>X</a:t>
            </a:r>
            <a:endParaRPr lang="en-US" sz="1400" dirty="0"/>
          </a:p>
        </p:txBody>
      </p:sp>
      <p:sp>
        <p:nvSpPr>
          <p:cNvPr id="93" name="TextBox 92"/>
          <p:cNvSpPr txBox="1"/>
          <p:nvPr/>
        </p:nvSpPr>
        <p:spPr>
          <a:xfrm>
            <a:off x="8040846" y="2655116"/>
            <a:ext cx="277640" cy="307777"/>
          </a:xfrm>
          <a:prstGeom prst="rect">
            <a:avLst/>
          </a:prstGeom>
          <a:noFill/>
        </p:spPr>
        <p:txBody>
          <a:bodyPr wrap="none" rtlCol="0">
            <a:spAutoFit/>
          </a:bodyPr>
          <a:lstStyle/>
          <a:p>
            <a:r>
              <a:rPr lang="en-US" sz="1400" dirty="0" smtClean="0"/>
              <a:t>X</a:t>
            </a:r>
            <a:endParaRPr lang="en-US" sz="1400" dirty="0"/>
          </a:p>
        </p:txBody>
      </p:sp>
      <p:sp>
        <p:nvSpPr>
          <p:cNvPr id="94" name="TextBox 93"/>
          <p:cNvSpPr txBox="1"/>
          <p:nvPr/>
        </p:nvSpPr>
        <p:spPr>
          <a:xfrm>
            <a:off x="8059022" y="3008852"/>
            <a:ext cx="277640" cy="307777"/>
          </a:xfrm>
          <a:prstGeom prst="rect">
            <a:avLst/>
          </a:prstGeom>
          <a:noFill/>
        </p:spPr>
        <p:txBody>
          <a:bodyPr wrap="none" rtlCol="0">
            <a:spAutoFit/>
          </a:bodyPr>
          <a:lstStyle/>
          <a:p>
            <a:r>
              <a:rPr lang="en-US" sz="1400" dirty="0" smtClean="0"/>
              <a:t>X</a:t>
            </a:r>
            <a:endParaRPr lang="en-US" sz="1400" dirty="0"/>
          </a:p>
        </p:txBody>
      </p:sp>
      <p:sp>
        <p:nvSpPr>
          <p:cNvPr id="95" name="TextBox 94"/>
          <p:cNvSpPr txBox="1"/>
          <p:nvPr/>
        </p:nvSpPr>
        <p:spPr>
          <a:xfrm>
            <a:off x="8050632" y="3369578"/>
            <a:ext cx="277640" cy="307777"/>
          </a:xfrm>
          <a:prstGeom prst="rect">
            <a:avLst/>
          </a:prstGeom>
          <a:noFill/>
        </p:spPr>
        <p:txBody>
          <a:bodyPr wrap="none" rtlCol="0">
            <a:spAutoFit/>
          </a:bodyPr>
          <a:lstStyle/>
          <a:p>
            <a:r>
              <a:rPr lang="en-US" sz="1400" dirty="0" smtClean="0"/>
              <a:t>X</a:t>
            </a:r>
            <a:endParaRPr lang="en-US" sz="1400" dirty="0"/>
          </a:p>
        </p:txBody>
      </p:sp>
      <p:sp>
        <p:nvSpPr>
          <p:cNvPr id="96" name="TextBox 95"/>
          <p:cNvSpPr txBox="1"/>
          <p:nvPr/>
        </p:nvSpPr>
        <p:spPr>
          <a:xfrm>
            <a:off x="8042244" y="3738694"/>
            <a:ext cx="277640" cy="307777"/>
          </a:xfrm>
          <a:prstGeom prst="rect">
            <a:avLst/>
          </a:prstGeom>
          <a:noFill/>
        </p:spPr>
        <p:txBody>
          <a:bodyPr wrap="none" rtlCol="0">
            <a:spAutoFit/>
          </a:bodyPr>
          <a:lstStyle/>
          <a:p>
            <a:r>
              <a:rPr lang="en-US" sz="1400" dirty="0" smtClean="0"/>
              <a:t>X</a:t>
            </a:r>
            <a:endParaRPr lang="en-US" sz="1400" dirty="0"/>
          </a:p>
        </p:txBody>
      </p:sp>
      <p:sp>
        <p:nvSpPr>
          <p:cNvPr id="97" name="TextBox 96"/>
          <p:cNvSpPr txBox="1"/>
          <p:nvPr/>
        </p:nvSpPr>
        <p:spPr>
          <a:xfrm>
            <a:off x="8042244" y="4099420"/>
            <a:ext cx="277640" cy="307777"/>
          </a:xfrm>
          <a:prstGeom prst="rect">
            <a:avLst/>
          </a:prstGeom>
          <a:noFill/>
        </p:spPr>
        <p:txBody>
          <a:bodyPr wrap="none" rtlCol="0">
            <a:spAutoFit/>
          </a:bodyPr>
          <a:lstStyle/>
          <a:p>
            <a:r>
              <a:rPr lang="en-US" sz="1400" dirty="0" smtClean="0"/>
              <a:t>X</a:t>
            </a:r>
            <a:endParaRPr lang="en-US" sz="1400" dirty="0"/>
          </a:p>
        </p:txBody>
      </p:sp>
      <p:sp>
        <p:nvSpPr>
          <p:cNvPr id="98" name="TextBox 97"/>
          <p:cNvSpPr txBox="1"/>
          <p:nvPr/>
        </p:nvSpPr>
        <p:spPr>
          <a:xfrm>
            <a:off x="8059022" y="4468536"/>
            <a:ext cx="277640" cy="307777"/>
          </a:xfrm>
          <a:prstGeom prst="rect">
            <a:avLst/>
          </a:prstGeom>
          <a:noFill/>
        </p:spPr>
        <p:txBody>
          <a:bodyPr wrap="none" rtlCol="0">
            <a:spAutoFit/>
          </a:bodyPr>
          <a:lstStyle/>
          <a:p>
            <a:r>
              <a:rPr lang="en-US" sz="1400" dirty="0" smtClean="0"/>
              <a:t>X</a:t>
            </a:r>
            <a:endParaRPr lang="en-US" sz="1400" dirty="0"/>
          </a:p>
        </p:txBody>
      </p:sp>
      <p:sp>
        <p:nvSpPr>
          <p:cNvPr id="99" name="TextBox 98"/>
          <p:cNvSpPr txBox="1"/>
          <p:nvPr/>
        </p:nvSpPr>
        <p:spPr>
          <a:xfrm>
            <a:off x="7924798" y="4846040"/>
            <a:ext cx="540533" cy="307777"/>
          </a:xfrm>
          <a:prstGeom prst="rect">
            <a:avLst/>
          </a:prstGeom>
          <a:noFill/>
        </p:spPr>
        <p:txBody>
          <a:bodyPr wrap="none" rtlCol="0">
            <a:spAutoFit/>
          </a:bodyPr>
          <a:lstStyle/>
          <a:p>
            <a:r>
              <a:rPr lang="en-US" sz="1400" dirty="0" smtClean="0">
                <a:solidFill>
                  <a:schemeClr val="accent6"/>
                </a:solidFill>
              </a:rPr>
              <a:t>(a, c)</a:t>
            </a:r>
            <a:endParaRPr lang="en-US" sz="1400" dirty="0">
              <a:solidFill>
                <a:schemeClr val="accent6"/>
              </a:solidFill>
            </a:endParaRPr>
          </a:p>
        </p:txBody>
      </p:sp>
      <p:sp>
        <p:nvSpPr>
          <p:cNvPr id="100" name="TextBox 99"/>
          <p:cNvSpPr txBox="1"/>
          <p:nvPr/>
        </p:nvSpPr>
        <p:spPr>
          <a:xfrm>
            <a:off x="7909418" y="5199775"/>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101" name="TextBox 100"/>
          <p:cNvSpPr txBox="1"/>
          <p:nvPr/>
        </p:nvSpPr>
        <p:spPr>
          <a:xfrm>
            <a:off x="8484064" y="2309770"/>
            <a:ext cx="277640" cy="307777"/>
          </a:xfrm>
          <a:prstGeom prst="rect">
            <a:avLst/>
          </a:prstGeom>
          <a:noFill/>
        </p:spPr>
        <p:txBody>
          <a:bodyPr wrap="none" rtlCol="0">
            <a:spAutoFit/>
          </a:bodyPr>
          <a:lstStyle/>
          <a:p>
            <a:r>
              <a:rPr lang="en-US" sz="1400" dirty="0" smtClean="0"/>
              <a:t>X</a:t>
            </a:r>
            <a:endParaRPr lang="en-US" sz="1400" dirty="0"/>
          </a:p>
        </p:txBody>
      </p:sp>
      <p:sp>
        <p:nvSpPr>
          <p:cNvPr id="102" name="TextBox 101"/>
          <p:cNvSpPr txBox="1"/>
          <p:nvPr/>
        </p:nvSpPr>
        <p:spPr>
          <a:xfrm>
            <a:off x="8485462" y="2655117"/>
            <a:ext cx="277640" cy="307777"/>
          </a:xfrm>
          <a:prstGeom prst="rect">
            <a:avLst/>
          </a:prstGeom>
          <a:noFill/>
        </p:spPr>
        <p:txBody>
          <a:bodyPr wrap="none" rtlCol="0">
            <a:spAutoFit/>
          </a:bodyPr>
          <a:lstStyle/>
          <a:p>
            <a:r>
              <a:rPr lang="en-US" sz="1400" dirty="0" smtClean="0"/>
              <a:t>X</a:t>
            </a:r>
            <a:endParaRPr lang="en-US" sz="1400" dirty="0"/>
          </a:p>
        </p:txBody>
      </p:sp>
      <p:sp>
        <p:nvSpPr>
          <p:cNvPr id="103" name="TextBox 102"/>
          <p:cNvSpPr txBox="1"/>
          <p:nvPr/>
        </p:nvSpPr>
        <p:spPr>
          <a:xfrm>
            <a:off x="8503638" y="3008853"/>
            <a:ext cx="277640" cy="307777"/>
          </a:xfrm>
          <a:prstGeom prst="rect">
            <a:avLst/>
          </a:prstGeom>
          <a:noFill/>
        </p:spPr>
        <p:txBody>
          <a:bodyPr wrap="none" rtlCol="0">
            <a:spAutoFit/>
          </a:bodyPr>
          <a:lstStyle/>
          <a:p>
            <a:r>
              <a:rPr lang="en-US" sz="1400" dirty="0" smtClean="0"/>
              <a:t>X</a:t>
            </a:r>
            <a:endParaRPr lang="en-US" sz="1400" dirty="0"/>
          </a:p>
        </p:txBody>
      </p:sp>
      <p:sp>
        <p:nvSpPr>
          <p:cNvPr id="104" name="TextBox 103"/>
          <p:cNvSpPr txBox="1"/>
          <p:nvPr/>
        </p:nvSpPr>
        <p:spPr>
          <a:xfrm>
            <a:off x="8495248" y="3369579"/>
            <a:ext cx="277640" cy="307777"/>
          </a:xfrm>
          <a:prstGeom prst="rect">
            <a:avLst/>
          </a:prstGeom>
          <a:noFill/>
        </p:spPr>
        <p:txBody>
          <a:bodyPr wrap="none" rtlCol="0">
            <a:spAutoFit/>
          </a:bodyPr>
          <a:lstStyle/>
          <a:p>
            <a:r>
              <a:rPr lang="en-US" sz="1400" dirty="0" smtClean="0"/>
              <a:t>X</a:t>
            </a:r>
            <a:endParaRPr lang="en-US" sz="1400" dirty="0"/>
          </a:p>
        </p:txBody>
      </p:sp>
      <p:sp>
        <p:nvSpPr>
          <p:cNvPr id="105" name="TextBox 104"/>
          <p:cNvSpPr txBox="1"/>
          <p:nvPr/>
        </p:nvSpPr>
        <p:spPr>
          <a:xfrm>
            <a:off x="8486860" y="3738695"/>
            <a:ext cx="277640" cy="307777"/>
          </a:xfrm>
          <a:prstGeom prst="rect">
            <a:avLst/>
          </a:prstGeom>
          <a:noFill/>
        </p:spPr>
        <p:txBody>
          <a:bodyPr wrap="none" rtlCol="0">
            <a:spAutoFit/>
          </a:bodyPr>
          <a:lstStyle/>
          <a:p>
            <a:r>
              <a:rPr lang="en-US" sz="1400" dirty="0" smtClean="0"/>
              <a:t>X</a:t>
            </a:r>
            <a:endParaRPr lang="en-US" sz="1400" dirty="0"/>
          </a:p>
        </p:txBody>
      </p:sp>
      <p:sp>
        <p:nvSpPr>
          <p:cNvPr id="106" name="TextBox 105"/>
          <p:cNvSpPr txBox="1"/>
          <p:nvPr/>
        </p:nvSpPr>
        <p:spPr>
          <a:xfrm>
            <a:off x="8486860" y="4099421"/>
            <a:ext cx="277640" cy="307777"/>
          </a:xfrm>
          <a:prstGeom prst="rect">
            <a:avLst/>
          </a:prstGeom>
          <a:noFill/>
        </p:spPr>
        <p:txBody>
          <a:bodyPr wrap="none" rtlCol="0">
            <a:spAutoFit/>
          </a:bodyPr>
          <a:lstStyle/>
          <a:p>
            <a:r>
              <a:rPr lang="en-US" sz="1400" dirty="0" smtClean="0"/>
              <a:t>X</a:t>
            </a:r>
            <a:endParaRPr lang="en-US" sz="1400" dirty="0"/>
          </a:p>
        </p:txBody>
      </p:sp>
      <p:sp>
        <p:nvSpPr>
          <p:cNvPr id="107" name="TextBox 106"/>
          <p:cNvSpPr txBox="1"/>
          <p:nvPr/>
        </p:nvSpPr>
        <p:spPr>
          <a:xfrm>
            <a:off x="8503638" y="4468537"/>
            <a:ext cx="277640" cy="307777"/>
          </a:xfrm>
          <a:prstGeom prst="rect">
            <a:avLst/>
          </a:prstGeom>
          <a:noFill/>
        </p:spPr>
        <p:txBody>
          <a:bodyPr wrap="none" rtlCol="0">
            <a:spAutoFit/>
          </a:bodyPr>
          <a:lstStyle/>
          <a:p>
            <a:r>
              <a:rPr lang="en-US" sz="1400" dirty="0" smtClean="0"/>
              <a:t>X</a:t>
            </a:r>
            <a:endParaRPr lang="en-US" sz="1400" dirty="0"/>
          </a:p>
        </p:txBody>
      </p:sp>
      <p:sp>
        <p:nvSpPr>
          <p:cNvPr id="108" name="TextBox 107"/>
          <p:cNvSpPr txBox="1"/>
          <p:nvPr/>
        </p:nvSpPr>
        <p:spPr>
          <a:xfrm>
            <a:off x="8503638" y="4829263"/>
            <a:ext cx="277640" cy="307777"/>
          </a:xfrm>
          <a:prstGeom prst="rect">
            <a:avLst/>
          </a:prstGeom>
          <a:noFill/>
        </p:spPr>
        <p:txBody>
          <a:bodyPr wrap="none" rtlCol="0">
            <a:spAutoFit/>
          </a:bodyPr>
          <a:lstStyle/>
          <a:p>
            <a:r>
              <a:rPr lang="en-US" sz="1400" dirty="0" smtClean="0"/>
              <a:t>X</a:t>
            </a:r>
            <a:endParaRPr lang="en-US" sz="1400" dirty="0"/>
          </a:p>
        </p:txBody>
      </p:sp>
      <p:sp>
        <p:nvSpPr>
          <p:cNvPr id="109" name="TextBox 108"/>
          <p:cNvSpPr txBox="1"/>
          <p:nvPr/>
        </p:nvSpPr>
        <p:spPr>
          <a:xfrm>
            <a:off x="8513425" y="5191387"/>
            <a:ext cx="277640" cy="307777"/>
          </a:xfrm>
          <a:prstGeom prst="rect">
            <a:avLst/>
          </a:prstGeom>
          <a:noFill/>
        </p:spPr>
        <p:txBody>
          <a:bodyPr wrap="none" rtlCol="0">
            <a:spAutoFit/>
          </a:bodyPr>
          <a:lstStyle/>
          <a:p>
            <a:r>
              <a:rPr lang="en-US" sz="1400" dirty="0" smtClean="0"/>
              <a:t>X</a:t>
            </a:r>
            <a:endParaRPr lang="en-US" sz="1400" dirty="0"/>
          </a:p>
        </p:txBody>
      </p:sp>
      <p:sp>
        <p:nvSpPr>
          <p:cNvPr id="110" name="TextBox 109"/>
          <p:cNvSpPr txBox="1"/>
          <p:nvPr/>
        </p:nvSpPr>
        <p:spPr>
          <a:xfrm>
            <a:off x="3920454" y="5564698"/>
            <a:ext cx="277640" cy="307777"/>
          </a:xfrm>
          <a:prstGeom prst="rect">
            <a:avLst/>
          </a:prstGeom>
          <a:noFill/>
        </p:spPr>
        <p:txBody>
          <a:bodyPr wrap="none" rtlCol="0">
            <a:spAutoFit/>
          </a:bodyPr>
          <a:lstStyle/>
          <a:p>
            <a:r>
              <a:rPr lang="en-US" sz="1400" dirty="0" smtClean="0"/>
              <a:t>X</a:t>
            </a:r>
            <a:endParaRPr lang="en-US" sz="1400" dirty="0"/>
          </a:p>
        </p:txBody>
      </p:sp>
      <p:sp>
        <p:nvSpPr>
          <p:cNvPr id="111" name="TextBox 110"/>
          <p:cNvSpPr txBox="1"/>
          <p:nvPr/>
        </p:nvSpPr>
        <p:spPr>
          <a:xfrm>
            <a:off x="4374858" y="5549318"/>
            <a:ext cx="277640" cy="307777"/>
          </a:xfrm>
          <a:prstGeom prst="rect">
            <a:avLst/>
          </a:prstGeom>
          <a:noFill/>
        </p:spPr>
        <p:txBody>
          <a:bodyPr wrap="none" rtlCol="0">
            <a:spAutoFit/>
          </a:bodyPr>
          <a:lstStyle/>
          <a:p>
            <a:r>
              <a:rPr lang="en-US" sz="1400" dirty="0" smtClean="0"/>
              <a:t>X</a:t>
            </a:r>
            <a:endParaRPr lang="en-US" sz="1400" dirty="0"/>
          </a:p>
        </p:txBody>
      </p:sp>
      <p:sp>
        <p:nvSpPr>
          <p:cNvPr id="112" name="TextBox 111"/>
          <p:cNvSpPr txBox="1"/>
          <p:nvPr/>
        </p:nvSpPr>
        <p:spPr>
          <a:xfrm>
            <a:off x="5282266" y="5550716"/>
            <a:ext cx="277640" cy="307777"/>
          </a:xfrm>
          <a:prstGeom prst="rect">
            <a:avLst/>
          </a:prstGeom>
          <a:noFill/>
        </p:spPr>
        <p:txBody>
          <a:bodyPr wrap="none" rtlCol="0">
            <a:spAutoFit/>
          </a:bodyPr>
          <a:lstStyle/>
          <a:p>
            <a:r>
              <a:rPr lang="en-US" sz="1400" dirty="0" smtClean="0"/>
              <a:t>X</a:t>
            </a:r>
            <a:endParaRPr lang="en-US" sz="1400" dirty="0"/>
          </a:p>
        </p:txBody>
      </p:sp>
      <p:sp>
        <p:nvSpPr>
          <p:cNvPr id="113" name="TextBox 112"/>
          <p:cNvSpPr txBox="1"/>
          <p:nvPr/>
        </p:nvSpPr>
        <p:spPr>
          <a:xfrm>
            <a:off x="4839049" y="5552114"/>
            <a:ext cx="277640" cy="307777"/>
          </a:xfrm>
          <a:prstGeom prst="rect">
            <a:avLst/>
          </a:prstGeom>
          <a:noFill/>
        </p:spPr>
        <p:txBody>
          <a:bodyPr wrap="none" rtlCol="0">
            <a:spAutoFit/>
          </a:bodyPr>
          <a:lstStyle/>
          <a:p>
            <a:r>
              <a:rPr lang="en-US" sz="1400" dirty="0" smtClean="0"/>
              <a:t>X</a:t>
            </a:r>
            <a:endParaRPr lang="en-US" sz="1400" dirty="0"/>
          </a:p>
        </p:txBody>
      </p:sp>
      <p:sp>
        <p:nvSpPr>
          <p:cNvPr id="114" name="TextBox 113"/>
          <p:cNvSpPr txBox="1"/>
          <p:nvPr/>
        </p:nvSpPr>
        <p:spPr>
          <a:xfrm>
            <a:off x="5771625" y="5553512"/>
            <a:ext cx="277640" cy="307777"/>
          </a:xfrm>
          <a:prstGeom prst="rect">
            <a:avLst/>
          </a:prstGeom>
          <a:noFill/>
        </p:spPr>
        <p:txBody>
          <a:bodyPr wrap="none" rtlCol="0">
            <a:spAutoFit/>
          </a:bodyPr>
          <a:lstStyle/>
          <a:p>
            <a:r>
              <a:rPr lang="en-US" sz="1400" dirty="0" smtClean="0"/>
              <a:t>X</a:t>
            </a:r>
            <a:endParaRPr lang="en-US" sz="1400" dirty="0"/>
          </a:p>
        </p:txBody>
      </p:sp>
      <p:sp>
        <p:nvSpPr>
          <p:cNvPr id="115" name="TextBox 114"/>
          <p:cNvSpPr txBox="1"/>
          <p:nvPr/>
        </p:nvSpPr>
        <p:spPr>
          <a:xfrm>
            <a:off x="6234417" y="5571689"/>
            <a:ext cx="277640" cy="307777"/>
          </a:xfrm>
          <a:prstGeom prst="rect">
            <a:avLst/>
          </a:prstGeom>
          <a:noFill/>
        </p:spPr>
        <p:txBody>
          <a:bodyPr wrap="none" rtlCol="0">
            <a:spAutoFit/>
          </a:bodyPr>
          <a:lstStyle/>
          <a:p>
            <a:r>
              <a:rPr lang="en-US" sz="1400" dirty="0" smtClean="0"/>
              <a:t>X</a:t>
            </a:r>
            <a:endParaRPr lang="en-US" sz="1400" dirty="0"/>
          </a:p>
        </p:txBody>
      </p:sp>
      <p:sp>
        <p:nvSpPr>
          <p:cNvPr id="116" name="TextBox 115"/>
          <p:cNvSpPr txBox="1"/>
          <p:nvPr/>
        </p:nvSpPr>
        <p:spPr>
          <a:xfrm>
            <a:off x="6999213" y="5547920"/>
            <a:ext cx="540533" cy="307777"/>
          </a:xfrm>
          <a:prstGeom prst="rect">
            <a:avLst/>
          </a:prstGeom>
          <a:noFill/>
        </p:spPr>
        <p:txBody>
          <a:bodyPr wrap="none" rtlCol="0">
            <a:spAutoFit/>
          </a:bodyPr>
          <a:lstStyle/>
          <a:p>
            <a:r>
              <a:rPr lang="en-US" sz="1400" dirty="0" smtClean="0">
                <a:solidFill>
                  <a:schemeClr val="accent6"/>
                </a:solidFill>
              </a:rPr>
              <a:t>(c, a)</a:t>
            </a:r>
            <a:endParaRPr lang="en-US" sz="1400" dirty="0">
              <a:solidFill>
                <a:schemeClr val="accent6"/>
              </a:solidFill>
            </a:endParaRPr>
          </a:p>
        </p:txBody>
      </p:sp>
      <p:sp>
        <p:nvSpPr>
          <p:cNvPr id="117" name="TextBox 116"/>
          <p:cNvSpPr txBox="1"/>
          <p:nvPr/>
        </p:nvSpPr>
        <p:spPr>
          <a:xfrm>
            <a:off x="6690218" y="5566096"/>
            <a:ext cx="277640" cy="307777"/>
          </a:xfrm>
          <a:prstGeom prst="rect">
            <a:avLst/>
          </a:prstGeom>
          <a:noFill/>
        </p:spPr>
        <p:txBody>
          <a:bodyPr wrap="none" rtlCol="0">
            <a:spAutoFit/>
          </a:bodyPr>
          <a:lstStyle/>
          <a:p>
            <a:r>
              <a:rPr lang="en-US" sz="1400" dirty="0" smtClean="0"/>
              <a:t>X</a:t>
            </a:r>
            <a:endParaRPr lang="en-US" sz="1400" dirty="0"/>
          </a:p>
        </p:txBody>
      </p:sp>
      <p:sp>
        <p:nvSpPr>
          <p:cNvPr id="118" name="TextBox 117"/>
          <p:cNvSpPr txBox="1"/>
          <p:nvPr/>
        </p:nvSpPr>
        <p:spPr>
          <a:xfrm>
            <a:off x="7462005" y="5557707"/>
            <a:ext cx="529312" cy="307777"/>
          </a:xfrm>
          <a:prstGeom prst="rect">
            <a:avLst/>
          </a:prstGeom>
          <a:noFill/>
        </p:spPr>
        <p:txBody>
          <a:bodyPr wrap="none" rtlCol="0">
            <a:spAutoFit/>
          </a:bodyPr>
          <a:lstStyle/>
          <a:p>
            <a:r>
              <a:rPr lang="en-US" sz="1400" dirty="0" smtClean="0">
                <a:solidFill>
                  <a:schemeClr val="accent6"/>
                </a:solidFill>
              </a:rPr>
              <a:t>(c, c)</a:t>
            </a:r>
            <a:endParaRPr lang="en-US" sz="1400" dirty="0">
              <a:solidFill>
                <a:schemeClr val="accent6"/>
              </a:solidFill>
            </a:endParaRPr>
          </a:p>
        </p:txBody>
      </p:sp>
      <p:sp>
        <p:nvSpPr>
          <p:cNvPr id="119" name="TextBox 118"/>
          <p:cNvSpPr txBox="1"/>
          <p:nvPr/>
        </p:nvSpPr>
        <p:spPr>
          <a:xfrm>
            <a:off x="8067411" y="5550716"/>
            <a:ext cx="277640" cy="307777"/>
          </a:xfrm>
          <a:prstGeom prst="rect">
            <a:avLst/>
          </a:prstGeom>
          <a:noFill/>
        </p:spPr>
        <p:txBody>
          <a:bodyPr wrap="none" rtlCol="0">
            <a:spAutoFit/>
          </a:bodyPr>
          <a:lstStyle/>
          <a:p>
            <a:r>
              <a:rPr lang="en-US" sz="1400" dirty="0" smtClean="0"/>
              <a:t>X</a:t>
            </a:r>
            <a:endParaRPr lang="en-US" sz="1400" dirty="0"/>
          </a:p>
        </p:txBody>
      </p:sp>
      <p:sp>
        <p:nvSpPr>
          <p:cNvPr id="120" name="TextBox 119"/>
          <p:cNvSpPr txBox="1"/>
          <p:nvPr/>
        </p:nvSpPr>
        <p:spPr>
          <a:xfrm>
            <a:off x="8512027" y="5550717"/>
            <a:ext cx="277640" cy="307777"/>
          </a:xfrm>
          <a:prstGeom prst="rect">
            <a:avLst/>
          </a:prstGeom>
          <a:noFill/>
        </p:spPr>
        <p:txBody>
          <a:bodyPr wrap="none" rtlCol="0">
            <a:spAutoFit/>
          </a:bodyPr>
          <a:lstStyle/>
          <a:p>
            <a:r>
              <a:rPr lang="en-US" sz="1400" dirty="0" smtClean="0"/>
              <a:t>X</a:t>
            </a:r>
            <a:endParaRPr lang="en-US" sz="1400" dirty="0"/>
          </a:p>
        </p:txBody>
      </p:sp>
      <p:sp>
        <p:nvSpPr>
          <p:cNvPr id="121" name="TextBox 120"/>
          <p:cNvSpPr txBox="1"/>
          <p:nvPr/>
        </p:nvSpPr>
        <p:spPr>
          <a:xfrm>
            <a:off x="3903676" y="5942202"/>
            <a:ext cx="277640" cy="307777"/>
          </a:xfrm>
          <a:prstGeom prst="rect">
            <a:avLst/>
          </a:prstGeom>
          <a:noFill/>
        </p:spPr>
        <p:txBody>
          <a:bodyPr wrap="none" rtlCol="0">
            <a:spAutoFit/>
          </a:bodyPr>
          <a:lstStyle/>
          <a:p>
            <a:r>
              <a:rPr lang="en-US" sz="1400" dirty="0" smtClean="0"/>
              <a:t>X</a:t>
            </a:r>
            <a:endParaRPr lang="en-US" sz="1400" dirty="0"/>
          </a:p>
        </p:txBody>
      </p:sp>
      <p:sp>
        <p:nvSpPr>
          <p:cNvPr id="122" name="TextBox 121"/>
          <p:cNvSpPr txBox="1"/>
          <p:nvPr/>
        </p:nvSpPr>
        <p:spPr>
          <a:xfrm>
            <a:off x="4358080" y="5926822"/>
            <a:ext cx="277640" cy="307777"/>
          </a:xfrm>
          <a:prstGeom prst="rect">
            <a:avLst/>
          </a:prstGeom>
          <a:noFill/>
        </p:spPr>
        <p:txBody>
          <a:bodyPr wrap="none" rtlCol="0">
            <a:spAutoFit/>
          </a:bodyPr>
          <a:lstStyle/>
          <a:p>
            <a:r>
              <a:rPr lang="en-US" sz="1400" dirty="0" smtClean="0"/>
              <a:t>X</a:t>
            </a:r>
            <a:endParaRPr lang="en-US" sz="1400" dirty="0"/>
          </a:p>
        </p:txBody>
      </p:sp>
      <p:sp>
        <p:nvSpPr>
          <p:cNvPr id="123" name="TextBox 122"/>
          <p:cNvSpPr txBox="1"/>
          <p:nvPr/>
        </p:nvSpPr>
        <p:spPr>
          <a:xfrm>
            <a:off x="5265488" y="5928220"/>
            <a:ext cx="277640" cy="307777"/>
          </a:xfrm>
          <a:prstGeom prst="rect">
            <a:avLst/>
          </a:prstGeom>
          <a:noFill/>
        </p:spPr>
        <p:txBody>
          <a:bodyPr wrap="none" rtlCol="0">
            <a:spAutoFit/>
          </a:bodyPr>
          <a:lstStyle/>
          <a:p>
            <a:r>
              <a:rPr lang="en-US" sz="1400" dirty="0" smtClean="0"/>
              <a:t>X</a:t>
            </a:r>
            <a:endParaRPr lang="en-US" sz="1400" dirty="0"/>
          </a:p>
        </p:txBody>
      </p:sp>
      <p:sp>
        <p:nvSpPr>
          <p:cNvPr id="124" name="TextBox 123"/>
          <p:cNvSpPr txBox="1"/>
          <p:nvPr/>
        </p:nvSpPr>
        <p:spPr>
          <a:xfrm>
            <a:off x="4822271" y="5929618"/>
            <a:ext cx="277640" cy="307777"/>
          </a:xfrm>
          <a:prstGeom prst="rect">
            <a:avLst/>
          </a:prstGeom>
          <a:noFill/>
        </p:spPr>
        <p:txBody>
          <a:bodyPr wrap="none" rtlCol="0">
            <a:spAutoFit/>
          </a:bodyPr>
          <a:lstStyle/>
          <a:p>
            <a:r>
              <a:rPr lang="en-US" sz="1400" dirty="0" smtClean="0"/>
              <a:t>X</a:t>
            </a:r>
            <a:endParaRPr lang="en-US" sz="1400" dirty="0"/>
          </a:p>
        </p:txBody>
      </p:sp>
      <p:sp>
        <p:nvSpPr>
          <p:cNvPr id="125" name="TextBox 124"/>
          <p:cNvSpPr txBox="1"/>
          <p:nvPr/>
        </p:nvSpPr>
        <p:spPr>
          <a:xfrm>
            <a:off x="5754847" y="5931016"/>
            <a:ext cx="277640" cy="307777"/>
          </a:xfrm>
          <a:prstGeom prst="rect">
            <a:avLst/>
          </a:prstGeom>
          <a:noFill/>
        </p:spPr>
        <p:txBody>
          <a:bodyPr wrap="none" rtlCol="0">
            <a:spAutoFit/>
          </a:bodyPr>
          <a:lstStyle/>
          <a:p>
            <a:r>
              <a:rPr lang="en-US" sz="1400" dirty="0" smtClean="0"/>
              <a:t>X</a:t>
            </a:r>
            <a:endParaRPr lang="en-US" sz="1400" dirty="0"/>
          </a:p>
        </p:txBody>
      </p:sp>
      <p:sp>
        <p:nvSpPr>
          <p:cNvPr id="126" name="TextBox 125"/>
          <p:cNvSpPr txBox="1"/>
          <p:nvPr/>
        </p:nvSpPr>
        <p:spPr>
          <a:xfrm>
            <a:off x="6217639" y="5949193"/>
            <a:ext cx="277640" cy="307777"/>
          </a:xfrm>
          <a:prstGeom prst="rect">
            <a:avLst/>
          </a:prstGeom>
          <a:noFill/>
        </p:spPr>
        <p:txBody>
          <a:bodyPr wrap="none" rtlCol="0">
            <a:spAutoFit/>
          </a:bodyPr>
          <a:lstStyle/>
          <a:p>
            <a:r>
              <a:rPr lang="en-US" sz="1400" dirty="0" smtClean="0"/>
              <a:t>X</a:t>
            </a:r>
            <a:endParaRPr lang="en-US" sz="1400" dirty="0"/>
          </a:p>
        </p:txBody>
      </p:sp>
      <p:sp>
        <p:nvSpPr>
          <p:cNvPr id="127" name="TextBox 126"/>
          <p:cNvSpPr txBox="1"/>
          <p:nvPr/>
        </p:nvSpPr>
        <p:spPr>
          <a:xfrm>
            <a:off x="7125048" y="5942202"/>
            <a:ext cx="277640" cy="307777"/>
          </a:xfrm>
          <a:prstGeom prst="rect">
            <a:avLst/>
          </a:prstGeom>
          <a:noFill/>
        </p:spPr>
        <p:txBody>
          <a:bodyPr wrap="none" rtlCol="0">
            <a:spAutoFit/>
          </a:bodyPr>
          <a:lstStyle/>
          <a:p>
            <a:r>
              <a:rPr lang="en-US" sz="1400" dirty="0" smtClean="0"/>
              <a:t>X</a:t>
            </a:r>
            <a:endParaRPr lang="en-US" sz="1400" dirty="0"/>
          </a:p>
        </p:txBody>
      </p:sp>
      <p:sp>
        <p:nvSpPr>
          <p:cNvPr id="128" name="TextBox 127"/>
          <p:cNvSpPr txBox="1"/>
          <p:nvPr/>
        </p:nvSpPr>
        <p:spPr>
          <a:xfrm>
            <a:off x="6673440" y="5943600"/>
            <a:ext cx="277640" cy="307777"/>
          </a:xfrm>
          <a:prstGeom prst="rect">
            <a:avLst/>
          </a:prstGeom>
          <a:noFill/>
        </p:spPr>
        <p:txBody>
          <a:bodyPr wrap="none" rtlCol="0">
            <a:spAutoFit/>
          </a:bodyPr>
          <a:lstStyle/>
          <a:p>
            <a:r>
              <a:rPr lang="en-US" sz="1400" dirty="0" smtClean="0"/>
              <a:t>X</a:t>
            </a:r>
            <a:endParaRPr lang="en-US" sz="1400" dirty="0"/>
          </a:p>
        </p:txBody>
      </p:sp>
      <p:sp>
        <p:nvSpPr>
          <p:cNvPr id="129" name="TextBox 128"/>
          <p:cNvSpPr txBox="1"/>
          <p:nvPr/>
        </p:nvSpPr>
        <p:spPr>
          <a:xfrm>
            <a:off x="7571062" y="5935211"/>
            <a:ext cx="277640" cy="307777"/>
          </a:xfrm>
          <a:prstGeom prst="rect">
            <a:avLst/>
          </a:prstGeom>
          <a:noFill/>
        </p:spPr>
        <p:txBody>
          <a:bodyPr wrap="none" rtlCol="0">
            <a:spAutoFit/>
          </a:bodyPr>
          <a:lstStyle/>
          <a:p>
            <a:r>
              <a:rPr lang="en-US" sz="1400" dirty="0" smtClean="0"/>
              <a:t>X</a:t>
            </a:r>
            <a:endParaRPr lang="en-US" sz="1400" dirty="0"/>
          </a:p>
        </p:txBody>
      </p:sp>
      <p:sp>
        <p:nvSpPr>
          <p:cNvPr id="130" name="TextBox 129"/>
          <p:cNvSpPr txBox="1"/>
          <p:nvPr/>
        </p:nvSpPr>
        <p:spPr>
          <a:xfrm>
            <a:off x="8050633" y="5928220"/>
            <a:ext cx="277640" cy="307777"/>
          </a:xfrm>
          <a:prstGeom prst="rect">
            <a:avLst/>
          </a:prstGeom>
          <a:noFill/>
        </p:spPr>
        <p:txBody>
          <a:bodyPr wrap="none" rtlCol="0">
            <a:spAutoFit/>
          </a:bodyPr>
          <a:lstStyle/>
          <a:p>
            <a:r>
              <a:rPr lang="en-US" sz="1400" dirty="0" smtClean="0"/>
              <a:t>X</a:t>
            </a:r>
            <a:endParaRPr lang="en-US" sz="1400" dirty="0"/>
          </a:p>
        </p:txBody>
      </p:sp>
      <p:sp>
        <p:nvSpPr>
          <p:cNvPr id="131" name="TextBox 130"/>
          <p:cNvSpPr txBox="1"/>
          <p:nvPr/>
        </p:nvSpPr>
        <p:spPr>
          <a:xfrm>
            <a:off x="8495249" y="5928221"/>
            <a:ext cx="277640" cy="307777"/>
          </a:xfrm>
          <a:prstGeom prst="rect">
            <a:avLst/>
          </a:prstGeom>
          <a:noFill/>
        </p:spPr>
        <p:txBody>
          <a:bodyPr wrap="none" rtlCol="0">
            <a:spAutoFit/>
          </a:bodyPr>
          <a:lstStyle/>
          <a:p>
            <a:r>
              <a:rPr lang="en-US" sz="1400" dirty="0" smtClean="0"/>
              <a:t>X</a:t>
            </a:r>
            <a:endParaRPr lang="en-US" sz="1400" dirty="0"/>
          </a:p>
        </p:txBody>
      </p:sp>
      <p:sp>
        <p:nvSpPr>
          <p:cNvPr id="148" name="Flowchart: Process 147"/>
          <p:cNvSpPr/>
          <p:nvPr/>
        </p:nvSpPr>
        <p:spPr>
          <a:xfrm>
            <a:off x="600364" y="2830944"/>
            <a:ext cx="2096654" cy="3468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We missed the fact that </a:t>
            </a:r>
          </a:p>
          <a:p>
            <a:pPr marL="342900" indent="-342900">
              <a:buFont typeface="+mj-lt"/>
              <a:buAutoNum type="arabicPeriod"/>
            </a:pPr>
            <a:r>
              <a:rPr lang="en-US" sz="1400" dirty="0"/>
              <a:t>T</a:t>
            </a:r>
            <a:r>
              <a:rPr lang="en-US" sz="1400" dirty="0" smtClean="0"/>
              <a:t>he 2</a:t>
            </a:r>
            <a:r>
              <a:rPr lang="en-US" sz="1400" baseline="30000" dirty="0" smtClean="0"/>
              <a:t>nd</a:t>
            </a:r>
            <a:r>
              <a:rPr lang="en-US" sz="1400" dirty="0" smtClean="0"/>
              <a:t> term of the ordered pair (b, d) is “d” </a:t>
            </a:r>
          </a:p>
          <a:p>
            <a:pPr marL="342900" indent="-342900">
              <a:buFont typeface="+mj-lt"/>
              <a:buAutoNum type="arabicPeriod"/>
            </a:pPr>
            <a:r>
              <a:rPr lang="en-US" sz="1400" dirty="0"/>
              <a:t>A</a:t>
            </a:r>
            <a:r>
              <a:rPr lang="en-US" sz="1400" dirty="0" smtClean="0"/>
              <a:t>nd we have two original pairs that start with the term “d”, meaning these pairs can be used as the central pairing of the triad.</a:t>
            </a:r>
          </a:p>
          <a:p>
            <a:pPr marL="342900" indent="-342900">
              <a:buFont typeface="+mj-lt"/>
              <a:buAutoNum type="arabicPeriod"/>
            </a:pPr>
            <a:r>
              <a:rPr lang="en-US" sz="1400" dirty="0" smtClean="0"/>
              <a:t>Therefore we must be missing two column header pairs.</a:t>
            </a:r>
          </a:p>
          <a:p>
            <a:pPr marL="342900" indent="-342900">
              <a:buFont typeface="+mj-lt"/>
              <a:buAutoNum type="arabicPeriod"/>
            </a:pPr>
            <a:r>
              <a:rPr lang="en-US" sz="1400" dirty="0" smtClean="0"/>
              <a:t>See next chart for the example</a:t>
            </a:r>
            <a:endParaRPr lang="en-US" sz="1400" dirty="0"/>
          </a:p>
        </p:txBody>
      </p:sp>
      <p:sp>
        <p:nvSpPr>
          <p:cNvPr id="142" name="TextBox 141"/>
          <p:cNvSpPr txBox="1"/>
          <p:nvPr/>
        </p:nvSpPr>
        <p:spPr>
          <a:xfrm>
            <a:off x="8809458" y="4126213"/>
            <a:ext cx="567784" cy="307777"/>
          </a:xfrm>
          <a:prstGeom prst="rect">
            <a:avLst/>
          </a:prstGeom>
          <a:noFill/>
        </p:spPr>
        <p:txBody>
          <a:bodyPr wrap="none" rtlCol="0">
            <a:spAutoFit/>
          </a:bodyPr>
          <a:lstStyle/>
          <a:p>
            <a:r>
              <a:rPr lang="en-US" sz="1400" b="1" dirty="0" smtClean="0">
                <a:solidFill>
                  <a:srgbClr val="92D050"/>
                </a:solidFill>
              </a:rPr>
              <a:t>(d, a)</a:t>
            </a:r>
            <a:endParaRPr lang="en-US" sz="1400" b="1" dirty="0">
              <a:solidFill>
                <a:srgbClr val="92D050"/>
              </a:solidFill>
            </a:endParaRPr>
          </a:p>
        </p:txBody>
      </p:sp>
      <p:sp>
        <p:nvSpPr>
          <p:cNvPr id="145" name="TextBox 144"/>
          <p:cNvSpPr txBox="1"/>
          <p:nvPr/>
        </p:nvSpPr>
        <p:spPr>
          <a:xfrm>
            <a:off x="9336680" y="4126212"/>
            <a:ext cx="554960" cy="307777"/>
          </a:xfrm>
          <a:prstGeom prst="rect">
            <a:avLst/>
          </a:prstGeom>
          <a:noFill/>
        </p:spPr>
        <p:txBody>
          <a:bodyPr wrap="none" rtlCol="0">
            <a:spAutoFit/>
          </a:bodyPr>
          <a:lstStyle/>
          <a:p>
            <a:r>
              <a:rPr lang="en-US" sz="1400" b="1" dirty="0" smtClean="0">
                <a:solidFill>
                  <a:srgbClr val="92D050"/>
                </a:solidFill>
              </a:rPr>
              <a:t>(d, c)</a:t>
            </a:r>
            <a:endParaRPr lang="en-US" sz="1400" b="1" dirty="0">
              <a:solidFill>
                <a:srgbClr val="92D050"/>
              </a:solidFill>
            </a:endParaRPr>
          </a:p>
        </p:txBody>
      </p:sp>
      <p:sp>
        <p:nvSpPr>
          <p:cNvPr id="3" name="Rectangle 2"/>
          <p:cNvSpPr/>
          <p:nvPr/>
        </p:nvSpPr>
        <p:spPr>
          <a:xfrm>
            <a:off x="10091349" y="2784389"/>
            <a:ext cx="1548713" cy="18617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Now the question becomes what must be the column header to complete the transitivity of the row and intersect?</a:t>
            </a:r>
            <a:endParaRPr lang="en-US" sz="1400" dirty="0">
              <a:solidFill>
                <a:schemeClr val="tx1"/>
              </a:solidFill>
            </a:endParaRPr>
          </a:p>
        </p:txBody>
      </p:sp>
      <p:sp>
        <p:nvSpPr>
          <p:cNvPr id="146" name="Rectangle 145"/>
          <p:cNvSpPr/>
          <p:nvPr/>
        </p:nvSpPr>
        <p:spPr>
          <a:xfrm>
            <a:off x="10268463" y="3208638"/>
            <a:ext cx="1548713" cy="21789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That answer should be self evident:</a:t>
            </a:r>
          </a:p>
          <a:p>
            <a:endParaRPr lang="en-US" sz="1400" dirty="0">
              <a:solidFill>
                <a:schemeClr val="tx1"/>
              </a:solidFill>
            </a:endParaRPr>
          </a:p>
          <a:p>
            <a:r>
              <a:rPr lang="en-US" sz="1400" dirty="0" smtClean="0">
                <a:solidFill>
                  <a:schemeClr val="tx1"/>
                </a:solidFill>
              </a:rPr>
              <a:t>(</a:t>
            </a:r>
            <a:r>
              <a:rPr lang="en-US" sz="1400" dirty="0" err="1" smtClean="0">
                <a:solidFill>
                  <a:schemeClr val="tx1"/>
                </a:solidFill>
              </a:rPr>
              <a:t>b,d</a:t>
            </a:r>
            <a:r>
              <a:rPr lang="en-US" sz="1400" dirty="0" smtClean="0">
                <a:solidFill>
                  <a:schemeClr val="tx1"/>
                </a:solidFill>
              </a:rPr>
              <a:t>)</a:t>
            </a:r>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err="1" smtClean="0">
                <a:solidFill>
                  <a:schemeClr val="tx1"/>
                </a:solidFill>
                <a:latin typeface="Times New Roman" panose="02020603050405020304" pitchFamily="18" charset="0"/>
                <a:cs typeface="Times New Roman" panose="02020603050405020304" pitchFamily="18" charset="0"/>
              </a:rPr>
              <a:t>d,a</a:t>
            </a:r>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smtClean="0">
                <a:solidFill>
                  <a:srgbClr val="FF0000"/>
                </a:solidFill>
                <a:latin typeface="Times New Roman" panose="02020603050405020304" pitchFamily="18" charset="0"/>
                <a:cs typeface="Times New Roman" panose="02020603050405020304" pitchFamily="18" charset="0"/>
              </a:rPr>
              <a:t>(</a:t>
            </a:r>
            <a:r>
              <a:rPr lang="en-US" sz="1400" dirty="0" err="1" smtClean="0">
                <a:solidFill>
                  <a:srgbClr val="FF0000"/>
                </a:solidFill>
                <a:latin typeface="Times New Roman" panose="02020603050405020304" pitchFamily="18" charset="0"/>
                <a:cs typeface="Times New Roman" panose="02020603050405020304" pitchFamily="18" charset="0"/>
              </a:rPr>
              <a:t>b,a</a:t>
            </a:r>
            <a:r>
              <a:rPr lang="en-US" sz="1400" dirty="0" smtClean="0">
                <a:solidFill>
                  <a:srgbClr val="FF0000"/>
                </a:solidFill>
                <a:latin typeface="Times New Roman" panose="02020603050405020304" pitchFamily="18" charset="0"/>
                <a:cs typeface="Times New Roman" panose="02020603050405020304" pitchFamily="18" charset="0"/>
              </a:rPr>
              <a:t>)</a:t>
            </a:r>
          </a:p>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smtClean="0">
                <a:solidFill>
                  <a:schemeClr val="tx1"/>
                </a:solidFill>
                <a:latin typeface="Times New Roman" panose="02020603050405020304" pitchFamily="18" charset="0"/>
                <a:cs typeface="Times New Roman" panose="02020603050405020304" pitchFamily="18" charset="0"/>
              </a:rPr>
              <a:t>And,</a:t>
            </a:r>
          </a:p>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err="1" smtClean="0">
                <a:solidFill>
                  <a:schemeClr val="tx1"/>
                </a:solidFill>
                <a:latin typeface="Times New Roman" panose="02020603050405020304" pitchFamily="18" charset="0"/>
                <a:cs typeface="Times New Roman" panose="02020603050405020304" pitchFamily="18" charset="0"/>
              </a:rPr>
              <a:t>b,d</a:t>
            </a:r>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err="1" smtClean="0">
                <a:solidFill>
                  <a:schemeClr val="tx1"/>
                </a:solidFill>
                <a:latin typeface="Times New Roman" panose="02020603050405020304" pitchFamily="18" charset="0"/>
                <a:cs typeface="Times New Roman" panose="02020603050405020304" pitchFamily="18" charset="0"/>
              </a:rPr>
              <a:t>d,c</a:t>
            </a:r>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smtClean="0">
                <a:solidFill>
                  <a:srgbClr val="FF0000"/>
                </a:solidFill>
                <a:latin typeface="Times New Roman" panose="02020603050405020304" pitchFamily="18" charset="0"/>
                <a:cs typeface="Times New Roman" panose="02020603050405020304" pitchFamily="18" charset="0"/>
              </a:rPr>
              <a:t>(</a:t>
            </a:r>
            <a:r>
              <a:rPr lang="en-US" sz="1400" dirty="0" err="1" smtClean="0">
                <a:solidFill>
                  <a:srgbClr val="FF0000"/>
                </a:solidFill>
                <a:latin typeface="Times New Roman" panose="02020603050405020304" pitchFamily="18" charset="0"/>
                <a:cs typeface="Times New Roman" panose="02020603050405020304" pitchFamily="18" charset="0"/>
              </a:rPr>
              <a:t>b,c</a:t>
            </a:r>
            <a:r>
              <a:rPr lang="en-US" sz="1400" dirty="0" smtClean="0">
                <a:solidFill>
                  <a:srgbClr val="FF0000"/>
                </a:solidFill>
                <a:latin typeface="Times New Roman" panose="02020603050405020304" pitchFamily="18" charset="0"/>
                <a:cs typeface="Times New Roman" panose="02020603050405020304" pitchFamily="18" charset="0"/>
              </a:rPr>
              <a:t>)</a:t>
            </a:r>
            <a:endParaRPr lang="en-US" sz="1400" dirty="0">
              <a:solidFill>
                <a:srgbClr val="FF0000"/>
              </a:solidFill>
            </a:endParaRPr>
          </a:p>
        </p:txBody>
      </p:sp>
      <p:sp>
        <p:nvSpPr>
          <p:cNvPr id="147" name="TextBox 146"/>
          <p:cNvSpPr txBox="1"/>
          <p:nvPr/>
        </p:nvSpPr>
        <p:spPr>
          <a:xfrm>
            <a:off x="8858886" y="1976138"/>
            <a:ext cx="505267" cy="276999"/>
          </a:xfrm>
          <a:prstGeom prst="rect">
            <a:avLst/>
          </a:prstGeom>
          <a:noFill/>
        </p:spPr>
        <p:txBody>
          <a:bodyPr wrap="none" rtlCol="0">
            <a:spAutoFit/>
          </a:bodyPr>
          <a:lstStyle/>
          <a:p>
            <a:r>
              <a:rPr lang="en-US" sz="1200" dirty="0" smtClean="0">
                <a:solidFill>
                  <a:srgbClr val="FF0000"/>
                </a:solidFill>
              </a:rPr>
              <a:t>(b, a)</a:t>
            </a:r>
            <a:endParaRPr lang="en-US" sz="1200" dirty="0">
              <a:solidFill>
                <a:srgbClr val="FF0000"/>
              </a:solidFill>
            </a:endParaRPr>
          </a:p>
        </p:txBody>
      </p:sp>
      <p:sp>
        <p:nvSpPr>
          <p:cNvPr id="149" name="TextBox 148"/>
          <p:cNvSpPr txBox="1"/>
          <p:nvPr/>
        </p:nvSpPr>
        <p:spPr>
          <a:xfrm>
            <a:off x="9357272" y="1988495"/>
            <a:ext cx="461986" cy="276999"/>
          </a:xfrm>
          <a:prstGeom prst="rect">
            <a:avLst/>
          </a:prstGeom>
          <a:noFill/>
        </p:spPr>
        <p:txBody>
          <a:bodyPr wrap="none" rtlCol="0">
            <a:spAutoFit/>
          </a:bodyPr>
          <a:lstStyle/>
          <a:p>
            <a:r>
              <a:rPr lang="en-US" sz="1200" dirty="0" smtClean="0">
                <a:solidFill>
                  <a:srgbClr val="FF0000"/>
                </a:solidFill>
              </a:rPr>
              <a:t>(</a:t>
            </a:r>
            <a:r>
              <a:rPr lang="en-US" sz="1200" dirty="0" err="1" smtClean="0">
                <a:solidFill>
                  <a:srgbClr val="FF0000"/>
                </a:solidFill>
              </a:rPr>
              <a:t>b,c</a:t>
            </a:r>
            <a:r>
              <a:rPr lang="en-US" sz="1200" dirty="0" smtClean="0">
                <a:solidFill>
                  <a:srgbClr val="FF0000"/>
                </a:solidFill>
              </a:rPr>
              <a:t>)</a:t>
            </a:r>
            <a:endParaRPr lang="en-US" sz="1200" dirty="0">
              <a:solidFill>
                <a:srgbClr val="FF0000"/>
              </a:solidFill>
            </a:endParaRPr>
          </a:p>
        </p:txBody>
      </p:sp>
      <p:sp>
        <p:nvSpPr>
          <p:cNvPr id="150" name="Rectangle 149"/>
          <p:cNvSpPr/>
          <p:nvPr/>
        </p:nvSpPr>
        <p:spPr>
          <a:xfrm>
            <a:off x="10519718" y="3731740"/>
            <a:ext cx="1548713" cy="21789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Are we done yet?</a:t>
            </a:r>
          </a:p>
          <a:p>
            <a:endParaRPr lang="en-US" sz="1400" dirty="0">
              <a:solidFill>
                <a:schemeClr val="tx1"/>
              </a:solidFill>
            </a:endParaRPr>
          </a:p>
          <a:p>
            <a:r>
              <a:rPr lang="en-US" sz="1400" dirty="0" smtClean="0">
                <a:solidFill>
                  <a:schemeClr val="tx1"/>
                </a:solidFill>
              </a:rPr>
              <a:t>No, now we must fill each row given the new Column Header and Rows </a:t>
            </a:r>
            <a:r>
              <a:rPr lang="en-US" sz="1400" dirty="0" smtClean="0">
                <a:solidFill>
                  <a:srgbClr val="FF0000"/>
                </a:solidFill>
              </a:rPr>
              <a:t>(</a:t>
            </a:r>
            <a:r>
              <a:rPr lang="en-US" sz="1400" dirty="0" err="1" smtClean="0">
                <a:solidFill>
                  <a:srgbClr val="FF0000"/>
                </a:solidFill>
              </a:rPr>
              <a:t>b,a</a:t>
            </a:r>
            <a:r>
              <a:rPr lang="en-US" sz="1400" dirty="0" smtClean="0">
                <a:solidFill>
                  <a:srgbClr val="FF0000"/>
                </a:solidFill>
              </a:rPr>
              <a:t>) &amp; (b, c)</a:t>
            </a:r>
            <a:endParaRPr lang="en-US" sz="1400" dirty="0">
              <a:solidFill>
                <a:srgbClr val="FF0000"/>
              </a:solidFill>
            </a:endParaRPr>
          </a:p>
        </p:txBody>
      </p:sp>
    </p:spTree>
    <p:extLst>
      <p:ext uri="{BB962C8B-B14F-4D97-AF65-F5344CB8AC3E}">
        <p14:creationId xmlns:p14="http://schemas.microsoft.com/office/powerpoint/2010/main" val="207592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500" fill="hold"/>
                                        <p:tgtEl>
                                          <p:spTgt spid="142"/>
                                        </p:tgtEl>
                                        <p:attrNameLst>
                                          <p:attrName>ppt_x</p:attrName>
                                        </p:attrNameLst>
                                      </p:cBhvr>
                                      <p:tavLst>
                                        <p:tav tm="0">
                                          <p:val>
                                            <p:strVal val="#ppt_x"/>
                                          </p:val>
                                        </p:tav>
                                        <p:tav tm="100000">
                                          <p:val>
                                            <p:strVal val="#ppt_x"/>
                                          </p:val>
                                        </p:tav>
                                      </p:tavLst>
                                    </p:anim>
                                    <p:anim calcmode="lin" valueType="num">
                                      <p:cBhvr additive="base">
                                        <p:cTn id="8"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
                                        </p:tgtEl>
                                        <p:attrNameLst>
                                          <p:attrName>style.visibility</p:attrName>
                                        </p:attrNameLst>
                                      </p:cBhvr>
                                      <p:to>
                                        <p:strVal val="visible"/>
                                      </p:to>
                                    </p:set>
                                    <p:anim calcmode="lin" valueType="num">
                                      <p:cBhvr additive="base">
                                        <p:cTn id="13" dur="500" fill="hold"/>
                                        <p:tgtEl>
                                          <p:spTgt spid="145"/>
                                        </p:tgtEl>
                                        <p:attrNameLst>
                                          <p:attrName>ppt_x</p:attrName>
                                        </p:attrNameLst>
                                      </p:cBhvr>
                                      <p:tavLst>
                                        <p:tav tm="0">
                                          <p:val>
                                            <p:strVal val="#ppt_x"/>
                                          </p:val>
                                        </p:tav>
                                        <p:tav tm="100000">
                                          <p:val>
                                            <p:strVal val="#ppt_x"/>
                                          </p:val>
                                        </p:tav>
                                      </p:tavLst>
                                    </p:anim>
                                    <p:anim calcmode="lin" valueType="num">
                                      <p:cBhvr additive="base">
                                        <p:cTn id="14"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ppt_x"/>
                                          </p:val>
                                        </p:tav>
                                        <p:tav tm="100000">
                                          <p:val>
                                            <p:strVal val="#ppt_x"/>
                                          </p:val>
                                        </p:tav>
                                      </p:tavLst>
                                    </p:anim>
                                    <p:anim calcmode="lin" valueType="num">
                                      <p:cBhvr additive="base">
                                        <p:cTn id="26"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anim calcmode="lin" valueType="num">
                                      <p:cBhvr additive="base">
                                        <p:cTn id="31" dur="500" fill="hold"/>
                                        <p:tgtEl>
                                          <p:spTgt spid="147"/>
                                        </p:tgtEl>
                                        <p:attrNameLst>
                                          <p:attrName>ppt_x</p:attrName>
                                        </p:attrNameLst>
                                      </p:cBhvr>
                                      <p:tavLst>
                                        <p:tav tm="0">
                                          <p:val>
                                            <p:strVal val="#ppt_x"/>
                                          </p:val>
                                        </p:tav>
                                        <p:tav tm="100000">
                                          <p:val>
                                            <p:strVal val="#ppt_x"/>
                                          </p:val>
                                        </p:tav>
                                      </p:tavLst>
                                    </p:anim>
                                    <p:anim calcmode="lin" valueType="num">
                                      <p:cBhvr additive="base">
                                        <p:cTn id="32"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
                                        </p:tgtEl>
                                        <p:attrNameLst>
                                          <p:attrName>style.visibility</p:attrName>
                                        </p:attrNameLst>
                                      </p:cBhvr>
                                      <p:to>
                                        <p:strVal val="visible"/>
                                      </p:to>
                                    </p:set>
                                    <p:anim calcmode="lin" valueType="num">
                                      <p:cBhvr additive="base">
                                        <p:cTn id="37" dur="500" fill="hold"/>
                                        <p:tgtEl>
                                          <p:spTgt spid="149"/>
                                        </p:tgtEl>
                                        <p:attrNameLst>
                                          <p:attrName>ppt_x</p:attrName>
                                        </p:attrNameLst>
                                      </p:cBhvr>
                                      <p:tavLst>
                                        <p:tav tm="0">
                                          <p:val>
                                            <p:strVal val="#ppt_x"/>
                                          </p:val>
                                        </p:tav>
                                        <p:tav tm="100000">
                                          <p:val>
                                            <p:strVal val="#ppt_x"/>
                                          </p:val>
                                        </p:tav>
                                      </p:tavLst>
                                    </p:anim>
                                    <p:anim calcmode="lin" valueType="num">
                                      <p:cBhvr additive="base">
                                        <p:cTn id="38"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0"/>
                                        </p:tgtEl>
                                        <p:attrNameLst>
                                          <p:attrName>style.visibility</p:attrName>
                                        </p:attrNameLst>
                                      </p:cBhvr>
                                      <p:to>
                                        <p:strVal val="visible"/>
                                      </p:to>
                                    </p:set>
                                    <p:anim calcmode="lin" valueType="num">
                                      <p:cBhvr additive="base">
                                        <p:cTn id="43" dur="500" fill="hold"/>
                                        <p:tgtEl>
                                          <p:spTgt spid="150"/>
                                        </p:tgtEl>
                                        <p:attrNameLst>
                                          <p:attrName>ppt_x</p:attrName>
                                        </p:attrNameLst>
                                      </p:cBhvr>
                                      <p:tavLst>
                                        <p:tav tm="0">
                                          <p:val>
                                            <p:strVal val="#ppt_x"/>
                                          </p:val>
                                        </p:tav>
                                        <p:tav tm="100000">
                                          <p:val>
                                            <p:strVal val="#ppt_x"/>
                                          </p:val>
                                        </p:tav>
                                      </p:tavLst>
                                    </p:anim>
                                    <p:anim calcmode="lin" valueType="num">
                                      <p:cBhvr additive="base">
                                        <p:cTn id="44"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5" grpId="0"/>
      <p:bldP spid="3" grpId="0" animBg="1"/>
      <p:bldP spid="146" grpId="0" animBg="1"/>
      <p:bldP spid="147" grpId="0"/>
      <p:bldP spid="149" grpId="0"/>
      <p:bldP spid="1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8106248"/>
              </p:ext>
            </p:extLst>
          </p:nvPr>
        </p:nvGraphicFramePr>
        <p:xfrm>
          <a:off x="3349505" y="1413721"/>
          <a:ext cx="6498002" cy="4351344"/>
        </p:xfrm>
        <a:graphic>
          <a:graphicData uri="http://schemas.openxmlformats.org/drawingml/2006/table">
            <a:tbl>
              <a:tblPr>
                <a:tableStyleId>{5C22544A-7EE6-4342-B048-85BDC9FD1C3A}</a:tableStyleId>
              </a:tblPr>
              <a:tblGrid>
                <a:gridCol w="464143"/>
                <a:gridCol w="464143"/>
                <a:gridCol w="464143"/>
                <a:gridCol w="464143"/>
                <a:gridCol w="464143"/>
                <a:gridCol w="464143"/>
                <a:gridCol w="464143"/>
                <a:gridCol w="464143"/>
                <a:gridCol w="464143"/>
                <a:gridCol w="464143"/>
                <a:gridCol w="464143"/>
                <a:gridCol w="384122"/>
                <a:gridCol w="544164"/>
                <a:gridCol w="464143"/>
              </a:tblGrid>
              <a:tr h="181306">
                <a:tc gridSpan="14">
                  <a:txBody>
                    <a:bodyPr/>
                    <a:lstStyle/>
                    <a:p>
                      <a:pPr algn="ctr" fontAlgn="b"/>
                      <a:r>
                        <a:rPr lang="en-US" sz="1100" u="none" strike="noStrike" dirty="0">
                          <a:effectLst/>
                        </a:rPr>
                        <a:t>Initial Order Pair Transitive Matrix</a:t>
                      </a:r>
                      <a:endParaRPr lang="en-US" sz="1100" b="0" i="0" u="none" strike="noStrike" dirty="0">
                        <a:solidFill>
                          <a:srgbClr val="000000"/>
                        </a:solidFill>
                        <a:effectLst/>
                        <a:latin typeface="Calibri" panose="020F0502020204030204" pitchFamily="34" charset="0"/>
                      </a:endParaRPr>
                    </a:p>
                  </a:txBody>
                  <a:tcPr marL="7252" marR="7252" marT="725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(b,b)</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(a,d)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(b,d)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(c,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 c)</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(d,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(b,b)</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(a,d)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(b,d)</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(d,a)</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(c, d)</a:t>
                      </a:r>
                      <a:endParaRPr lang="en-US" sz="1100" b="0" i="0" u="none" strike="noStrike">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dirty="0">
                          <a:effectLst/>
                        </a:rPr>
                        <a:t>(d, c)</a:t>
                      </a:r>
                      <a:endParaRPr lang="en-US" sz="1100" b="0" i="0" u="none" strike="noStrike" dirty="0">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r>
              <a:tr h="181306">
                <a:tc>
                  <a:txBody>
                    <a:bodyPr/>
                    <a:lstStyle/>
                    <a:p>
                      <a:pPr algn="ctr" fontAlgn="b"/>
                      <a:r>
                        <a:rPr lang="en-US" sz="1100" u="none" strike="noStrike" dirty="0">
                          <a:effectLst/>
                        </a:rPr>
                        <a:t>(d, d)</a:t>
                      </a:r>
                      <a:endParaRPr lang="en-US" sz="1100" b="0" i="0" u="none" strike="noStrike" dirty="0">
                        <a:solidFill>
                          <a:srgbClr val="FF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252" marR="7252" marT="7252" marB="0" anchor="b"/>
                </a:tc>
              </a:tr>
            </a:tbl>
          </a:graphicData>
        </a:graphic>
      </p:graphicFrame>
      <p:sp>
        <p:nvSpPr>
          <p:cNvPr id="7" name="TextBox 6"/>
          <p:cNvSpPr txBox="1"/>
          <p:nvPr/>
        </p:nvSpPr>
        <p:spPr>
          <a:xfrm>
            <a:off x="4901514" y="864967"/>
            <a:ext cx="2850011" cy="369332"/>
          </a:xfrm>
          <a:prstGeom prst="rect">
            <a:avLst/>
          </a:prstGeom>
          <a:noFill/>
        </p:spPr>
        <p:txBody>
          <a:bodyPr wrap="none" rtlCol="0">
            <a:spAutoFit/>
          </a:bodyPr>
          <a:lstStyle/>
          <a:p>
            <a:r>
              <a:rPr lang="en-US" dirty="0" smtClean="0"/>
              <a:t>Practice Problem 7 – </a:t>
            </a:r>
            <a:r>
              <a:rPr lang="en-US" dirty="0" err="1" smtClean="0"/>
              <a:t>Pg</a:t>
            </a:r>
            <a:r>
              <a:rPr lang="en-US" dirty="0" smtClean="0"/>
              <a:t> 335</a:t>
            </a:r>
            <a:endParaRPr lang="en-US" dirty="0"/>
          </a:p>
        </p:txBody>
      </p:sp>
      <p:sp>
        <p:nvSpPr>
          <p:cNvPr id="4" name="Rectangle 3"/>
          <p:cNvSpPr/>
          <p:nvPr/>
        </p:nvSpPr>
        <p:spPr>
          <a:xfrm>
            <a:off x="3989457" y="1109021"/>
            <a:ext cx="4734413" cy="276999"/>
          </a:xfrm>
          <a:prstGeom prst="rect">
            <a:avLst/>
          </a:prstGeom>
        </p:spPr>
        <p:txBody>
          <a:bodyPr wrap="square">
            <a:spAutoFit/>
          </a:bodyPr>
          <a:lstStyle/>
          <a:p>
            <a:r>
              <a:rPr lang="en-US" sz="1200" dirty="0"/>
              <a:t>S = {a, b, c, d}, 	</a:t>
            </a:r>
            <a:r>
              <a:rPr lang="el-GR" sz="1200" dirty="0">
                <a:solidFill>
                  <a:schemeClr val="accent6"/>
                </a:solidFill>
                <a:latin typeface="Times New Roman" panose="02020603050405020304" pitchFamily="18" charset="0"/>
                <a:cs typeface="Times New Roman" panose="02020603050405020304" pitchFamily="18" charset="0"/>
              </a:rPr>
              <a:t>ρ</a:t>
            </a:r>
            <a:r>
              <a:rPr lang="en-US" sz="1200" dirty="0">
                <a:solidFill>
                  <a:schemeClr val="accent6"/>
                </a:solidFill>
                <a:latin typeface="Times New Roman" panose="02020603050405020304" pitchFamily="18" charset="0"/>
                <a:cs typeface="Times New Roman" panose="02020603050405020304" pitchFamily="18" charset="0"/>
              </a:rPr>
              <a:t> = {(</a:t>
            </a:r>
            <a:r>
              <a:rPr lang="en-US" sz="1200" dirty="0" err="1">
                <a:solidFill>
                  <a:schemeClr val="accent6"/>
                </a:solidFill>
                <a:latin typeface="Times New Roman" panose="02020603050405020304" pitchFamily="18" charset="0"/>
                <a:cs typeface="Times New Roman" panose="02020603050405020304" pitchFamily="18" charset="0"/>
              </a:rPr>
              <a:t>a,a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b,b</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a,c</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a,d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b,d</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c,a</a:t>
            </a:r>
            <a:r>
              <a:rPr lang="en-US" sz="1200" dirty="0">
                <a:solidFill>
                  <a:schemeClr val="accent6"/>
                </a:solidFill>
                <a:latin typeface="Times New Roman" panose="02020603050405020304" pitchFamily="18" charset="0"/>
                <a:cs typeface="Times New Roman" panose="02020603050405020304" pitchFamily="18" charset="0"/>
              </a:rPr>
              <a:t>), (</a:t>
            </a:r>
            <a:r>
              <a:rPr lang="en-US" sz="1200" dirty="0" err="1">
                <a:solidFill>
                  <a:schemeClr val="accent6"/>
                </a:solidFill>
                <a:latin typeface="Times New Roman" panose="02020603050405020304" pitchFamily="18" charset="0"/>
                <a:cs typeface="Times New Roman" panose="02020603050405020304" pitchFamily="18" charset="0"/>
              </a:rPr>
              <a:t>d,a</a:t>
            </a:r>
            <a:r>
              <a:rPr lang="en-US" sz="1200" dirty="0">
                <a:solidFill>
                  <a:schemeClr val="accent6"/>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568411" y="1515757"/>
            <a:ext cx="2347437" cy="738664"/>
          </a:xfrm>
          <a:prstGeom prst="rect">
            <a:avLst/>
          </a:prstGeom>
          <a:noFill/>
        </p:spPr>
        <p:txBody>
          <a:bodyPr wrap="none" rtlCol="0">
            <a:spAutoFit/>
          </a:bodyPr>
          <a:lstStyle/>
          <a:p>
            <a:r>
              <a:rPr lang="en-US" sz="1400" dirty="0" smtClean="0"/>
              <a:t>Key:</a:t>
            </a:r>
          </a:p>
          <a:p>
            <a:r>
              <a:rPr lang="en-US" sz="1400" dirty="0" smtClean="0">
                <a:solidFill>
                  <a:schemeClr val="accent6"/>
                </a:solidFill>
              </a:rPr>
              <a:t>Green Text = Given Order Pair</a:t>
            </a:r>
          </a:p>
          <a:p>
            <a:r>
              <a:rPr lang="en-US" sz="1400" dirty="0" smtClean="0">
                <a:solidFill>
                  <a:srgbClr val="FF0000"/>
                </a:solidFill>
              </a:rPr>
              <a:t>Red Text = New Ordered Pair</a:t>
            </a:r>
            <a:endParaRPr lang="en-US" sz="1400" dirty="0">
              <a:solidFill>
                <a:srgbClr val="FF0000"/>
              </a:solidFill>
            </a:endParaRPr>
          </a:p>
        </p:txBody>
      </p:sp>
      <p:sp>
        <p:nvSpPr>
          <p:cNvPr id="10" name="TextBox 9"/>
          <p:cNvSpPr txBox="1"/>
          <p:nvPr/>
        </p:nvSpPr>
        <p:spPr>
          <a:xfrm>
            <a:off x="3892491" y="1903613"/>
            <a:ext cx="277640" cy="307777"/>
          </a:xfrm>
          <a:prstGeom prst="rect">
            <a:avLst/>
          </a:prstGeom>
          <a:noFill/>
        </p:spPr>
        <p:txBody>
          <a:bodyPr wrap="none" rtlCol="0">
            <a:spAutoFit/>
          </a:bodyPr>
          <a:lstStyle/>
          <a:p>
            <a:r>
              <a:rPr lang="en-US" sz="1400" dirty="0" smtClean="0"/>
              <a:t>X</a:t>
            </a:r>
            <a:endParaRPr lang="en-US" sz="1400" dirty="0"/>
          </a:p>
        </p:txBody>
      </p:sp>
      <p:sp>
        <p:nvSpPr>
          <p:cNvPr id="11" name="TextBox 10"/>
          <p:cNvSpPr txBox="1"/>
          <p:nvPr/>
        </p:nvSpPr>
        <p:spPr>
          <a:xfrm>
            <a:off x="4346895" y="1888233"/>
            <a:ext cx="277640" cy="307777"/>
          </a:xfrm>
          <a:prstGeom prst="rect">
            <a:avLst/>
          </a:prstGeom>
          <a:noFill/>
        </p:spPr>
        <p:txBody>
          <a:bodyPr wrap="none" rtlCol="0">
            <a:spAutoFit/>
          </a:bodyPr>
          <a:lstStyle/>
          <a:p>
            <a:r>
              <a:rPr lang="en-US" sz="1400" dirty="0" smtClean="0"/>
              <a:t>X</a:t>
            </a:r>
            <a:endParaRPr lang="en-US" sz="1400" dirty="0"/>
          </a:p>
        </p:txBody>
      </p:sp>
      <p:sp>
        <p:nvSpPr>
          <p:cNvPr id="12" name="TextBox 11"/>
          <p:cNvSpPr txBox="1"/>
          <p:nvPr/>
        </p:nvSpPr>
        <p:spPr>
          <a:xfrm>
            <a:off x="5254303" y="1889631"/>
            <a:ext cx="277640" cy="307777"/>
          </a:xfrm>
          <a:prstGeom prst="rect">
            <a:avLst/>
          </a:prstGeom>
          <a:noFill/>
        </p:spPr>
        <p:txBody>
          <a:bodyPr wrap="none" rtlCol="0">
            <a:spAutoFit/>
          </a:bodyPr>
          <a:lstStyle/>
          <a:p>
            <a:r>
              <a:rPr lang="en-US" sz="1400" dirty="0" smtClean="0"/>
              <a:t>X</a:t>
            </a:r>
            <a:endParaRPr lang="en-US" sz="1400" dirty="0"/>
          </a:p>
        </p:txBody>
      </p:sp>
      <p:sp>
        <p:nvSpPr>
          <p:cNvPr id="13" name="TextBox 12"/>
          <p:cNvSpPr txBox="1"/>
          <p:nvPr/>
        </p:nvSpPr>
        <p:spPr>
          <a:xfrm>
            <a:off x="4811086" y="1891029"/>
            <a:ext cx="277640" cy="307777"/>
          </a:xfrm>
          <a:prstGeom prst="rect">
            <a:avLst/>
          </a:prstGeom>
          <a:noFill/>
        </p:spPr>
        <p:txBody>
          <a:bodyPr wrap="none" rtlCol="0">
            <a:spAutoFit/>
          </a:bodyPr>
          <a:lstStyle/>
          <a:p>
            <a:r>
              <a:rPr lang="en-US" sz="1400" dirty="0" smtClean="0"/>
              <a:t>X</a:t>
            </a:r>
            <a:endParaRPr lang="en-US" sz="1400" dirty="0"/>
          </a:p>
        </p:txBody>
      </p:sp>
      <p:sp>
        <p:nvSpPr>
          <p:cNvPr id="14" name="TextBox 13"/>
          <p:cNvSpPr txBox="1"/>
          <p:nvPr/>
        </p:nvSpPr>
        <p:spPr>
          <a:xfrm>
            <a:off x="5743662" y="1892427"/>
            <a:ext cx="277640" cy="307777"/>
          </a:xfrm>
          <a:prstGeom prst="rect">
            <a:avLst/>
          </a:prstGeom>
          <a:noFill/>
        </p:spPr>
        <p:txBody>
          <a:bodyPr wrap="none" rtlCol="0">
            <a:spAutoFit/>
          </a:bodyPr>
          <a:lstStyle/>
          <a:p>
            <a:r>
              <a:rPr lang="en-US" sz="1400" dirty="0" smtClean="0"/>
              <a:t>X</a:t>
            </a:r>
            <a:endParaRPr lang="en-US" sz="1400" dirty="0"/>
          </a:p>
        </p:txBody>
      </p:sp>
      <p:sp>
        <p:nvSpPr>
          <p:cNvPr id="15" name="TextBox 14"/>
          <p:cNvSpPr txBox="1"/>
          <p:nvPr/>
        </p:nvSpPr>
        <p:spPr>
          <a:xfrm>
            <a:off x="6206454" y="1910604"/>
            <a:ext cx="277640" cy="307777"/>
          </a:xfrm>
          <a:prstGeom prst="rect">
            <a:avLst/>
          </a:prstGeom>
          <a:noFill/>
        </p:spPr>
        <p:txBody>
          <a:bodyPr wrap="none" rtlCol="0">
            <a:spAutoFit/>
          </a:bodyPr>
          <a:lstStyle/>
          <a:p>
            <a:r>
              <a:rPr lang="en-US" sz="1400" dirty="0" smtClean="0"/>
              <a:t>X</a:t>
            </a:r>
            <a:endParaRPr lang="en-US" sz="1400" dirty="0"/>
          </a:p>
        </p:txBody>
      </p:sp>
      <p:sp>
        <p:nvSpPr>
          <p:cNvPr id="16" name="TextBox 15"/>
          <p:cNvSpPr txBox="1"/>
          <p:nvPr/>
        </p:nvSpPr>
        <p:spPr>
          <a:xfrm>
            <a:off x="7113863" y="1903613"/>
            <a:ext cx="277640" cy="307777"/>
          </a:xfrm>
          <a:prstGeom prst="rect">
            <a:avLst/>
          </a:prstGeom>
          <a:noFill/>
        </p:spPr>
        <p:txBody>
          <a:bodyPr wrap="none" rtlCol="0">
            <a:spAutoFit/>
          </a:bodyPr>
          <a:lstStyle/>
          <a:p>
            <a:r>
              <a:rPr lang="en-US" sz="1400" dirty="0" smtClean="0"/>
              <a:t>X</a:t>
            </a:r>
            <a:endParaRPr lang="en-US" sz="1400" dirty="0"/>
          </a:p>
        </p:txBody>
      </p:sp>
      <p:sp>
        <p:nvSpPr>
          <p:cNvPr id="17" name="TextBox 16"/>
          <p:cNvSpPr txBox="1"/>
          <p:nvPr/>
        </p:nvSpPr>
        <p:spPr>
          <a:xfrm>
            <a:off x="6662255" y="1905011"/>
            <a:ext cx="277640" cy="307777"/>
          </a:xfrm>
          <a:prstGeom prst="rect">
            <a:avLst/>
          </a:prstGeom>
          <a:noFill/>
        </p:spPr>
        <p:txBody>
          <a:bodyPr wrap="none" rtlCol="0">
            <a:spAutoFit/>
          </a:bodyPr>
          <a:lstStyle/>
          <a:p>
            <a:r>
              <a:rPr lang="en-US" sz="1400" dirty="0" smtClean="0"/>
              <a:t>X</a:t>
            </a:r>
            <a:endParaRPr lang="en-US" sz="1400" dirty="0"/>
          </a:p>
        </p:txBody>
      </p:sp>
      <p:sp>
        <p:nvSpPr>
          <p:cNvPr id="18" name="TextBox 17"/>
          <p:cNvSpPr txBox="1"/>
          <p:nvPr/>
        </p:nvSpPr>
        <p:spPr>
          <a:xfrm>
            <a:off x="3893889" y="2248960"/>
            <a:ext cx="277640" cy="307777"/>
          </a:xfrm>
          <a:prstGeom prst="rect">
            <a:avLst/>
          </a:prstGeom>
          <a:noFill/>
        </p:spPr>
        <p:txBody>
          <a:bodyPr wrap="none" rtlCol="0">
            <a:spAutoFit/>
          </a:bodyPr>
          <a:lstStyle/>
          <a:p>
            <a:r>
              <a:rPr lang="en-US" sz="1400" dirty="0" smtClean="0"/>
              <a:t>X</a:t>
            </a:r>
            <a:endParaRPr lang="en-US" sz="1400" dirty="0"/>
          </a:p>
        </p:txBody>
      </p:sp>
      <p:sp>
        <p:nvSpPr>
          <p:cNvPr id="19" name="TextBox 18"/>
          <p:cNvSpPr txBox="1"/>
          <p:nvPr/>
        </p:nvSpPr>
        <p:spPr>
          <a:xfrm>
            <a:off x="4348293" y="2233580"/>
            <a:ext cx="277640" cy="307777"/>
          </a:xfrm>
          <a:prstGeom prst="rect">
            <a:avLst/>
          </a:prstGeom>
          <a:noFill/>
        </p:spPr>
        <p:txBody>
          <a:bodyPr wrap="none" rtlCol="0">
            <a:spAutoFit/>
          </a:bodyPr>
          <a:lstStyle/>
          <a:p>
            <a:r>
              <a:rPr lang="en-US" sz="1400" dirty="0" smtClean="0"/>
              <a:t>X</a:t>
            </a:r>
            <a:endParaRPr lang="en-US" sz="1400" dirty="0"/>
          </a:p>
        </p:txBody>
      </p:sp>
      <p:sp>
        <p:nvSpPr>
          <p:cNvPr id="20" name="TextBox 19"/>
          <p:cNvSpPr txBox="1"/>
          <p:nvPr/>
        </p:nvSpPr>
        <p:spPr>
          <a:xfrm>
            <a:off x="5255701" y="2234978"/>
            <a:ext cx="277640" cy="307777"/>
          </a:xfrm>
          <a:prstGeom prst="rect">
            <a:avLst/>
          </a:prstGeom>
          <a:noFill/>
        </p:spPr>
        <p:txBody>
          <a:bodyPr wrap="none" rtlCol="0">
            <a:spAutoFit/>
          </a:bodyPr>
          <a:lstStyle/>
          <a:p>
            <a:r>
              <a:rPr lang="en-US" sz="1400" dirty="0" smtClean="0"/>
              <a:t>X</a:t>
            </a:r>
            <a:endParaRPr lang="en-US" sz="1400" dirty="0"/>
          </a:p>
        </p:txBody>
      </p:sp>
      <p:sp>
        <p:nvSpPr>
          <p:cNvPr id="21" name="TextBox 20"/>
          <p:cNvSpPr txBox="1"/>
          <p:nvPr/>
        </p:nvSpPr>
        <p:spPr>
          <a:xfrm>
            <a:off x="4812484" y="2236376"/>
            <a:ext cx="277640" cy="307777"/>
          </a:xfrm>
          <a:prstGeom prst="rect">
            <a:avLst/>
          </a:prstGeom>
          <a:noFill/>
        </p:spPr>
        <p:txBody>
          <a:bodyPr wrap="none" rtlCol="0">
            <a:spAutoFit/>
          </a:bodyPr>
          <a:lstStyle/>
          <a:p>
            <a:r>
              <a:rPr lang="en-US" sz="1400" dirty="0" smtClean="0"/>
              <a:t>X</a:t>
            </a:r>
            <a:endParaRPr lang="en-US" sz="1400" dirty="0"/>
          </a:p>
        </p:txBody>
      </p:sp>
      <p:sp>
        <p:nvSpPr>
          <p:cNvPr id="22" name="TextBox 21"/>
          <p:cNvSpPr txBox="1"/>
          <p:nvPr/>
        </p:nvSpPr>
        <p:spPr>
          <a:xfrm>
            <a:off x="5745060" y="2237774"/>
            <a:ext cx="277640" cy="307777"/>
          </a:xfrm>
          <a:prstGeom prst="rect">
            <a:avLst/>
          </a:prstGeom>
          <a:noFill/>
        </p:spPr>
        <p:txBody>
          <a:bodyPr wrap="none" rtlCol="0">
            <a:spAutoFit/>
          </a:bodyPr>
          <a:lstStyle/>
          <a:p>
            <a:r>
              <a:rPr lang="en-US" sz="1400" dirty="0" smtClean="0"/>
              <a:t>X</a:t>
            </a:r>
            <a:endParaRPr lang="en-US" sz="1400" dirty="0"/>
          </a:p>
        </p:txBody>
      </p:sp>
      <p:sp>
        <p:nvSpPr>
          <p:cNvPr id="23" name="TextBox 22"/>
          <p:cNvSpPr txBox="1"/>
          <p:nvPr/>
        </p:nvSpPr>
        <p:spPr>
          <a:xfrm>
            <a:off x="6207852" y="2255951"/>
            <a:ext cx="277640" cy="307777"/>
          </a:xfrm>
          <a:prstGeom prst="rect">
            <a:avLst/>
          </a:prstGeom>
          <a:noFill/>
        </p:spPr>
        <p:txBody>
          <a:bodyPr wrap="none" rtlCol="0">
            <a:spAutoFit/>
          </a:bodyPr>
          <a:lstStyle/>
          <a:p>
            <a:r>
              <a:rPr lang="en-US" sz="1400" dirty="0" smtClean="0"/>
              <a:t>X</a:t>
            </a:r>
            <a:endParaRPr lang="en-US" sz="1400" dirty="0"/>
          </a:p>
        </p:txBody>
      </p:sp>
      <p:sp>
        <p:nvSpPr>
          <p:cNvPr id="24" name="TextBox 23"/>
          <p:cNvSpPr txBox="1"/>
          <p:nvPr/>
        </p:nvSpPr>
        <p:spPr>
          <a:xfrm>
            <a:off x="7115261" y="2248960"/>
            <a:ext cx="277640" cy="307777"/>
          </a:xfrm>
          <a:prstGeom prst="rect">
            <a:avLst/>
          </a:prstGeom>
          <a:noFill/>
        </p:spPr>
        <p:txBody>
          <a:bodyPr wrap="none" rtlCol="0">
            <a:spAutoFit/>
          </a:bodyPr>
          <a:lstStyle/>
          <a:p>
            <a:r>
              <a:rPr lang="en-US" sz="1400" dirty="0" smtClean="0"/>
              <a:t>X</a:t>
            </a:r>
            <a:endParaRPr lang="en-US" sz="1400" dirty="0"/>
          </a:p>
        </p:txBody>
      </p:sp>
      <p:sp>
        <p:nvSpPr>
          <p:cNvPr id="25" name="TextBox 24"/>
          <p:cNvSpPr txBox="1"/>
          <p:nvPr/>
        </p:nvSpPr>
        <p:spPr>
          <a:xfrm>
            <a:off x="6663653" y="2250358"/>
            <a:ext cx="277640" cy="307777"/>
          </a:xfrm>
          <a:prstGeom prst="rect">
            <a:avLst/>
          </a:prstGeom>
          <a:noFill/>
        </p:spPr>
        <p:txBody>
          <a:bodyPr wrap="none" rtlCol="0">
            <a:spAutoFit/>
          </a:bodyPr>
          <a:lstStyle/>
          <a:p>
            <a:r>
              <a:rPr lang="en-US" sz="1400" dirty="0" smtClean="0"/>
              <a:t>X</a:t>
            </a:r>
            <a:endParaRPr lang="en-US" sz="1400" dirty="0"/>
          </a:p>
        </p:txBody>
      </p:sp>
      <p:sp>
        <p:nvSpPr>
          <p:cNvPr id="26" name="TextBox 25"/>
          <p:cNvSpPr txBox="1"/>
          <p:nvPr/>
        </p:nvSpPr>
        <p:spPr>
          <a:xfrm>
            <a:off x="3912065" y="2602696"/>
            <a:ext cx="277640" cy="307777"/>
          </a:xfrm>
          <a:prstGeom prst="rect">
            <a:avLst/>
          </a:prstGeom>
          <a:noFill/>
        </p:spPr>
        <p:txBody>
          <a:bodyPr wrap="none" rtlCol="0">
            <a:spAutoFit/>
          </a:bodyPr>
          <a:lstStyle/>
          <a:p>
            <a:r>
              <a:rPr lang="en-US" sz="1400" dirty="0" smtClean="0"/>
              <a:t>X</a:t>
            </a:r>
            <a:endParaRPr lang="en-US" sz="1400" dirty="0"/>
          </a:p>
        </p:txBody>
      </p:sp>
      <p:sp>
        <p:nvSpPr>
          <p:cNvPr id="27" name="TextBox 26"/>
          <p:cNvSpPr txBox="1"/>
          <p:nvPr/>
        </p:nvSpPr>
        <p:spPr>
          <a:xfrm>
            <a:off x="4366469" y="2587316"/>
            <a:ext cx="277640" cy="307777"/>
          </a:xfrm>
          <a:prstGeom prst="rect">
            <a:avLst/>
          </a:prstGeom>
          <a:noFill/>
        </p:spPr>
        <p:txBody>
          <a:bodyPr wrap="none" rtlCol="0">
            <a:spAutoFit/>
          </a:bodyPr>
          <a:lstStyle/>
          <a:p>
            <a:r>
              <a:rPr lang="en-US" sz="1400" dirty="0" smtClean="0"/>
              <a:t>X</a:t>
            </a:r>
            <a:endParaRPr lang="en-US" sz="1400" dirty="0"/>
          </a:p>
        </p:txBody>
      </p:sp>
      <p:sp>
        <p:nvSpPr>
          <p:cNvPr id="28" name="TextBox 27"/>
          <p:cNvSpPr txBox="1"/>
          <p:nvPr/>
        </p:nvSpPr>
        <p:spPr>
          <a:xfrm>
            <a:off x="5273877" y="2588714"/>
            <a:ext cx="277640" cy="307777"/>
          </a:xfrm>
          <a:prstGeom prst="rect">
            <a:avLst/>
          </a:prstGeom>
          <a:noFill/>
        </p:spPr>
        <p:txBody>
          <a:bodyPr wrap="none" rtlCol="0">
            <a:spAutoFit/>
          </a:bodyPr>
          <a:lstStyle/>
          <a:p>
            <a:r>
              <a:rPr lang="en-US" sz="1400" dirty="0" smtClean="0"/>
              <a:t>X</a:t>
            </a:r>
            <a:endParaRPr lang="en-US" sz="1400" dirty="0"/>
          </a:p>
        </p:txBody>
      </p:sp>
      <p:sp>
        <p:nvSpPr>
          <p:cNvPr id="29" name="TextBox 28"/>
          <p:cNvSpPr txBox="1"/>
          <p:nvPr/>
        </p:nvSpPr>
        <p:spPr>
          <a:xfrm>
            <a:off x="4830660" y="2590112"/>
            <a:ext cx="277640" cy="307777"/>
          </a:xfrm>
          <a:prstGeom prst="rect">
            <a:avLst/>
          </a:prstGeom>
          <a:noFill/>
        </p:spPr>
        <p:txBody>
          <a:bodyPr wrap="none" rtlCol="0">
            <a:spAutoFit/>
          </a:bodyPr>
          <a:lstStyle/>
          <a:p>
            <a:r>
              <a:rPr lang="en-US" sz="1400" dirty="0" smtClean="0"/>
              <a:t>X</a:t>
            </a:r>
            <a:endParaRPr lang="en-US" sz="1400" dirty="0"/>
          </a:p>
        </p:txBody>
      </p:sp>
      <p:sp>
        <p:nvSpPr>
          <p:cNvPr id="30" name="TextBox 29"/>
          <p:cNvSpPr txBox="1"/>
          <p:nvPr/>
        </p:nvSpPr>
        <p:spPr>
          <a:xfrm>
            <a:off x="5763236" y="2591510"/>
            <a:ext cx="277640" cy="307777"/>
          </a:xfrm>
          <a:prstGeom prst="rect">
            <a:avLst/>
          </a:prstGeom>
          <a:noFill/>
        </p:spPr>
        <p:txBody>
          <a:bodyPr wrap="none" rtlCol="0">
            <a:spAutoFit/>
          </a:bodyPr>
          <a:lstStyle/>
          <a:p>
            <a:r>
              <a:rPr lang="en-US" sz="1400" dirty="0" smtClean="0"/>
              <a:t>X</a:t>
            </a:r>
            <a:endParaRPr lang="en-US" sz="1400" dirty="0"/>
          </a:p>
        </p:txBody>
      </p:sp>
      <p:sp>
        <p:nvSpPr>
          <p:cNvPr id="31" name="TextBox 30"/>
          <p:cNvSpPr txBox="1"/>
          <p:nvPr/>
        </p:nvSpPr>
        <p:spPr>
          <a:xfrm>
            <a:off x="6226028" y="2609687"/>
            <a:ext cx="277640" cy="307777"/>
          </a:xfrm>
          <a:prstGeom prst="rect">
            <a:avLst/>
          </a:prstGeom>
          <a:noFill/>
        </p:spPr>
        <p:txBody>
          <a:bodyPr wrap="none" rtlCol="0">
            <a:spAutoFit/>
          </a:bodyPr>
          <a:lstStyle/>
          <a:p>
            <a:r>
              <a:rPr lang="en-US" sz="1400" dirty="0" smtClean="0"/>
              <a:t>X</a:t>
            </a:r>
            <a:endParaRPr lang="en-US" sz="1400" dirty="0"/>
          </a:p>
        </p:txBody>
      </p:sp>
      <p:sp>
        <p:nvSpPr>
          <p:cNvPr id="32" name="TextBox 31"/>
          <p:cNvSpPr txBox="1"/>
          <p:nvPr/>
        </p:nvSpPr>
        <p:spPr>
          <a:xfrm>
            <a:off x="7133437" y="2602696"/>
            <a:ext cx="277640" cy="307777"/>
          </a:xfrm>
          <a:prstGeom prst="rect">
            <a:avLst/>
          </a:prstGeom>
          <a:noFill/>
        </p:spPr>
        <p:txBody>
          <a:bodyPr wrap="none" rtlCol="0">
            <a:spAutoFit/>
          </a:bodyPr>
          <a:lstStyle/>
          <a:p>
            <a:r>
              <a:rPr lang="en-US" sz="1400" dirty="0" smtClean="0"/>
              <a:t>X</a:t>
            </a:r>
            <a:endParaRPr lang="en-US" sz="1400" dirty="0"/>
          </a:p>
        </p:txBody>
      </p:sp>
      <p:sp>
        <p:nvSpPr>
          <p:cNvPr id="33" name="TextBox 32"/>
          <p:cNvSpPr txBox="1"/>
          <p:nvPr/>
        </p:nvSpPr>
        <p:spPr>
          <a:xfrm>
            <a:off x="6681829" y="2604094"/>
            <a:ext cx="277640" cy="307777"/>
          </a:xfrm>
          <a:prstGeom prst="rect">
            <a:avLst/>
          </a:prstGeom>
          <a:noFill/>
        </p:spPr>
        <p:txBody>
          <a:bodyPr wrap="none" rtlCol="0">
            <a:spAutoFit/>
          </a:bodyPr>
          <a:lstStyle/>
          <a:p>
            <a:r>
              <a:rPr lang="en-US" sz="1400" dirty="0" smtClean="0"/>
              <a:t>X</a:t>
            </a:r>
            <a:endParaRPr lang="en-US" sz="1400" dirty="0"/>
          </a:p>
        </p:txBody>
      </p:sp>
      <p:sp>
        <p:nvSpPr>
          <p:cNvPr id="34" name="TextBox 33"/>
          <p:cNvSpPr txBox="1"/>
          <p:nvPr/>
        </p:nvSpPr>
        <p:spPr>
          <a:xfrm>
            <a:off x="3903675" y="2963422"/>
            <a:ext cx="277640" cy="307777"/>
          </a:xfrm>
          <a:prstGeom prst="rect">
            <a:avLst/>
          </a:prstGeom>
          <a:noFill/>
        </p:spPr>
        <p:txBody>
          <a:bodyPr wrap="none" rtlCol="0">
            <a:spAutoFit/>
          </a:bodyPr>
          <a:lstStyle/>
          <a:p>
            <a:r>
              <a:rPr lang="en-US" sz="1400" dirty="0" smtClean="0"/>
              <a:t>X</a:t>
            </a:r>
            <a:endParaRPr lang="en-US" sz="1400" dirty="0"/>
          </a:p>
        </p:txBody>
      </p:sp>
      <p:sp>
        <p:nvSpPr>
          <p:cNvPr id="35" name="TextBox 34"/>
          <p:cNvSpPr txBox="1"/>
          <p:nvPr/>
        </p:nvSpPr>
        <p:spPr>
          <a:xfrm>
            <a:off x="4358079" y="2948042"/>
            <a:ext cx="277640" cy="307777"/>
          </a:xfrm>
          <a:prstGeom prst="rect">
            <a:avLst/>
          </a:prstGeom>
          <a:noFill/>
        </p:spPr>
        <p:txBody>
          <a:bodyPr wrap="none" rtlCol="0">
            <a:spAutoFit/>
          </a:bodyPr>
          <a:lstStyle/>
          <a:p>
            <a:r>
              <a:rPr lang="en-US" sz="1400" dirty="0" smtClean="0"/>
              <a:t>X</a:t>
            </a:r>
            <a:endParaRPr lang="en-US" sz="1400" dirty="0"/>
          </a:p>
        </p:txBody>
      </p:sp>
      <p:sp>
        <p:nvSpPr>
          <p:cNvPr id="36" name="TextBox 35"/>
          <p:cNvSpPr txBox="1"/>
          <p:nvPr/>
        </p:nvSpPr>
        <p:spPr>
          <a:xfrm>
            <a:off x="5265487" y="2949440"/>
            <a:ext cx="277640" cy="307777"/>
          </a:xfrm>
          <a:prstGeom prst="rect">
            <a:avLst/>
          </a:prstGeom>
          <a:noFill/>
        </p:spPr>
        <p:txBody>
          <a:bodyPr wrap="none" rtlCol="0">
            <a:spAutoFit/>
          </a:bodyPr>
          <a:lstStyle/>
          <a:p>
            <a:r>
              <a:rPr lang="en-US" sz="1400" dirty="0" smtClean="0"/>
              <a:t>X</a:t>
            </a:r>
            <a:endParaRPr lang="en-US" sz="1400" dirty="0"/>
          </a:p>
        </p:txBody>
      </p:sp>
      <p:sp>
        <p:nvSpPr>
          <p:cNvPr id="37" name="TextBox 36"/>
          <p:cNvSpPr txBox="1"/>
          <p:nvPr/>
        </p:nvSpPr>
        <p:spPr>
          <a:xfrm>
            <a:off x="4822270" y="2950838"/>
            <a:ext cx="277640" cy="307777"/>
          </a:xfrm>
          <a:prstGeom prst="rect">
            <a:avLst/>
          </a:prstGeom>
          <a:noFill/>
        </p:spPr>
        <p:txBody>
          <a:bodyPr wrap="none" rtlCol="0">
            <a:spAutoFit/>
          </a:bodyPr>
          <a:lstStyle/>
          <a:p>
            <a:r>
              <a:rPr lang="en-US" sz="1400" dirty="0" smtClean="0"/>
              <a:t>X</a:t>
            </a:r>
            <a:endParaRPr lang="en-US" sz="1400" dirty="0"/>
          </a:p>
        </p:txBody>
      </p:sp>
      <p:sp>
        <p:nvSpPr>
          <p:cNvPr id="38" name="TextBox 37"/>
          <p:cNvSpPr txBox="1"/>
          <p:nvPr/>
        </p:nvSpPr>
        <p:spPr>
          <a:xfrm>
            <a:off x="5645789" y="2977403"/>
            <a:ext cx="508473" cy="307777"/>
          </a:xfrm>
          <a:prstGeom prst="rect">
            <a:avLst/>
          </a:prstGeom>
          <a:noFill/>
        </p:spPr>
        <p:txBody>
          <a:bodyPr wrap="none" rtlCol="0">
            <a:spAutoFit/>
          </a:bodyPr>
          <a:lstStyle/>
          <a:p>
            <a:r>
              <a:rPr lang="en-US" sz="1400" dirty="0" smtClean="0">
                <a:solidFill>
                  <a:srgbClr val="FF0000"/>
                </a:solidFill>
              </a:rPr>
              <a:t>(</a:t>
            </a:r>
            <a:r>
              <a:rPr lang="en-US" sz="1400" dirty="0" err="1" smtClean="0">
                <a:solidFill>
                  <a:srgbClr val="FF0000"/>
                </a:solidFill>
              </a:rPr>
              <a:t>c,d</a:t>
            </a:r>
            <a:r>
              <a:rPr lang="en-US" sz="1400" dirty="0" smtClean="0">
                <a:solidFill>
                  <a:srgbClr val="FF0000"/>
                </a:solidFill>
              </a:rPr>
              <a:t>)</a:t>
            </a:r>
            <a:endParaRPr lang="en-US" sz="1400" dirty="0">
              <a:solidFill>
                <a:srgbClr val="FF0000"/>
              </a:solidFill>
            </a:endParaRPr>
          </a:p>
        </p:txBody>
      </p:sp>
      <p:sp>
        <p:nvSpPr>
          <p:cNvPr id="39" name="TextBox 38"/>
          <p:cNvSpPr txBox="1"/>
          <p:nvPr/>
        </p:nvSpPr>
        <p:spPr>
          <a:xfrm>
            <a:off x="6217638" y="2970413"/>
            <a:ext cx="277640" cy="307777"/>
          </a:xfrm>
          <a:prstGeom prst="rect">
            <a:avLst/>
          </a:prstGeom>
          <a:noFill/>
        </p:spPr>
        <p:txBody>
          <a:bodyPr wrap="none" rtlCol="0">
            <a:spAutoFit/>
          </a:bodyPr>
          <a:lstStyle/>
          <a:p>
            <a:r>
              <a:rPr lang="en-US" sz="1400" dirty="0" smtClean="0"/>
              <a:t>X</a:t>
            </a:r>
            <a:endParaRPr lang="en-US" sz="1400" dirty="0"/>
          </a:p>
        </p:txBody>
      </p:sp>
      <p:sp>
        <p:nvSpPr>
          <p:cNvPr id="40" name="TextBox 39"/>
          <p:cNvSpPr txBox="1"/>
          <p:nvPr/>
        </p:nvSpPr>
        <p:spPr>
          <a:xfrm>
            <a:off x="7125047" y="2963422"/>
            <a:ext cx="277640" cy="307777"/>
          </a:xfrm>
          <a:prstGeom prst="rect">
            <a:avLst/>
          </a:prstGeom>
          <a:noFill/>
        </p:spPr>
        <p:txBody>
          <a:bodyPr wrap="none" rtlCol="0">
            <a:spAutoFit/>
          </a:bodyPr>
          <a:lstStyle/>
          <a:p>
            <a:r>
              <a:rPr lang="en-US" sz="1400" dirty="0" smtClean="0"/>
              <a:t>X</a:t>
            </a:r>
            <a:endParaRPr lang="en-US" sz="1400" dirty="0"/>
          </a:p>
        </p:txBody>
      </p:sp>
      <p:sp>
        <p:nvSpPr>
          <p:cNvPr id="41" name="TextBox 40"/>
          <p:cNvSpPr txBox="1"/>
          <p:nvPr/>
        </p:nvSpPr>
        <p:spPr>
          <a:xfrm>
            <a:off x="6539215" y="2964820"/>
            <a:ext cx="529312" cy="307777"/>
          </a:xfrm>
          <a:prstGeom prst="rect">
            <a:avLst/>
          </a:prstGeom>
          <a:noFill/>
        </p:spPr>
        <p:txBody>
          <a:bodyPr wrap="none" rtlCol="0">
            <a:spAutoFit/>
          </a:bodyPr>
          <a:lstStyle/>
          <a:p>
            <a:r>
              <a:rPr lang="en-US" sz="1400" dirty="0">
                <a:solidFill>
                  <a:schemeClr val="accent6"/>
                </a:solidFill>
              </a:rPr>
              <a:t>(</a:t>
            </a:r>
            <a:r>
              <a:rPr lang="en-US" sz="1400" dirty="0">
                <a:solidFill>
                  <a:schemeClr val="accent6"/>
                </a:solidFill>
              </a:rPr>
              <a:t>c</a:t>
            </a:r>
            <a:r>
              <a:rPr lang="en-US" sz="1400" dirty="0">
                <a:solidFill>
                  <a:schemeClr val="accent6"/>
                </a:solidFill>
              </a:rPr>
              <a:t>, c)</a:t>
            </a:r>
            <a:endParaRPr lang="en-US" sz="1400" dirty="0">
              <a:solidFill>
                <a:schemeClr val="accent6"/>
              </a:solidFill>
            </a:endParaRPr>
          </a:p>
        </p:txBody>
      </p:sp>
      <p:sp>
        <p:nvSpPr>
          <p:cNvPr id="42" name="TextBox 41"/>
          <p:cNvSpPr txBox="1"/>
          <p:nvPr/>
        </p:nvSpPr>
        <p:spPr>
          <a:xfrm>
            <a:off x="3895287" y="3332538"/>
            <a:ext cx="277640" cy="307777"/>
          </a:xfrm>
          <a:prstGeom prst="rect">
            <a:avLst/>
          </a:prstGeom>
          <a:noFill/>
        </p:spPr>
        <p:txBody>
          <a:bodyPr wrap="none" rtlCol="0">
            <a:spAutoFit/>
          </a:bodyPr>
          <a:lstStyle/>
          <a:p>
            <a:r>
              <a:rPr lang="en-US" sz="1400" dirty="0" smtClean="0"/>
              <a:t>X</a:t>
            </a:r>
            <a:endParaRPr lang="en-US" sz="1400" dirty="0"/>
          </a:p>
        </p:txBody>
      </p:sp>
      <p:sp>
        <p:nvSpPr>
          <p:cNvPr id="43" name="TextBox 42"/>
          <p:cNvSpPr txBox="1"/>
          <p:nvPr/>
        </p:nvSpPr>
        <p:spPr>
          <a:xfrm>
            <a:off x="4349691" y="3317158"/>
            <a:ext cx="277640" cy="307777"/>
          </a:xfrm>
          <a:prstGeom prst="rect">
            <a:avLst/>
          </a:prstGeom>
          <a:noFill/>
        </p:spPr>
        <p:txBody>
          <a:bodyPr wrap="none" rtlCol="0">
            <a:spAutoFit/>
          </a:bodyPr>
          <a:lstStyle/>
          <a:p>
            <a:r>
              <a:rPr lang="en-US" sz="1400" dirty="0" smtClean="0"/>
              <a:t>X</a:t>
            </a:r>
            <a:endParaRPr lang="en-US" sz="1400" dirty="0"/>
          </a:p>
        </p:txBody>
      </p:sp>
      <p:sp>
        <p:nvSpPr>
          <p:cNvPr id="44" name="TextBox 43"/>
          <p:cNvSpPr txBox="1"/>
          <p:nvPr/>
        </p:nvSpPr>
        <p:spPr>
          <a:xfrm>
            <a:off x="5131264" y="3326945"/>
            <a:ext cx="548548" cy="307777"/>
          </a:xfrm>
          <a:prstGeom prst="rect">
            <a:avLst/>
          </a:prstGeom>
          <a:noFill/>
        </p:spPr>
        <p:txBody>
          <a:bodyPr wrap="none" rtlCol="0">
            <a:spAutoFit/>
          </a:bodyPr>
          <a:lstStyle/>
          <a:p>
            <a:r>
              <a:rPr lang="en-US" sz="1400" dirty="0" smtClean="0">
                <a:solidFill>
                  <a:srgbClr val="FF0000"/>
                </a:solidFill>
              </a:rPr>
              <a:t>(d, c)</a:t>
            </a:r>
            <a:endParaRPr lang="en-US" sz="1400" dirty="0">
              <a:solidFill>
                <a:srgbClr val="FF0000"/>
              </a:solidFill>
            </a:endParaRPr>
          </a:p>
        </p:txBody>
      </p:sp>
      <p:sp>
        <p:nvSpPr>
          <p:cNvPr id="45" name="TextBox 44"/>
          <p:cNvSpPr txBox="1"/>
          <p:nvPr/>
        </p:nvSpPr>
        <p:spPr>
          <a:xfrm>
            <a:off x="4813882" y="3319954"/>
            <a:ext cx="277640" cy="307777"/>
          </a:xfrm>
          <a:prstGeom prst="rect">
            <a:avLst/>
          </a:prstGeom>
          <a:noFill/>
        </p:spPr>
        <p:txBody>
          <a:bodyPr wrap="none" rtlCol="0">
            <a:spAutoFit/>
          </a:bodyPr>
          <a:lstStyle/>
          <a:p>
            <a:r>
              <a:rPr lang="en-US" sz="1400" dirty="0" smtClean="0"/>
              <a:t>X</a:t>
            </a:r>
            <a:endParaRPr lang="en-US" sz="1400" dirty="0"/>
          </a:p>
        </p:txBody>
      </p:sp>
      <p:sp>
        <p:nvSpPr>
          <p:cNvPr id="46" name="TextBox 45"/>
          <p:cNvSpPr txBox="1"/>
          <p:nvPr/>
        </p:nvSpPr>
        <p:spPr>
          <a:xfrm>
            <a:off x="5746458" y="3321352"/>
            <a:ext cx="277640" cy="307777"/>
          </a:xfrm>
          <a:prstGeom prst="rect">
            <a:avLst/>
          </a:prstGeom>
          <a:noFill/>
        </p:spPr>
        <p:txBody>
          <a:bodyPr wrap="none" rtlCol="0">
            <a:spAutoFit/>
          </a:bodyPr>
          <a:lstStyle/>
          <a:p>
            <a:r>
              <a:rPr lang="en-US" sz="1400" dirty="0" smtClean="0"/>
              <a:t>X</a:t>
            </a:r>
            <a:endParaRPr lang="en-US" sz="1400" dirty="0"/>
          </a:p>
        </p:txBody>
      </p:sp>
      <p:sp>
        <p:nvSpPr>
          <p:cNvPr id="47" name="TextBox 46"/>
          <p:cNvSpPr txBox="1"/>
          <p:nvPr/>
        </p:nvSpPr>
        <p:spPr>
          <a:xfrm>
            <a:off x="6209250" y="3339529"/>
            <a:ext cx="277640" cy="307777"/>
          </a:xfrm>
          <a:prstGeom prst="rect">
            <a:avLst/>
          </a:prstGeom>
          <a:noFill/>
        </p:spPr>
        <p:txBody>
          <a:bodyPr wrap="none" rtlCol="0">
            <a:spAutoFit/>
          </a:bodyPr>
          <a:lstStyle/>
          <a:p>
            <a:r>
              <a:rPr lang="en-US" sz="1400" dirty="0" smtClean="0"/>
              <a:t>X</a:t>
            </a:r>
            <a:endParaRPr lang="en-US" sz="1400" dirty="0"/>
          </a:p>
        </p:txBody>
      </p:sp>
      <p:sp>
        <p:nvSpPr>
          <p:cNvPr id="48" name="TextBox 47"/>
          <p:cNvSpPr txBox="1"/>
          <p:nvPr/>
        </p:nvSpPr>
        <p:spPr>
          <a:xfrm>
            <a:off x="6965657" y="3332538"/>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49" name="TextBox 48"/>
          <p:cNvSpPr txBox="1"/>
          <p:nvPr/>
        </p:nvSpPr>
        <p:spPr>
          <a:xfrm>
            <a:off x="6665051" y="3333936"/>
            <a:ext cx="277640" cy="307777"/>
          </a:xfrm>
          <a:prstGeom prst="rect">
            <a:avLst/>
          </a:prstGeom>
          <a:noFill/>
        </p:spPr>
        <p:txBody>
          <a:bodyPr wrap="none" rtlCol="0">
            <a:spAutoFit/>
          </a:bodyPr>
          <a:lstStyle/>
          <a:p>
            <a:r>
              <a:rPr lang="en-US" sz="1400" dirty="0" smtClean="0"/>
              <a:t>X</a:t>
            </a:r>
            <a:endParaRPr lang="en-US" sz="1400" dirty="0"/>
          </a:p>
        </p:txBody>
      </p:sp>
      <p:sp>
        <p:nvSpPr>
          <p:cNvPr id="50" name="TextBox 49"/>
          <p:cNvSpPr txBox="1"/>
          <p:nvPr/>
        </p:nvSpPr>
        <p:spPr>
          <a:xfrm>
            <a:off x="3895287" y="3693264"/>
            <a:ext cx="277640" cy="307777"/>
          </a:xfrm>
          <a:prstGeom prst="rect">
            <a:avLst/>
          </a:prstGeom>
          <a:noFill/>
        </p:spPr>
        <p:txBody>
          <a:bodyPr wrap="none" rtlCol="0">
            <a:spAutoFit/>
          </a:bodyPr>
          <a:lstStyle/>
          <a:p>
            <a:r>
              <a:rPr lang="en-US" sz="1400" dirty="0" smtClean="0"/>
              <a:t>X</a:t>
            </a:r>
            <a:endParaRPr lang="en-US" sz="1400" dirty="0"/>
          </a:p>
        </p:txBody>
      </p:sp>
      <p:sp>
        <p:nvSpPr>
          <p:cNvPr id="51" name="TextBox 50"/>
          <p:cNvSpPr txBox="1"/>
          <p:nvPr/>
        </p:nvSpPr>
        <p:spPr>
          <a:xfrm>
            <a:off x="4349691" y="3677884"/>
            <a:ext cx="277640" cy="307777"/>
          </a:xfrm>
          <a:prstGeom prst="rect">
            <a:avLst/>
          </a:prstGeom>
          <a:noFill/>
        </p:spPr>
        <p:txBody>
          <a:bodyPr wrap="none" rtlCol="0">
            <a:spAutoFit/>
          </a:bodyPr>
          <a:lstStyle/>
          <a:p>
            <a:r>
              <a:rPr lang="en-US" sz="1400" dirty="0" smtClean="0"/>
              <a:t>X</a:t>
            </a:r>
            <a:endParaRPr lang="en-US" sz="1400" dirty="0"/>
          </a:p>
        </p:txBody>
      </p:sp>
      <p:sp>
        <p:nvSpPr>
          <p:cNvPr id="52" name="TextBox 51"/>
          <p:cNvSpPr txBox="1"/>
          <p:nvPr/>
        </p:nvSpPr>
        <p:spPr>
          <a:xfrm>
            <a:off x="5257099" y="3679282"/>
            <a:ext cx="277640" cy="307777"/>
          </a:xfrm>
          <a:prstGeom prst="rect">
            <a:avLst/>
          </a:prstGeom>
          <a:noFill/>
        </p:spPr>
        <p:txBody>
          <a:bodyPr wrap="none" rtlCol="0">
            <a:spAutoFit/>
          </a:bodyPr>
          <a:lstStyle/>
          <a:p>
            <a:r>
              <a:rPr lang="en-US" sz="1400" dirty="0" smtClean="0"/>
              <a:t>X</a:t>
            </a:r>
            <a:endParaRPr lang="en-US" sz="1400" dirty="0"/>
          </a:p>
        </p:txBody>
      </p:sp>
      <p:sp>
        <p:nvSpPr>
          <p:cNvPr id="53" name="TextBox 52"/>
          <p:cNvSpPr txBox="1"/>
          <p:nvPr/>
        </p:nvSpPr>
        <p:spPr>
          <a:xfrm>
            <a:off x="4813882" y="3680680"/>
            <a:ext cx="277640" cy="307777"/>
          </a:xfrm>
          <a:prstGeom prst="rect">
            <a:avLst/>
          </a:prstGeom>
          <a:noFill/>
        </p:spPr>
        <p:txBody>
          <a:bodyPr wrap="none" rtlCol="0">
            <a:spAutoFit/>
          </a:bodyPr>
          <a:lstStyle/>
          <a:p>
            <a:r>
              <a:rPr lang="en-US" sz="1400" dirty="0" smtClean="0"/>
              <a:t>X</a:t>
            </a:r>
            <a:endParaRPr lang="en-US" sz="1400" dirty="0"/>
          </a:p>
        </p:txBody>
      </p:sp>
      <p:sp>
        <p:nvSpPr>
          <p:cNvPr id="54" name="TextBox 53"/>
          <p:cNvSpPr txBox="1"/>
          <p:nvPr/>
        </p:nvSpPr>
        <p:spPr>
          <a:xfrm>
            <a:off x="5746458" y="3682078"/>
            <a:ext cx="277640" cy="307777"/>
          </a:xfrm>
          <a:prstGeom prst="rect">
            <a:avLst/>
          </a:prstGeom>
          <a:noFill/>
        </p:spPr>
        <p:txBody>
          <a:bodyPr wrap="none" rtlCol="0">
            <a:spAutoFit/>
          </a:bodyPr>
          <a:lstStyle/>
          <a:p>
            <a:r>
              <a:rPr lang="en-US" sz="1400" dirty="0" smtClean="0"/>
              <a:t>X</a:t>
            </a:r>
            <a:endParaRPr lang="en-US" sz="1400" dirty="0"/>
          </a:p>
        </p:txBody>
      </p:sp>
      <p:sp>
        <p:nvSpPr>
          <p:cNvPr id="55" name="TextBox 54"/>
          <p:cNvSpPr txBox="1"/>
          <p:nvPr/>
        </p:nvSpPr>
        <p:spPr>
          <a:xfrm>
            <a:off x="6209250" y="3700255"/>
            <a:ext cx="277640" cy="307777"/>
          </a:xfrm>
          <a:prstGeom prst="rect">
            <a:avLst/>
          </a:prstGeom>
          <a:noFill/>
        </p:spPr>
        <p:txBody>
          <a:bodyPr wrap="none" rtlCol="0">
            <a:spAutoFit/>
          </a:bodyPr>
          <a:lstStyle/>
          <a:p>
            <a:r>
              <a:rPr lang="en-US" sz="1400" dirty="0" smtClean="0"/>
              <a:t>X</a:t>
            </a:r>
            <a:endParaRPr lang="en-US" sz="1400" dirty="0"/>
          </a:p>
        </p:txBody>
      </p:sp>
      <p:sp>
        <p:nvSpPr>
          <p:cNvPr id="56" name="TextBox 55"/>
          <p:cNvSpPr txBox="1"/>
          <p:nvPr/>
        </p:nvSpPr>
        <p:spPr>
          <a:xfrm>
            <a:off x="7116659" y="3693264"/>
            <a:ext cx="277640" cy="307777"/>
          </a:xfrm>
          <a:prstGeom prst="rect">
            <a:avLst/>
          </a:prstGeom>
          <a:noFill/>
        </p:spPr>
        <p:txBody>
          <a:bodyPr wrap="none" rtlCol="0">
            <a:spAutoFit/>
          </a:bodyPr>
          <a:lstStyle/>
          <a:p>
            <a:r>
              <a:rPr lang="en-US" sz="1400" dirty="0" smtClean="0"/>
              <a:t>X</a:t>
            </a:r>
            <a:endParaRPr lang="en-US" sz="1400" dirty="0"/>
          </a:p>
        </p:txBody>
      </p:sp>
      <p:sp>
        <p:nvSpPr>
          <p:cNvPr id="57" name="TextBox 56"/>
          <p:cNvSpPr txBox="1"/>
          <p:nvPr/>
        </p:nvSpPr>
        <p:spPr>
          <a:xfrm>
            <a:off x="6665051" y="3694662"/>
            <a:ext cx="277640" cy="307777"/>
          </a:xfrm>
          <a:prstGeom prst="rect">
            <a:avLst/>
          </a:prstGeom>
          <a:noFill/>
        </p:spPr>
        <p:txBody>
          <a:bodyPr wrap="none" rtlCol="0">
            <a:spAutoFit/>
          </a:bodyPr>
          <a:lstStyle/>
          <a:p>
            <a:r>
              <a:rPr lang="en-US" sz="1400" dirty="0" smtClean="0"/>
              <a:t>X</a:t>
            </a:r>
            <a:endParaRPr lang="en-US" sz="1400" dirty="0"/>
          </a:p>
        </p:txBody>
      </p:sp>
      <p:sp>
        <p:nvSpPr>
          <p:cNvPr id="58" name="TextBox 57"/>
          <p:cNvSpPr txBox="1"/>
          <p:nvPr/>
        </p:nvSpPr>
        <p:spPr>
          <a:xfrm>
            <a:off x="3912065" y="4062380"/>
            <a:ext cx="277640" cy="307777"/>
          </a:xfrm>
          <a:prstGeom prst="rect">
            <a:avLst/>
          </a:prstGeom>
          <a:noFill/>
        </p:spPr>
        <p:txBody>
          <a:bodyPr wrap="none" rtlCol="0">
            <a:spAutoFit/>
          </a:bodyPr>
          <a:lstStyle/>
          <a:p>
            <a:r>
              <a:rPr lang="en-US" sz="1400" dirty="0" smtClean="0"/>
              <a:t>X</a:t>
            </a:r>
            <a:endParaRPr lang="en-US" sz="1400" dirty="0"/>
          </a:p>
        </p:txBody>
      </p:sp>
      <p:sp>
        <p:nvSpPr>
          <p:cNvPr id="59" name="TextBox 58"/>
          <p:cNvSpPr txBox="1"/>
          <p:nvPr/>
        </p:nvSpPr>
        <p:spPr>
          <a:xfrm>
            <a:off x="4366469" y="4047000"/>
            <a:ext cx="277640" cy="307777"/>
          </a:xfrm>
          <a:prstGeom prst="rect">
            <a:avLst/>
          </a:prstGeom>
          <a:noFill/>
        </p:spPr>
        <p:txBody>
          <a:bodyPr wrap="none" rtlCol="0">
            <a:spAutoFit/>
          </a:bodyPr>
          <a:lstStyle/>
          <a:p>
            <a:r>
              <a:rPr lang="en-US" sz="1400" dirty="0" smtClean="0"/>
              <a:t>X</a:t>
            </a:r>
            <a:endParaRPr lang="en-US" sz="1400" dirty="0"/>
          </a:p>
        </p:txBody>
      </p:sp>
      <p:sp>
        <p:nvSpPr>
          <p:cNvPr id="60" name="TextBox 59"/>
          <p:cNvSpPr txBox="1"/>
          <p:nvPr/>
        </p:nvSpPr>
        <p:spPr>
          <a:xfrm>
            <a:off x="5156431" y="4048398"/>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61" name="TextBox 60"/>
          <p:cNvSpPr txBox="1"/>
          <p:nvPr/>
        </p:nvSpPr>
        <p:spPr>
          <a:xfrm>
            <a:off x="4830660" y="4049796"/>
            <a:ext cx="277640" cy="307777"/>
          </a:xfrm>
          <a:prstGeom prst="rect">
            <a:avLst/>
          </a:prstGeom>
          <a:noFill/>
        </p:spPr>
        <p:txBody>
          <a:bodyPr wrap="none" rtlCol="0">
            <a:spAutoFit/>
          </a:bodyPr>
          <a:lstStyle/>
          <a:p>
            <a:r>
              <a:rPr lang="en-US" sz="1400" dirty="0" smtClean="0"/>
              <a:t>X</a:t>
            </a:r>
            <a:endParaRPr lang="en-US" sz="1400" dirty="0"/>
          </a:p>
        </p:txBody>
      </p:sp>
      <p:sp>
        <p:nvSpPr>
          <p:cNvPr id="62" name="TextBox 61"/>
          <p:cNvSpPr txBox="1"/>
          <p:nvPr/>
        </p:nvSpPr>
        <p:spPr>
          <a:xfrm>
            <a:off x="5763236" y="4051194"/>
            <a:ext cx="277640" cy="307777"/>
          </a:xfrm>
          <a:prstGeom prst="rect">
            <a:avLst/>
          </a:prstGeom>
          <a:noFill/>
        </p:spPr>
        <p:txBody>
          <a:bodyPr wrap="none" rtlCol="0">
            <a:spAutoFit/>
          </a:bodyPr>
          <a:lstStyle/>
          <a:p>
            <a:r>
              <a:rPr lang="en-US" sz="1400" dirty="0" smtClean="0"/>
              <a:t>X</a:t>
            </a:r>
            <a:endParaRPr lang="en-US" sz="1400" dirty="0"/>
          </a:p>
        </p:txBody>
      </p:sp>
      <p:sp>
        <p:nvSpPr>
          <p:cNvPr id="63" name="TextBox 62"/>
          <p:cNvSpPr txBox="1"/>
          <p:nvPr/>
        </p:nvSpPr>
        <p:spPr>
          <a:xfrm>
            <a:off x="6226028" y="4069371"/>
            <a:ext cx="277640" cy="307777"/>
          </a:xfrm>
          <a:prstGeom prst="rect">
            <a:avLst/>
          </a:prstGeom>
          <a:noFill/>
        </p:spPr>
        <p:txBody>
          <a:bodyPr wrap="none" rtlCol="0">
            <a:spAutoFit/>
          </a:bodyPr>
          <a:lstStyle/>
          <a:p>
            <a:r>
              <a:rPr lang="en-US" sz="1400" dirty="0" smtClean="0"/>
              <a:t>X</a:t>
            </a:r>
            <a:endParaRPr lang="en-US" sz="1400" dirty="0"/>
          </a:p>
        </p:txBody>
      </p:sp>
      <p:sp>
        <p:nvSpPr>
          <p:cNvPr id="64" name="TextBox 63"/>
          <p:cNvSpPr txBox="1"/>
          <p:nvPr/>
        </p:nvSpPr>
        <p:spPr>
          <a:xfrm>
            <a:off x="7133437" y="4062380"/>
            <a:ext cx="277640" cy="307777"/>
          </a:xfrm>
          <a:prstGeom prst="rect">
            <a:avLst/>
          </a:prstGeom>
          <a:noFill/>
        </p:spPr>
        <p:txBody>
          <a:bodyPr wrap="none" rtlCol="0">
            <a:spAutoFit/>
          </a:bodyPr>
          <a:lstStyle/>
          <a:p>
            <a:r>
              <a:rPr lang="en-US" sz="1400" dirty="0" smtClean="0"/>
              <a:t>X</a:t>
            </a:r>
            <a:endParaRPr lang="en-US" sz="1400" dirty="0"/>
          </a:p>
        </p:txBody>
      </p:sp>
      <p:sp>
        <p:nvSpPr>
          <p:cNvPr id="65" name="TextBox 64"/>
          <p:cNvSpPr txBox="1"/>
          <p:nvPr/>
        </p:nvSpPr>
        <p:spPr>
          <a:xfrm>
            <a:off x="6681829" y="4063778"/>
            <a:ext cx="277640" cy="307777"/>
          </a:xfrm>
          <a:prstGeom prst="rect">
            <a:avLst/>
          </a:prstGeom>
          <a:noFill/>
        </p:spPr>
        <p:txBody>
          <a:bodyPr wrap="none" rtlCol="0">
            <a:spAutoFit/>
          </a:bodyPr>
          <a:lstStyle/>
          <a:p>
            <a:r>
              <a:rPr lang="en-US" sz="1400" dirty="0" smtClean="0"/>
              <a:t>X</a:t>
            </a:r>
            <a:endParaRPr lang="en-US" sz="1400" dirty="0"/>
          </a:p>
        </p:txBody>
      </p:sp>
      <p:sp>
        <p:nvSpPr>
          <p:cNvPr id="66" name="TextBox 65"/>
          <p:cNvSpPr txBox="1"/>
          <p:nvPr/>
        </p:nvSpPr>
        <p:spPr>
          <a:xfrm>
            <a:off x="3912065" y="4423106"/>
            <a:ext cx="277640" cy="307777"/>
          </a:xfrm>
          <a:prstGeom prst="rect">
            <a:avLst/>
          </a:prstGeom>
          <a:noFill/>
        </p:spPr>
        <p:txBody>
          <a:bodyPr wrap="none" rtlCol="0">
            <a:spAutoFit/>
          </a:bodyPr>
          <a:lstStyle/>
          <a:p>
            <a:r>
              <a:rPr lang="en-US" sz="1400" dirty="0" smtClean="0"/>
              <a:t>X</a:t>
            </a:r>
            <a:endParaRPr lang="en-US" sz="1400" dirty="0"/>
          </a:p>
        </p:txBody>
      </p:sp>
      <p:sp>
        <p:nvSpPr>
          <p:cNvPr id="67" name="TextBox 66"/>
          <p:cNvSpPr txBox="1"/>
          <p:nvPr/>
        </p:nvSpPr>
        <p:spPr>
          <a:xfrm>
            <a:off x="4366469" y="4407726"/>
            <a:ext cx="277640" cy="307777"/>
          </a:xfrm>
          <a:prstGeom prst="rect">
            <a:avLst/>
          </a:prstGeom>
          <a:noFill/>
        </p:spPr>
        <p:txBody>
          <a:bodyPr wrap="none" rtlCol="0">
            <a:spAutoFit/>
          </a:bodyPr>
          <a:lstStyle/>
          <a:p>
            <a:r>
              <a:rPr lang="en-US" sz="1400" dirty="0" smtClean="0"/>
              <a:t>X</a:t>
            </a:r>
            <a:endParaRPr lang="en-US" sz="1400" dirty="0"/>
          </a:p>
        </p:txBody>
      </p:sp>
      <p:sp>
        <p:nvSpPr>
          <p:cNvPr id="68" name="TextBox 67"/>
          <p:cNvSpPr txBox="1"/>
          <p:nvPr/>
        </p:nvSpPr>
        <p:spPr>
          <a:xfrm>
            <a:off x="5273877" y="4409124"/>
            <a:ext cx="277640" cy="307777"/>
          </a:xfrm>
          <a:prstGeom prst="rect">
            <a:avLst/>
          </a:prstGeom>
          <a:noFill/>
        </p:spPr>
        <p:txBody>
          <a:bodyPr wrap="none" rtlCol="0">
            <a:spAutoFit/>
          </a:bodyPr>
          <a:lstStyle/>
          <a:p>
            <a:r>
              <a:rPr lang="en-US" sz="1400" dirty="0" smtClean="0"/>
              <a:t>X</a:t>
            </a:r>
            <a:endParaRPr lang="en-US" sz="1400" dirty="0"/>
          </a:p>
        </p:txBody>
      </p:sp>
      <p:sp>
        <p:nvSpPr>
          <p:cNvPr id="69" name="TextBox 68"/>
          <p:cNvSpPr txBox="1"/>
          <p:nvPr/>
        </p:nvSpPr>
        <p:spPr>
          <a:xfrm>
            <a:off x="4830660" y="4410522"/>
            <a:ext cx="277640" cy="307777"/>
          </a:xfrm>
          <a:prstGeom prst="rect">
            <a:avLst/>
          </a:prstGeom>
          <a:noFill/>
        </p:spPr>
        <p:txBody>
          <a:bodyPr wrap="none" rtlCol="0">
            <a:spAutoFit/>
          </a:bodyPr>
          <a:lstStyle/>
          <a:p>
            <a:r>
              <a:rPr lang="en-US" sz="1400" dirty="0" smtClean="0"/>
              <a:t>X</a:t>
            </a:r>
            <a:endParaRPr lang="en-US" sz="1400" dirty="0"/>
          </a:p>
        </p:txBody>
      </p:sp>
      <p:sp>
        <p:nvSpPr>
          <p:cNvPr id="70" name="TextBox 69"/>
          <p:cNvSpPr txBox="1"/>
          <p:nvPr/>
        </p:nvSpPr>
        <p:spPr>
          <a:xfrm>
            <a:off x="5587067" y="4403531"/>
            <a:ext cx="551754" cy="307777"/>
          </a:xfrm>
          <a:prstGeom prst="rect">
            <a:avLst/>
          </a:prstGeom>
          <a:noFill/>
        </p:spPr>
        <p:txBody>
          <a:bodyPr wrap="none" rtlCol="0">
            <a:spAutoFit/>
          </a:bodyPr>
          <a:lstStyle/>
          <a:p>
            <a:r>
              <a:rPr lang="en-US" sz="1400" dirty="0" smtClean="0">
                <a:solidFill>
                  <a:schemeClr val="accent6"/>
                </a:solidFill>
              </a:rPr>
              <a:t>(a, a)</a:t>
            </a:r>
            <a:endParaRPr lang="en-US" sz="1400" dirty="0">
              <a:solidFill>
                <a:schemeClr val="accent6"/>
              </a:solidFill>
            </a:endParaRPr>
          </a:p>
        </p:txBody>
      </p:sp>
      <p:sp>
        <p:nvSpPr>
          <p:cNvPr id="71" name="TextBox 70"/>
          <p:cNvSpPr txBox="1"/>
          <p:nvPr/>
        </p:nvSpPr>
        <p:spPr>
          <a:xfrm>
            <a:off x="6226028" y="4430097"/>
            <a:ext cx="277640" cy="307777"/>
          </a:xfrm>
          <a:prstGeom prst="rect">
            <a:avLst/>
          </a:prstGeom>
          <a:noFill/>
        </p:spPr>
        <p:txBody>
          <a:bodyPr wrap="none" rtlCol="0">
            <a:spAutoFit/>
          </a:bodyPr>
          <a:lstStyle/>
          <a:p>
            <a:r>
              <a:rPr lang="en-US" sz="1400" dirty="0" smtClean="0"/>
              <a:t>X</a:t>
            </a:r>
            <a:endParaRPr lang="en-US" sz="1400" dirty="0"/>
          </a:p>
        </p:txBody>
      </p:sp>
      <p:sp>
        <p:nvSpPr>
          <p:cNvPr id="72" name="TextBox 71"/>
          <p:cNvSpPr txBox="1"/>
          <p:nvPr/>
        </p:nvSpPr>
        <p:spPr>
          <a:xfrm>
            <a:off x="7133437" y="4423106"/>
            <a:ext cx="277640" cy="307777"/>
          </a:xfrm>
          <a:prstGeom prst="rect">
            <a:avLst/>
          </a:prstGeom>
          <a:noFill/>
        </p:spPr>
        <p:txBody>
          <a:bodyPr wrap="none" rtlCol="0">
            <a:spAutoFit/>
          </a:bodyPr>
          <a:lstStyle/>
          <a:p>
            <a:r>
              <a:rPr lang="en-US" sz="1400" dirty="0" smtClean="0"/>
              <a:t>X</a:t>
            </a:r>
            <a:endParaRPr lang="en-US" sz="1400" dirty="0"/>
          </a:p>
        </p:txBody>
      </p:sp>
      <p:sp>
        <p:nvSpPr>
          <p:cNvPr id="73" name="TextBox 72"/>
          <p:cNvSpPr txBox="1"/>
          <p:nvPr/>
        </p:nvSpPr>
        <p:spPr>
          <a:xfrm>
            <a:off x="6681829" y="4424504"/>
            <a:ext cx="277640" cy="307777"/>
          </a:xfrm>
          <a:prstGeom prst="rect">
            <a:avLst/>
          </a:prstGeom>
          <a:noFill/>
        </p:spPr>
        <p:txBody>
          <a:bodyPr wrap="none" rtlCol="0">
            <a:spAutoFit/>
          </a:bodyPr>
          <a:lstStyle/>
          <a:p>
            <a:r>
              <a:rPr lang="en-US" sz="1400" dirty="0" smtClean="0"/>
              <a:t>X</a:t>
            </a:r>
            <a:endParaRPr lang="en-US" sz="1400" dirty="0"/>
          </a:p>
        </p:txBody>
      </p:sp>
      <p:sp>
        <p:nvSpPr>
          <p:cNvPr id="74" name="TextBox 73"/>
          <p:cNvSpPr txBox="1"/>
          <p:nvPr/>
        </p:nvSpPr>
        <p:spPr>
          <a:xfrm>
            <a:off x="3921852" y="4785230"/>
            <a:ext cx="277640" cy="307777"/>
          </a:xfrm>
          <a:prstGeom prst="rect">
            <a:avLst/>
          </a:prstGeom>
          <a:noFill/>
        </p:spPr>
        <p:txBody>
          <a:bodyPr wrap="none" rtlCol="0">
            <a:spAutoFit/>
          </a:bodyPr>
          <a:lstStyle/>
          <a:p>
            <a:r>
              <a:rPr lang="en-US" sz="1400" dirty="0" smtClean="0"/>
              <a:t>X</a:t>
            </a:r>
            <a:endParaRPr lang="en-US" sz="1400" dirty="0"/>
          </a:p>
        </p:txBody>
      </p:sp>
      <p:sp>
        <p:nvSpPr>
          <p:cNvPr id="75" name="TextBox 74"/>
          <p:cNvSpPr txBox="1"/>
          <p:nvPr/>
        </p:nvSpPr>
        <p:spPr>
          <a:xfrm>
            <a:off x="4376256" y="4769850"/>
            <a:ext cx="277640" cy="307777"/>
          </a:xfrm>
          <a:prstGeom prst="rect">
            <a:avLst/>
          </a:prstGeom>
          <a:noFill/>
        </p:spPr>
        <p:txBody>
          <a:bodyPr wrap="none" rtlCol="0">
            <a:spAutoFit/>
          </a:bodyPr>
          <a:lstStyle/>
          <a:p>
            <a:r>
              <a:rPr lang="en-US" sz="1400" dirty="0" smtClean="0"/>
              <a:t>X</a:t>
            </a:r>
            <a:endParaRPr lang="en-US" sz="1400" dirty="0"/>
          </a:p>
        </p:txBody>
      </p:sp>
      <p:sp>
        <p:nvSpPr>
          <p:cNvPr id="76" name="TextBox 75"/>
          <p:cNvSpPr txBox="1"/>
          <p:nvPr/>
        </p:nvSpPr>
        <p:spPr>
          <a:xfrm>
            <a:off x="5283664" y="4771248"/>
            <a:ext cx="277640" cy="307777"/>
          </a:xfrm>
          <a:prstGeom prst="rect">
            <a:avLst/>
          </a:prstGeom>
          <a:noFill/>
        </p:spPr>
        <p:txBody>
          <a:bodyPr wrap="none" rtlCol="0">
            <a:spAutoFit/>
          </a:bodyPr>
          <a:lstStyle/>
          <a:p>
            <a:r>
              <a:rPr lang="en-US" sz="1400" dirty="0" smtClean="0"/>
              <a:t>X</a:t>
            </a:r>
            <a:endParaRPr lang="en-US" sz="1400" dirty="0"/>
          </a:p>
        </p:txBody>
      </p:sp>
      <p:sp>
        <p:nvSpPr>
          <p:cNvPr id="77" name="TextBox 76"/>
          <p:cNvSpPr txBox="1"/>
          <p:nvPr/>
        </p:nvSpPr>
        <p:spPr>
          <a:xfrm>
            <a:off x="4840447" y="4772646"/>
            <a:ext cx="277640" cy="307777"/>
          </a:xfrm>
          <a:prstGeom prst="rect">
            <a:avLst/>
          </a:prstGeom>
          <a:noFill/>
        </p:spPr>
        <p:txBody>
          <a:bodyPr wrap="none" rtlCol="0">
            <a:spAutoFit/>
          </a:bodyPr>
          <a:lstStyle/>
          <a:p>
            <a:r>
              <a:rPr lang="en-US" sz="1400" dirty="0" smtClean="0"/>
              <a:t>X</a:t>
            </a:r>
            <a:endParaRPr lang="en-US" sz="1400" dirty="0"/>
          </a:p>
        </p:txBody>
      </p:sp>
      <p:sp>
        <p:nvSpPr>
          <p:cNvPr id="78" name="TextBox 77"/>
          <p:cNvSpPr txBox="1"/>
          <p:nvPr/>
        </p:nvSpPr>
        <p:spPr>
          <a:xfrm>
            <a:off x="5773023" y="4774044"/>
            <a:ext cx="277640" cy="307777"/>
          </a:xfrm>
          <a:prstGeom prst="rect">
            <a:avLst/>
          </a:prstGeom>
          <a:noFill/>
        </p:spPr>
        <p:txBody>
          <a:bodyPr wrap="none" rtlCol="0">
            <a:spAutoFit/>
          </a:bodyPr>
          <a:lstStyle/>
          <a:p>
            <a:r>
              <a:rPr lang="en-US" sz="1400" dirty="0" smtClean="0"/>
              <a:t>X</a:t>
            </a:r>
            <a:endParaRPr lang="en-US" sz="1400" dirty="0"/>
          </a:p>
        </p:txBody>
      </p:sp>
      <p:sp>
        <p:nvSpPr>
          <p:cNvPr id="79" name="TextBox 78"/>
          <p:cNvSpPr txBox="1"/>
          <p:nvPr/>
        </p:nvSpPr>
        <p:spPr>
          <a:xfrm>
            <a:off x="6227426" y="4783832"/>
            <a:ext cx="277640" cy="307777"/>
          </a:xfrm>
          <a:prstGeom prst="rect">
            <a:avLst/>
          </a:prstGeom>
          <a:noFill/>
        </p:spPr>
        <p:txBody>
          <a:bodyPr wrap="none" rtlCol="0">
            <a:spAutoFit/>
          </a:bodyPr>
          <a:lstStyle/>
          <a:p>
            <a:r>
              <a:rPr lang="en-US" sz="1400" dirty="0" smtClean="0"/>
              <a:t>X</a:t>
            </a:r>
            <a:endParaRPr lang="en-US" sz="1400" dirty="0"/>
          </a:p>
        </p:txBody>
      </p:sp>
      <p:sp>
        <p:nvSpPr>
          <p:cNvPr id="80" name="TextBox 79"/>
          <p:cNvSpPr txBox="1"/>
          <p:nvPr/>
        </p:nvSpPr>
        <p:spPr>
          <a:xfrm>
            <a:off x="7143224" y="4785230"/>
            <a:ext cx="277640" cy="307777"/>
          </a:xfrm>
          <a:prstGeom prst="rect">
            <a:avLst/>
          </a:prstGeom>
          <a:noFill/>
        </p:spPr>
        <p:txBody>
          <a:bodyPr wrap="none" rtlCol="0">
            <a:spAutoFit/>
          </a:bodyPr>
          <a:lstStyle/>
          <a:p>
            <a:r>
              <a:rPr lang="en-US" sz="1400" dirty="0" smtClean="0"/>
              <a:t>X</a:t>
            </a:r>
            <a:endParaRPr lang="en-US" sz="1400" dirty="0"/>
          </a:p>
        </p:txBody>
      </p:sp>
      <p:sp>
        <p:nvSpPr>
          <p:cNvPr id="81" name="TextBox 80"/>
          <p:cNvSpPr txBox="1"/>
          <p:nvPr/>
        </p:nvSpPr>
        <p:spPr>
          <a:xfrm>
            <a:off x="6523836" y="4769850"/>
            <a:ext cx="559769" cy="307777"/>
          </a:xfrm>
          <a:prstGeom prst="rect">
            <a:avLst/>
          </a:prstGeom>
          <a:noFill/>
        </p:spPr>
        <p:txBody>
          <a:bodyPr wrap="none" rtlCol="0">
            <a:spAutoFit/>
          </a:bodyPr>
          <a:lstStyle/>
          <a:p>
            <a:r>
              <a:rPr lang="en-US" sz="1400" dirty="0" smtClean="0">
                <a:solidFill>
                  <a:schemeClr val="accent6"/>
                </a:solidFill>
              </a:rPr>
              <a:t>(d, a)</a:t>
            </a:r>
            <a:endParaRPr lang="en-US" sz="1400" dirty="0">
              <a:solidFill>
                <a:schemeClr val="accent6"/>
              </a:solidFill>
            </a:endParaRPr>
          </a:p>
        </p:txBody>
      </p:sp>
      <p:sp>
        <p:nvSpPr>
          <p:cNvPr id="82" name="TextBox 81"/>
          <p:cNvSpPr txBox="1"/>
          <p:nvPr/>
        </p:nvSpPr>
        <p:spPr>
          <a:xfrm>
            <a:off x="7559877" y="1896622"/>
            <a:ext cx="277640" cy="307777"/>
          </a:xfrm>
          <a:prstGeom prst="rect">
            <a:avLst/>
          </a:prstGeom>
          <a:noFill/>
        </p:spPr>
        <p:txBody>
          <a:bodyPr wrap="none" rtlCol="0">
            <a:spAutoFit/>
          </a:bodyPr>
          <a:lstStyle/>
          <a:p>
            <a:r>
              <a:rPr lang="en-US" sz="1400" dirty="0" smtClean="0"/>
              <a:t>X</a:t>
            </a:r>
            <a:endParaRPr lang="en-US" sz="1400" dirty="0"/>
          </a:p>
        </p:txBody>
      </p:sp>
      <p:sp>
        <p:nvSpPr>
          <p:cNvPr id="83" name="TextBox 82"/>
          <p:cNvSpPr txBox="1"/>
          <p:nvPr/>
        </p:nvSpPr>
        <p:spPr>
          <a:xfrm>
            <a:off x="7561275" y="2241969"/>
            <a:ext cx="277640" cy="307777"/>
          </a:xfrm>
          <a:prstGeom prst="rect">
            <a:avLst/>
          </a:prstGeom>
          <a:noFill/>
        </p:spPr>
        <p:txBody>
          <a:bodyPr wrap="none" rtlCol="0">
            <a:spAutoFit/>
          </a:bodyPr>
          <a:lstStyle/>
          <a:p>
            <a:r>
              <a:rPr lang="en-US" sz="1400" dirty="0" smtClean="0"/>
              <a:t>X</a:t>
            </a:r>
            <a:endParaRPr lang="en-US" sz="1400" dirty="0"/>
          </a:p>
        </p:txBody>
      </p:sp>
      <p:sp>
        <p:nvSpPr>
          <p:cNvPr id="84" name="TextBox 83"/>
          <p:cNvSpPr txBox="1"/>
          <p:nvPr/>
        </p:nvSpPr>
        <p:spPr>
          <a:xfrm>
            <a:off x="7579451" y="2595705"/>
            <a:ext cx="277640" cy="307777"/>
          </a:xfrm>
          <a:prstGeom prst="rect">
            <a:avLst/>
          </a:prstGeom>
          <a:noFill/>
        </p:spPr>
        <p:txBody>
          <a:bodyPr wrap="none" rtlCol="0">
            <a:spAutoFit/>
          </a:bodyPr>
          <a:lstStyle/>
          <a:p>
            <a:r>
              <a:rPr lang="en-US" sz="1400" dirty="0" smtClean="0"/>
              <a:t>X</a:t>
            </a:r>
            <a:endParaRPr lang="en-US" sz="1400" dirty="0"/>
          </a:p>
        </p:txBody>
      </p:sp>
      <p:sp>
        <p:nvSpPr>
          <p:cNvPr id="85" name="TextBox 84"/>
          <p:cNvSpPr txBox="1"/>
          <p:nvPr/>
        </p:nvSpPr>
        <p:spPr>
          <a:xfrm>
            <a:off x="7571061" y="2956431"/>
            <a:ext cx="277640" cy="307777"/>
          </a:xfrm>
          <a:prstGeom prst="rect">
            <a:avLst/>
          </a:prstGeom>
          <a:noFill/>
        </p:spPr>
        <p:txBody>
          <a:bodyPr wrap="none" rtlCol="0">
            <a:spAutoFit/>
          </a:bodyPr>
          <a:lstStyle/>
          <a:p>
            <a:r>
              <a:rPr lang="en-US" sz="1400" dirty="0" smtClean="0"/>
              <a:t>X</a:t>
            </a:r>
            <a:endParaRPr lang="en-US" sz="1400" dirty="0"/>
          </a:p>
        </p:txBody>
      </p:sp>
      <p:sp>
        <p:nvSpPr>
          <p:cNvPr id="86" name="TextBox 85"/>
          <p:cNvSpPr txBox="1"/>
          <p:nvPr/>
        </p:nvSpPr>
        <p:spPr>
          <a:xfrm>
            <a:off x="7562673" y="3325547"/>
            <a:ext cx="277640" cy="307777"/>
          </a:xfrm>
          <a:prstGeom prst="rect">
            <a:avLst/>
          </a:prstGeom>
          <a:noFill/>
        </p:spPr>
        <p:txBody>
          <a:bodyPr wrap="none" rtlCol="0">
            <a:spAutoFit/>
          </a:bodyPr>
          <a:lstStyle/>
          <a:p>
            <a:r>
              <a:rPr lang="en-US" sz="1400" dirty="0" smtClean="0"/>
              <a:t>X</a:t>
            </a:r>
            <a:endParaRPr lang="en-US" sz="1400" dirty="0"/>
          </a:p>
        </p:txBody>
      </p:sp>
      <p:sp>
        <p:nvSpPr>
          <p:cNvPr id="87" name="TextBox 86"/>
          <p:cNvSpPr txBox="1"/>
          <p:nvPr/>
        </p:nvSpPr>
        <p:spPr>
          <a:xfrm>
            <a:off x="7562673" y="3686273"/>
            <a:ext cx="277640" cy="307777"/>
          </a:xfrm>
          <a:prstGeom prst="rect">
            <a:avLst/>
          </a:prstGeom>
          <a:noFill/>
        </p:spPr>
        <p:txBody>
          <a:bodyPr wrap="none" rtlCol="0">
            <a:spAutoFit/>
          </a:bodyPr>
          <a:lstStyle/>
          <a:p>
            <a:r>
              <a:rPr lang="en-US" sz="1400" dirty="0" smtClean="0"/>
              <a:t>X</a:t>
            </a:r>
            <a:endParaRPr lang="en-US" sz="1400" dirty="0"/>
          </a:p>
        </p:txBody>
      </p:sp>
      <p:sp>
        <p:nvSpPr>
          <p:cNvPr id="88" name="TextBox 87"/>
          <p:cNvSpPr txBox="1"/>
          <p:nvPr/>
        </p:nvSpPr>
        <p:spPr>
          <a:xfrm>
            <a:off x="7462005" y="4055389"/>
            <a:ext cx="559769" cy="307777"/>
          </a:xfrm>
          <a:prstGeom prst="rect">
            <a:avLst/>
          </a:prstGeom>
          <a:noFill/>
        </p:spPr>
        <p:txBody>
          <a:bodyPr wrap="none" rtlCol="0">
            <a:spAutoFit/>
          </a:bodyPr>
          <a:lstStyle/>
          <a:p>
            <a:r>
              <a:rPr lang="en-US" sz="1400" dirty="0" smtClean="0">
                <a:solidFill>
                  <a:schemeClr val="accent6"/>
                </a:solidFill>
              </a:rPr>
              <a:t>(a, d)</a:t>
            </a:r>
            <a:endParaRPr lang="en-US" sz="1400" dirty="0">
              <a:solidFill>
                <a:schemeClr val="accent6"/>
              </a:solidFill>
            </a:endParaRPr>
          </a:p>
        </p:txBody>
      </p:sp>
      <p:sp>
        <p:nvSpPr>
          <p:cNvPr id="89" name="TextBox 88"/>
          <p:cNvSpPr txBox="1"/>
          <p:nvPr/>
        </p:nvSpPr>
        <p:spPr>
          <a:xfrm>
            <a:off x="7579451" y="4416115"/>
            <a:ext cx="277640" cy="307777"/>
          </a:xfrm>
          <a:prstGeom prst="rect">
            <a:avLst/>
          </a:prstGeom>
          <a:noFill/>
        </p:spPr>
        <p:txBody>
          <a:bodyPr wrap="none" rtlCol="0">
            <a:spAutoFit/>
          </a:bodyPr>
          <a:lstStyle/>
          <a:p>
            <a:r>
              <a:rPr lang="en-US" sz="1400" dirty="0" smtClean="0"/>
              <a:t>X</a:t>
            </a:r>
            <a:endParaRPr lang="en-US" sz="1400" dirty="0"/>
          </a:p>
        </p:txBody>
      </p:sp>
      <p:sp>
        <p:nvSpPr>
          <p:cNvPr id="90" name="TextBox 89"/>
          <p:cNvSpPr txBox="1"/>
          <p:nvPr/>
        </p:nvSpPr>
        <p:spPr>
          <a:xfrm>
            <a:off x="7589238" y="4778239"/>
            <a:ext cx="277640" cy="307777"/>
          </a:xfrm>
          <a:prstGeom prst="rect">
            <a:avLst/>
          </a:prstGeom>
          <a:noFill/>
        </p:spPr>
        <p:txBody>
          <a:bodyPr wrap="none" rtlCol="0">
            <a:spAutoFit/>
          </a:bodyPr>
          <a:lstStyle/>
          <a:p>
            <a:r>
              <a:rPr lang="en-US" sz="1400" dirty="0" smtClean="0"/>
              <a:t>X</a:t>
            </a:r>
            <a:endParaRPr lang="en-US" sz="1400" dirty="0"/>
          </a:p>
        </p:txBody>
      </p:sp>
      <p:sp>
        <p:nvSpPr>
          <p:cNvPr id="92" name="TextBox 91"/>
          <p:cNvSpPr txBox="1"/>
          <p:nvPr/>
        </p:nvSpPr>
        <p:spPr>
          <a:xfrm>
            <a:off x="8039448" y="1889631"/>
            <a:ext cx="277640" cy="307777"/>
          </a:xfrm>
          <a:prstGeom prst="rect">
            <a:avLst/>
          </a:prstGeom>
          <a:noFill/>
        </p:spPr>
        <p:txBody>
          <a:bodyPr wrap="none" rtlCol="0">
            <a:spAutoFit/>
          </a:bodyPr>
          <a:lstStyle/>
          <a:p>
            <a:r>
              <a:rPr lang="en-US" sz="1400" dirty="0" smtClean="0"/>
              <a:t>X</a:t>
            </a:r>
            <a:endParaRPr lang="en-US" sz="1400" dirty="0"/>
          </a:p>
        </p:txBody>
      </p:sp>
      <p:sp>
        <p:nvSpPr>
          <p:cNvPr id="93" name="TextBox 92"/>
          <p:cNvSpPr txBox="1"/>
          <p:nvPr/>
        </p:nvSpPr>
        <p:spPr>
          <a:xfrm>
            <a:off x="8040846" y="2234978"/>
            <a:ext cx="277640" cy="307777"/>
          </a:xfrm>
          <a:prstGeom prst="rect">
            <a:avLst/>
          </a:prstGeom>
          <a:noFill/>
        </p:spPr>
        <p:txBody>
          <a:bodyPr wrap="none" rtlCol="0">
            <a:spAutoFit/>
          </a:bodyPr>
          <a:lstStyle/>
          <a:p>
            <a:r>
              <a:rPr lang="en-US" sz="1400" dirty="0" smtClean="0"/>
              <a:t>X</a:t>
            </a:r>
            <a:endParaRPr lang="en-US" sz="1400" dirty="0"/>
          </a:p>
        </p:txBody>
      </p:sp>
      <p:sp>
        <p:nvSpPr>
          <p:cNvPr id="94" name="TextBox 93"/>
          <p:cNvSpPr txBox="1"/>
          <p:nvPr/>
        </p:nvSpPr>
        <p:spPr>
          <a:xfrm>
            <a:off x="8059022" y="2588714"/>
            <a:ext cx="277640" cy="307777"/>
          </a:xfrm>
          <a:prstGeom prst="rect">
            <a:avLst/>
          </a:prstGeom>
          <a:noFill/>
        </p:spPr>
        <p:txBody>
          <a:bodyPr wrap="none" rtlCol="0">
            <a:spAutoFit/>
          </a:bodyPr>
          <a:lstStyle/>
          <a:p>
            <a:r>
              <a:rPr lang="en-US" sz="1400" dirty="0" smtClean="0"/>
              <a:t>X</a:t>
            </a:r>
            <a:endParaRPr lang="en-US" sz="1400" dirty="0"/>
          </a:p>
        </p:txBody>
      </p:sp>
      <p:sp>
        <p:nvSpPr>
          <p:cNvPr id="95" name="TextBox 94"/>
          <p:cNvSpPr txBox="1"/>
          <p:nvPr/>
        </p:nvSpPr>
        <p:spPr>
          <a:xfrm>
            <a:off x="8050632" y="2949440"/>
            <a:ext cx="277640" cy="307777"/>
          </a:xfrm>
          <a:prstGeom prst="rect">
            <a:avLst/>
          </a:prstGeom>
          <a:noFill/>
        </p:spPr>
        <p:txBody>
          <a:bodyPr wrap="none" rtlCol="0">
            <a:spAutoFit/>
          </a:bodyPr>
          <a:lstStyle/>
          <a:p>
            <a:r>
              <a:rPr lang="en-US" sz="1400" dirty="0" smtClean="0"/>
              <a:t>X</a:t>
            </a:r>
            <a:endParaRPr lang="en-US" sz="1400" dirty="0"/>
          </a:p>
        </p:txBody>
      </p:sp>
      <p:sp>
        <p:nvSpPr>
          <p:cNvPr id="96" name="TextBox 95"/>
          <p:cNvSpPr txBox="1"/>
          <p:nvPr/>
        </p:nvSpPr>
        <p:spPr>
          <a:xfrm>
            <a:off x="8042244" y="3318556"/>
            <a:ext cx="277640" cy="307777"/>
          </a:xfrm>
          <a:prstGeom prst="rect">
            <a:avLst/>
          </a:prstGeom>
          <a:noFill/>
        </p:spPr>
        <p:txBody>
          <a:bodyPr wrap="none" rtlCol="0">
            <a:spAutoFit/>
          </a:bodyPr>
          <a:lstStyle/>
          <a:p>
            <a:r>
              <a:rPr lang="en-US" sz="1400" dirty="0" smtClean="0"/>
              <a:t>X</a:t>
            </a:r>
            <a:endParaRPr lang="en-US" sz="1400" dirty="0"/>
          </a:p>
        </p:txBody>
      </p:sp>
      <p:sp>
        <p:nvSpPr>
          <p:cNvPr id="97" name="TextBox 96"/>
          <p:cNvSpPr txBox="1"/>
          <p:nvPr/>
        </p:nvSpPr>
        <p:spPr>
          <a:xfrm>
            <a:off x="8042244" y="3679282"/>
            <a:ext cx="277640" cy="307777"/>
          </a:xfrm>
          <a:prstGeom prst="rect">
            <a:avLst/>
          </a:prstGeom>
          <a:noFill/>
        </p:spPr>
        <p:txBody>
          <a:bodyPr wrap="none" rtlCol="0">
            <a:spAutoFit/>
          </a:bodyPr>
          <a:lstStyle/>
          <a:p>
            <a:r>
              <a:rPr lang="en-US" sz="1400" dirty="0" smtClean="0"/>
              <a:t>X</a:t>
            </a:r>
            <a:endParaRPr lang="en-US" sz="1400" dirty="0"/>
          </a:p>
        </p:txBody>
      </p:sp>
      <p:sp>
        <p:nvSpPr>
          <p:cNvPr id="98" name="TextBox 97"/>
          <p:cNvSpPr txBox="1"/>
          <p:nvPr/>
        </p:nvSpPr>
        <p:spPr>
          <a:xfrm>
            <a:off x="8059022" y="4048398"/>
            <a:ext cx="277640" cy="307777"/>
          </a:xfrm>
          <a:prstGeom prst="rect">
            <a:avLst/>
          </a:prstGeom>
          <a:noFill/>
        </p:spPr>
        <p:txBody>
          <a:bodyPr wrap="none" rtlCol="0">
            <a:spAutoFit/>
          </a:bodyPr>
          <a:lstStyle/>
          <a:p>
            <a:r>
              <a:rPr lang="en-US" sz="1400" dirty="0" smtClean="0"/>
              <a:t>X</a:t>
            </a:r>
            <a:endParaRPr lang="en-US" sz="1400" dirty="0"/>
          </a:p>
        </p:txBody>
      </p:sp>
      <p:sp>
        <p:nvSpPr>
          <p:cNvPr id="99" name="TextBox 98"/>
          <p:cNvSpPr txBox="1"/>
          <p:nvPr/>
        </p:nvSpPr>
        <p:spPr>
          <a:xfrm>
            <a:off x="7924798" y="4425902"/>
            <a:ext cx="540533" cy="307777"/>
          </a:xfrm>
          <a:prstGeom prst="rect">
            <a:avLst/>
          </a:prstGeom>
          <a:noFill/>
        </p:spPr>
        <p:txBody>
          <a:bodyPr wrap="none" rtlCol="0">
            <a:spAutoFit/>
          </a:bodyPr>
          <a:lstStyle/>
          <a:p>
            <a:r>
              <a:rPr lang="en-US" sz="1400" dirty="0" smtClean="0">
                <a:solidFill>
                  <a:schemeClr val="accent6"/>
                </a:solidFill>
              </a:rPr>
              <a:t>(a, c)</a:t>
            </a:r>
            <a:endParaRPr lang="en-US" sz="1400" dirty="0">
              <a:solidFill>
                <a:schemeClr val="accent6"/>
              </a:solidFill>
            </a:endParaRPr>
          </a:p>
        </p:txBody>
      </p:sp>
      <p:sp>
        <p:nvSpPr>
          <p:cNvPr id="100" name="TextBox 99"/>
          <p:cNvSpPr txBox="1"/>
          <p:nvPr/>
        </p:nvSpPr>
        <p:spPr>
          <a:xfrm>
            <a:off x="7909418" y="4779637"/>
            <a:ext cx="567784" cy="307777"/>
          </a:xfrm>
          <a:prstGeom prst="rect">
            <a:avLst/>
          </a:prstGeom>
          <a:noFill/>
        </p:spPr>
        <p:txBody>
          <a:bodyPr wrap="none" rtlCol="0">
            <a:spAutoFit/>
          </a:bodyPr>
          <a:lstStyle/>
          <a:p>
            <a:r>
              <a:rPr lang="en-US" sz="1400" dirty="0" smtClean="0">
                <a:solidFill>
                  <a:srgbClr val="FF0000"/>
                </a:solidFill>
              </a:rPr>
              <a:t>(d, d)</a:t>
            </a:r>
            <a:endParaRPr lang="en-US" sz="1400" dirty="0">
              <a:solidFill>
                <a:srgbClr val="FF0000"/>
              </a:solidFill>
            </a:endParaRPr>
          </a:p>
        </p:txBody>
      </p:sp>
      <p:sp>
        <p:nvSpPr>
          <p:cNvPr id="101" name="TextBox 100"/>
          <p:cNvSpPr txBox="1"/>
          <p:nvPr/>
        </p:nvSpPr>
        <p:spPr>
          <a:xfrm>
            <a:off x="8484064" y="1889632"/>
            <a:ext cx="277640" cy="307777"/>
          </a:xfrm>
          <a:prstGeom prst="rect">
            <a:avLst/>
          </a:prstGeom>
          <a:noFill/>
        </p:spPr>
        <p:txBody>
          <a:bodyPr wrap="none" rtlCol="0">
            <a:spAutoFit/>
          </a:bodyPr>
          <a:lstStyle/>
          <a:p>
            <a:r>
              <a:rPr lang="en-US" sz="1400" dirty="0" smtClean="0"/>
              <a:t>X</a:t>
            </a:r>
            <a:endParaRPr lang="en-US" sz="1400" dirty="0"/>
          </a:p>
        </p:txBody>
      </p:sp>
      <p:sp>
        <p:nvSpPr>
          <p:cNvPr id="102" name="TextBox 101"/>
          <p:cNvSpPr txBox="1"/>
          <p:nvPr/>
        </p:nvSpPr>
        <p:spPr>
          <a:xfrm>
            <a:off x="8485462" y="2267931"/>
            <a:ext cx="277640" cy="307777"/>
          </a:xfrm>
          <a:prstGeom prst="rect">
            <a:avLst/>
          </a:prstGeom>
          <a:noFill/>
        </p:spPr>
        <p:txBody>
          <a:bodyPr wrap="none" rtlCol="0">
            <a:spAutoFit/>
          </a:bodyPr>
          <a:lstStyle/>
          <a:p>
            <a:r>
              <a:rPr lang="en-US" sz="1400" dirty="0" smtClean="0"/>
              <a:t>X</a:t>
            </a:r>
            <a:endParaRPr lang="en-US" sz="1400" dirty="0"/>
          </a:p>
        </p:txBody>
      </p:sp>
      <p:sp>
        <p:nvSpPr>
          <p:cNvPr id="103" name="TextBox 102"/>
          <p:cNvSpPr txBox="1"/>
          <p:nvPr/>
        </p:nvSpPr>
        <p:spPr>
          <a:xfrm>
            <a:off x="8503638" y="2621667"/>
            <a:ext cx="277640" cy="307777"/>
          </a:xfrm>
          <a:prstGeom prst="rect">
            <a:avLst/>
          </a:prstGeom>
          <a:noFill/>
        </p:spPr>
        <p:txBody>
          <a:bodyPr wrap="none" rtlCol="0">
            <a:spAutoFit/>
          </a:bodyPr>
          <a:lstStyle/>
          <a:p>
            <a:r>
              <a:rPr lang="en-US" sz="1400" dirty="0" smtClean="0"/>
              <a:t>X</a:t>
            </a:r>
            <a:endParaRPr lang="en-US" sz="1400" dirty="0"/>
          </a:p>
        </p:txBody>
      </p:sp>
      <p:sp>
        <p:nvSpPr>
          <p:cNvPr id="104" name="TextBox 103"/>
          <p:cNvSpPr txBox="1"/>
          <p:nvPr/>
        </p:nvSpPr>
        <p:spPr>
          <a:xfrm>
            <a:off x="8495248" y="2982393"/>
            <a:ext cx="277640" cy="307777"/>
          </a:xfrm>
          <a:prstGeom prst="rect">
            <a:avLst/>
          </a:prstGeom>
          <a:noFill/>
        </p:spPr>
        <p:txBody>
          <a:bodyPr wrap="none" rtlCol="0">
            <a:spAutoFit/>
          </a:bodyPr>
          <a:lstStyle/>
          <a:p>
            <a:r>
              <a:rPr lang="en-US" sz="1400" dirty="0" smtClean="0"/>
              <a:t>X</a:t>
            </a:r>
            <a:endParaRPr lang="en-US" sz="1400" dirty="0"/>
          </a:p>
        </p:txBody>
      </p:sp>
      <p:sp>
        <p:nvSpPr>
          <p:cNvPr id="105" name="TextBox 104"/>
          <p:cNvSpPr txBox="1"/>
          <p:nvPr/>
        </p:nvSpPr>
        <p:spPr>
          <a:xfrm>
            <a:off x="8486860" y="3351509"/>
            <a:ext cx="277640" cy="307777"/>
          </a:xfrm>
          <a:prstGeom prst="rect">
            <a:avLst/>
          </a:prstGeom>
          <a:noFill/>
        </p:spPr>
        <p:txBody>
          <a:bodyPr wrap="none" rtlCol="0">
            <a:spAutoFit/>
          </a:bodyPr>
          <a:lstStyle/>
          <a:p>
            <a:r>
              <a:rPr lang="en-US" sz="1400" dirty="0" smtClean="0"/>
              <a:t>X</a:t>
            </a:r>
            <a:endParaRPr lang="en-US" sz="1400" dirty="0"/>
          </a:p>
        </p:txBody>
      </p:sp>
      <p:sp>
        <p:nvSpPr>
          <p:cNvPr id="106" name="TextBox 105"/>
          <p:cNvSpPr txBox="1"/>
          <p:nvPr/>
        </p:nvSpPr>
        <p:spPr>
          <a:xfrm>
            <a:off x="8486860" y="3712235"/>
            <a:ext cx="277640" cy="307777"/>
          </a:xfrm>
          <a:prstGeom prst="rect">
            <a:avLst/>
          </a:prstGeom>
          <a:noFill/>
        </p:spPr>
        <p:txBody>
          <a:bodyPr wrap="none" rtlCol="0">
            <a:spAutoFit/>
          </a:bodyPr>
          <a:lstStyle/>
          <a:p>
            <a:r>
              <a:rPr lang="en-US" sz="1400" dirty="0" smtClean="0"/>
              <a:t>X</a:t>
            </a:r>
            <a:endParaRPr lang="en-US" sz="1400" dirty="0"/>
          </a:p>
        </p:txBody>
      </p:sp>
      <p:sp>
        <p:nvSpPr>
          <p:cNvPr id="107" name="TextBox 106"/>
          <p:cNvSpPr txBox="1"/>
          <p:nvPr/>
        </p:nvSpPr>
        <p:spPr>
          <a:xfrm>
            <a:off x="8503638" y="4081351"/>
            <a:ext cx="277640" cy="307777"/>
          </a:xfrm>
          <a:prstGeom prst="rect">
            <a:avLst/>
          </a:prstGeom>
          <a:noFill/>
        </p:spPr>
        <p:txBody>
          <a:bodyPr wrap="none" rtlCol="0">
            <a:spAutoFit/>
          </a:bodyPr>
          <a:lstStyle/>
          <a:p>
            <a:r>
              <a:rPr lang="en-US" sz="1400" dirty="0" smtClean="0"/>
              <a:t>X</a:t>
            </a:r>
            <a:endParaRPr lang="en-US" sz="1400" dirty="0"/>
          </a:p>
        </p:txBody>
      </p:sp>
      <p:sp>
        <p:nvSpPr>
          <p:cNvPr id="108" name="TextBox 107"/>
          <p:cNvSpPr txBox="1"/>
          <p:nvPr/>
        </p:nvSpPr>
        <p:spPr>
          <a:xfrm>
            <a:off x="8503638" y="4442077"/>
            <a:ext cx="277640" cy="307777"/>
          </a:xfrm>
          <a:prstGeom prst="rect">
            <a:avLst/>
          </a:prstGeom>
          <a:noFill/>
        </p:spPr>
        <p:txBody>
          <a:bodyPr wrap="none" rtlCol="0">
            <a:spAutoFit/>
          </a:bodyPr>
          <a:lstStyle/>
          <a:p>
            <a:r>
              <a:rPr lang="en-US" sz="1400" dirty="0" smtClean="0"/>
              <a:t>X</a:t>
            </a:r>
            <a:endParaRPr lang="en-US" sz="1400" dirty="0"/>
          </a:p>
        </p:txBody>
      </p:sp>
      <p:sp>
        <p:nvSpPr>
          <p:cNvPr id="109" name="TextBox 108"/>
          <p:cNvSpPr txBox="1"/>
          <p:nvPr/>
        </p:nvSpPr>
        <p:spPr>
          <a:xfrm>
            <a:off x="8513425" y="4804201"/>
            <a:ext cx="277640" cy="307777"/>
          </a:xfrm>
          <a:prstGeom prst="rect">
            <a:avLst/>
          </a:prstGeom>
          <a:noFill/>
        </p:spPr>
        <p:txBody>
          <a:bodyPr wrap="none" rtlCol="0">
            <a:spAutoFit/>
          </a:bodyPr>
          <a:lstStyle/>
          <a:p>
            <a:r>
              <a:rPr lang="en-US" sz="1400" dirty="0" smtClean="0"/>
              <a:t>X</a:t>
            </a:r>
            <a:endParaRPr lang="en-US" sz="1400" dirty="0"/>
          </a:p>
        </p:txBody>
      </p:sp>
      <p:sp>
        <p:nvSpPr>
          <p:cNvPr id="110" name="TextBox 109"/>
          <p:cNvSpPr txBox="1"/>
          <p:nvPr/>
        </p:nvSpPr>
        <p:spPr>
          <a:xfrm>
            <a:off x="3920454" y="5144560"/>
            <a:ext cx="277640" cy="307777"/>
          </a:xfrm>
          <a:prstGeom prst="rect">
            <a:avLst/>
          </a:prstGeom>
          <a:noFill/>
        </p:spPr>
        <p:txBody>
          <a:bodyPr wrap="none" rtlCol="0">
            <a:spAutoFit/>
          </a:bodyPr>
          <a:lstStyle/>
          <a:p>
            <a:r>
              <a:rPr lang="en-US" sz="1400" dirty="0" smtClean="0"/>
              <a:t>X</a:t>
            </a:r>
            <a:endParaRPr lang="en-US" sz="1400" dirty="0"/>
          </a:p>
        </p:txBody>
      </p:sp>
      <p:sp>
        <p:nvSpPr>
          <p:cNvPr id="111" name="TextBox 110"/>
          <p:cNvSpPr txBox="1"/>
          <p:nvPr/>
        </p:nvSpPr>
        <p:spPr>
          <a:xfrm>
            <a:off x="4374858" y="5129180"/>
            <a:ext cx="277640" cy="307777"/>
          </a:xfrm>
          <a:prstGeom prst="rect">
            <a:avLst/>
          </a:prstGeom>
          <a:noFill/>
        </p:spPr>
        <p:txBody>
          <a:bodyPr wrap="none" rtlCol="0">
            <a:spAutoFit/>
          </a:bodyPr>
          <a:lstStyle/>
          <a:p>
            <a:r>
              <a:rPr lang="en-US" sz="1400" dirty="0" smtClean="0"/>
              <a:t>X</a:t>
            </a:r>
            <a:endParaRPr lang="en-US" sz="1400" dirty="0"/>
          </a:p>
        </p:txBody>
      </p:sp>
      <p:sp>
        <p:nvSpPr>
          <p:cNvPr id="112" name="TextBox 111"/>
          <p:cNvSpPr txBox="1"/>
          <p:nvPr/>
        </p:nvSpPr>
        <p:spPr>
          <a:xfrm>
            <a:off x="5282266" y="5130578"/>
            <a:ext cx="277640" cy="307777"/>
          </a:xfrm>
          <a:prstGeom prst="rect">
            <a:avLst/>
          </a:prstGeom>
          <a:noFill/>
        </p:spPr>
        <p:txBody>
          <a:bodyPr wrap="none" rtlCol="0">
            <a:spAutoFit/>
          </a:bodyPr>
          <a:lstStyle/>
          <a:p>
            <a:r>
              <a:rPr lang="en-US" sz="1400" dirty="0" smtClean="0"/>
              <a:t>X</a:t>
            </a:r>
            <a:endParaRPr lang="en-US" sz="1400" dirty="0"/>
          </a:p>
        </p:txBody>
      </p:sp>
      <p:sp>
        <p:nvSpPr>
          <p:cNvPr id="113" name="TextBox 112"/>
          <p:cNvSpPr txBox="1"/>
          <p:nvPr/>
        </p:nvSpPr>
        <p:spPr>
          <a:xfrm>
            <a:off x="4839049" y="5131976"/>
            <a:ext cx="277640" cy="307777"/>
          </a:xfrm>
          <a:prstGeom prst="rect">
            <a:avLst/>
          </a:prstGeom>
          <a:noFill/>
        </p:spPr>
        <p:txBody>
          <a:bodyPr wrap="none" rtlCol="0">
            <a:spAutoFit/>
          </a:bodyPr>
          <a:lstStyle/>
          <a:p>
            <a:r>
              <a:rPr lang="en-US" sz="1400" dirty="0" smtClean="0"/>
              <a:t>X</a:t>
            </a:r>
            <a:endParaRPr lang="en-US" sz="1400" dirty="0"/>
          </a:p>
        </p:txBody>
      </p:sp>
      <p:sp>
        <p:nvSpPr>
          <p:cNvPr id="114" name="TextBox 113"/>
          <p:cNvSpPr txBox="1"/>
          <p:nvPr/>
        </p:nvSpPr>
        <p:spPr>
          <a:xfrm>
            <a:off x="5771625" y="5133374"/>
            <a:ext cx="277640" cy="307777"/>
          </a:xfrm>
          <a:prstGeom prst="rect">
            <a:avLst/>
          </a:prstGeom>
          <a:noFill/>
        </p:spPr>
        <p:txBody>
          <a:bodyPr wrap="none" rtlCol="0">
            <a:spAutoFit/>
          </a:bodyPr>
          <a:lstStyle/>
          <a:p>
            <a:r>
              <a:rPr lang="en-US" sz="1400" dirty="0" smtClean="0"/>
              <a:t>X</a:t>
            </a:r>
            <a:endParaRPr lang="en-US" sz="1400" dirty="0"/>
          </a:p>
        </p:txBody>
      </p:sp>
      <p:sp>
        <p:nvSpPr>
          <p:cNvPr id="115" name="TextBox 114"/>
          <p:cNvSpPr txBox="1"/>
          <p:nvPr/>
        </p:nvSpPr>
        <p:spPr>
          <a:xfrm>
            <a:off x="6234417" y="5151551"/>
            <a:ext cx="277640" cy="307777"/>
          </a:xfrm>
          <a:prstGeom prst="rect">
            <a:avLst/>
          </a:prstGeom>
          <a:noFill/>
        </p:spPr>
        <p:txBody>
          <a:bodyPr wrap="none" rtlCol="0">
            <a:spAutoFit/>
          </a:bodyPr>
          <a:lstStyle/>
          <a:p>
            <a:r>
              <a:rPr lang="en-US" sz="1400" dirty="0" smtClean="0"/>
              <a:t>X</a:t>
            </a:r>
            <a:endParaRPr lang="en-US" sz="1400" dirty="0"/>
          </a:p>
        </p:txBody>
      </p:sp>
      <p:sp>
        <p:nvSpPr>
          <p:cNvPr id="116" name="TextBox 115"/>
          <p:cNvSpPr txBox="1"/>
          <p:nvPr/>
        </p:nvSpPr>
        <p:spPr>
          <a:xfrm>
            <a:off x="6999213" y="5127782"/>
            <a:ext cx="540533" cy="307777"/>
          </a:xfrm>
          <a:prstGeom prst="rect">
            <a:avLst/>
          </a:prstGeom>
          <a:noFill/>
        </p:spPr>
        <p:txBody>
          <a:bodyPr wrap="none" rtlCol="0">
            <a:spAutoFit/>
          </a:bodyPr>
          <a:lstStyle/>
          <a:p>
            <a:r>
              <a:rPr lang="en-US" sz="1400" dirty="0" smtClean="0">
                <a:solidFill>
                  <a:schemeClr val="accent6"/>
                </a:solidFill>
              </a:rPr>
              <a:t>(c, a)</a:t>
            </a:r>
            <a:endParaRPr lang="en-US" sz="1400" dirty="0">
              <a:solidFill>
                <a:schemeClr val="accent6"/>
              </a:solidFill>
            </a:endParaRPr>
          </a:p>
        </p:txBody>
      </p:sp>
      <p:sp>
        <p:nvSpPr>
          <p:cNvPr id="117" name="TextBox 116"/>
          <p:cNvSpPr txBox="1"/>
          <p:nvPr/>
        </p:nvSpPr>
        <p:spPr>
          <a:xfrm>
            <a:off x="6690218" y="5145958"/>
            <a:ext cx="277640" cy="307777"/>
          </a:xfrm>
          <a:prstGeom prst="rect">
            <a:avLst/>
          </a:prstGeom>
          <a:noFill/>
        </p:spPr>
        <p:txBody>
          <a:bodyPr wrap="none" rtlCol="0">
            <a:spAutoFit/>
          </a:bodyPr>
          <a:lstStyle/>
          <a:p>
            <a:r>
              <a:rPr lang="en-US" sz="1400" dirty="0" smtClean="0"/>
              <a:t>X</a:t>
            </a:r>
            <a:endParaRPr lang="en-US" sz="1400" dirty="0"/>
          </a:p>
        </p:txBody>
      </p:sp>
      <p:sp>
        <p:nvSpPr>
          <p:cNvPr id="118" name="TextBox 117"/>
          <p:cNvSpPr txBox="1"/>
          <p:nvPr/>
        </p:nvSpPr>
        <p:spPr>
          <a:xfrm>
            <a:off x="7462005" y="5137569"/>
            <a:ext cx="529312" cy="307777"/>
          </a:xfrm>
          <a:prstGeom prst="rect">
            <a:avLst/>
          </a:prstGeom>
          <a:noFill/>
        </p:spPr>
        <p:txBody>
          <a:bodyPr wrap="none" rtlCol="0">
            <a:spAutoFit/>
          </a:bodyPr>
          <a:lstStyle/>
          <a:p>
            <a:r>
              <a:rPr lang="en-US" sz="1400" dirty="0" smtClean="0">
                <a:solidFill>
                  <a:schemeClr val="accent6"/>
                </a:solidFill>
              </a:rPr>
              <a:t>(c, c)</a:t>
            </a:r>
            <a:endParaRPr lang="en-US" sz="1400" dirty="0">
              <a:solidFill>
                <a:schemeClr val="accent6"/>
              </a:solidFill>
            </a:endParaRPr>
          </a:p>
        </p:txBody>
      </p:sp>
      <p:sp>
        <p:nvSpPr>
          <p:cNvPr id="119" name="TextBox 118"/>
          <p:cNvSpPr txBox="1"/>
          <p:nvPr/>
        </p:nvSpPr>
        <p:spPr>
          <a:xfrm>
            <a:off x="8067411" y="5130578"/>
            <a:ext cx="277640" cy="307777"/>
          </a:xfrm>
          <a:prstGeom prst="rect">
            <a:avLst/>
          </a:prstGeom>
          <a:noFill/>
        </p:spPr>
        <p:txBody>
          <a:bodyPr wrap="none" rtlCol="0">
            <a:spAutoFit/>
          </a:bodyPr>
          <a:lstStyle/>
          <a:p>
            <a:r>
              <a:rPr lang="en-US" sz="1400" dirty="0" smtClean="0"/>
              <a:t>X</a:t>
            </a:r>
            <a:endParaRPr lang="en-US" sz="1400" dirty="0"/>
          </a:p>
        </p:txBody>
      </p:sp>
      <p:sp>
        <p:nvSpPr>
          <p:cNvPr id="120" name="TextBox 119"/>
          <p:cNvSpPr txBox="1"/>
          <p:nvPr/>
        </p:nvSpPr>
        <p:spPr>
          <a:xfrm>
            <a:off x="8512027" y="5163531"/>
            <a:ext cx="277640" cy="307777"/>
          </a:xfrm>
          <a:prstGeom prst="rect">
            <a:avLst/>
          </a:prstGeom>
          <a:noFill/>
        </p:spPr>
        <p:txBody>
          <a:bodyPr wrap="none" rtlCol="0">
            <a:spAutoFit/>
          </a:bodyPr>
          <a:lstStyle/>
          <a:p>
            <a:r>
              <a:rPr lang="en-US" sz="1400" dirty="0" smtClean="0"/>
              <a:t>X</a:t>
            </a:r>
            <a:endParaRPr lang="en-US" sz="1400" dirty="0"/>
          </a:p>
        </p:txBody>
      </p:sp>
      <p:sp>
        <p:nvSpPr>
          <p:cNvPr id="121" name="TextBox 120"/>
          <p:cNvSpPr txBox="1"/>
          <p:nvPr/>
        </p:nvSpPr>
        <p:spPr>
          <a:xfrm>
            <a:off x="3903676" y="5522064"/>
            <a:ext cx="277640" cy="307777"/>
          </a:xfrm>
          <a:prstGeom prst="rect">
            <a:avLst/>
          </a:prstGeom>
          <a:noFill/>
        </p:spPr>
        <p:txBody>
          <a:bodyPr wrap="none" rtlCol="0">
            <a:spAutoFit/>
          </a:bodyPr>
          <a:lstStyle/>
          <a:p>
            <a:r>
              <a:rPr lang="en-US" sz="1400" dirty="0" smtClean="0"/>
              <a:t>X</a:t>
            </a:r>
            <a:endParaRPr lang="en-US" sz="1400" dirty="0"/>
          </a:p>
        </p:txBody>
      </p:sp>
      <p:sp>
        <p:nvSpPr>
          <p:cNvPr id="122" name="TextBox 121"/>
          <p:cNvSpPr txBox="1"/>
          <p:nvPr/>
        </p:nvSpPr>
        <p:spPr>
          <a:xfrm>
            <a:off x="4358080" y="5506684"/>
            <a:ext cx="277640" cy="307777"/>
          </a:xfrm>
          <a:prstGeom prst="rect">
            <a:avLst/>
          </a:prstGeom>
          <a:noFill/>
        </p:spPr>
        <p:txBody>
          <a:bodyPr wrap="none" rtlCol="0">
            <a:spAutoFit/>
          </a:bodyPr>
          <a:lstStyle/>
          <a:p>
            <a:r>
              <a:rPr lang="en-US" sz="1400" dirty="0" smtClean="0"/>
              <a:t>X</a:t>
            </a:r>
            <a:endParaRPr lang="en-US" sz="1400" dirty="0"/>
          </a:p>
        </p:txBody>
      </p:sp>
      <p:sp>
        <p:nvSpPr>
          <p:cNvPr id="123" name="TextBox 122"/>
          <p:cNvSpPr txBox="1"/>
          <p:nvPr/>
        </p:nvSpPr>
        <p:spPr>
          <a:xfrm>
            <a:off x="5265488" y="5508082"/>
            <a:ext cx="277640" cy="307777"/>
          </a:xfrm>
          <a:prstGeom prst="rect">
            <a:avLst/>
          </a:prstGeom>
          <a:noFill/>
        </p:spPr>
        <p:txBody>
          <a:bodyPr wrap="none" rtlCol="0">
            <a:spAutoFit/>
          </a:bodyPr>
          <a:lstStyle/>
          <a:p>
            <a:r>
              <a:rPr lang="en-US" sz="1400" dirty="0" smtClean="0"/>
              <a:t>X</a:t>
            </a:r>
            <a:endParaRPr lang="en-US" sz="1400" dirty="0"/>
          </a:p>
        </p:txBody>
      </p:sp>
      <p:sp>
        <p:nvSpPr>
          <p:cNvPr id="124" name="TextBox 123"/>
          <p:cNvSpPr txBox="1"/>
          <p:nvPr/>
        </p:nvSpPr>
        <p:spPr>
          <a:xfrm>
            <a:off x="4822271" y="5509480"/>
            <a:ext cx="277640" cy="307777"/>
          </a:xfrm>
          <a:prstGeom prst="rect">
            <a:avLst/>
          </a:prstGeom>
          <a:noFill/>
        </p:spPr>
        <p:txBody>
          <a:bodyPr wrap="none" rtlCol="0">
            <a:spAutoFit/>
          </a:bodyPr>
          <a:lstStyle/>
          <a:p>
            <a:r>
              <a:rPr lang="en-US" sz="1400" dirty="0" smtClean="0"/>
              <a:t>X</a:t>
            </a:r>
            <a:endParaRPr lang="en-US" sz="1400" dirty="0"/>
          </a:p>
        </p:txBody>
      </p:sp>
      <p:sp>
        <p:nvSpPr>
          <p:cNvPr id="125" name="TextBox 124"/>
          <p:cNvSpPr txBox="1"/>
          <p:nvPr/>
        </p:nvSpPr>
        <p:spPr>
          <a:xfrm>
            <a:off x="5754847" y="5510878"/>
            <a:ext cx="277640" cy="307777"/>
          </a:xfrm>
          <a:prstGeom prst="rect">
            <a:avLst/>
          </a:prstGeom>
          <a:noFill/>
        </p:spPr>
        <p:txBody>
          <a:bodyPr wrap="none" rtlCol="0">
            <a:spAutoFit/>
          </a:bodyPr>
          <a:lstStyle/>
          <a:p>
            <a:r>
              <a:rPr lang="en-US" sz="1400" dirty="0" smtClean="0"/>
              <a:t>X</a:t>
            </a:r>
            <a:endParaRPr lang="en-US" sz="1400" dirty="0"/>
          </a:p>
        </p:txBody>
      </p:sp>
      <p:sp>
        <p:nvSpPr>
          <p:cNvPr id="126" name="TextBox 125"/>
          <p:cNvSpPr txBox="1"/>
          <p:nvPr/>
        </p:nvSpPr>
        <p:spPr>
          <a:xfrm>
            <a:off x="6217639" y="5529055"/>
            <a:ext cx="277640" cy="307777"/>
          </a:xfrm>
          <a:prstGeom prst="rect">
            <a:avLst/>
          </a:prstGeom>
          <a:noFill/>
        </p:spPr>
        <p:txBody>
          <a:bodyPr wrap="none" rtlCol="0">
            <a:spAutoFit/>
          </a:bodyPr>
          <a:lstStyle/>
          <a:p>
            <a:r>
              <a:rPr lang="en-US" sz="1400" dirty="0" smtClean="0"/>
              <a:t>X</a:t>
            </a:r>
            <a:endParaRPr lang="en-US" sz="1400" dirty="0"/>
          </a:p>
        </p:txBody>
      </p:sp>
      <p:sp>
        <p:nvSpPr>
          <p:cNvPr id="127" name="TextBox 126"/>
          <p:cNvSpPr txBox="1"/>
          <p:nvPr/>
        </p:nvSpPr>
        <p:spPr>
          <a:xfrm>
            <a:off x="7125048" y="5522064"/>
            <a:ext cx="277640" cy="307777"/>
          </a:xfrm>
          <a:prstGeom prst="rect">
            <a:avLst/>
          </a:prstGeom>
          <a:noFill/>
        </p:spPr>
        <p:txBody>
          <a:bodyPr wrap="none" rtlCol="0">
            <a:spAutoFit/>
          </a:bodyPr>
          <a:lstStyle/>
          <a:p>
            <a:r>
              <a:rPr lang="en-US" sz="1400" dirty="0" smtClean="0"/>
              <a:t>X</a:t>
            </a:r>
            <a:endParaRPr lang="en-US" sz="1400" dirty="0"/>
          </a:p>
        </p:txBody>
      </p:sp>
      <p:sp>
        <p:nvSpPr>
          <p:cNvPr id="128" name="TextBox 127"/>
          <p:cNvSpPr txBox="1"/>
          <p:nvPr/>
        </p:nvSpPr>
        <p:spPr>
          <a:xfrm>
            <a:off x="6673440" y="5523462"/>
            <a:ext cx="277640" cy="307777"/>
          </a:xfrm>
          <a:prstGeom prst="rect">
            <a:avLst/>
          </a:prstGeom>
          <a:noFill/>
        </p:spPr>
        <p:txBody>
          <a:bodyPr wrap="none" rtlCol="0">
            <a:spAutoFit/>
          </a:bodyPr>
          <a:lstStyle/>
          <a:p>
            <a:r>
              <a:rPr lang="en-US" sz="1400" dirty="0" smtClean="0"/>
              <a:t>X</a:t>
            </a:r>
            <a:endParaRPr lang="en-US" sz="1400" dirty="0"/>
          </a:p>
        </p:txBody>
      </p:sp>
      <p:sp>
        <p:nvSpPr>
          <p:cNvPr id="129" name="TextBox 128"/>
          <p:cNvSpPr txBox="1"/>
          <p:nvPr/>
        </p:nvSpPr>
        <p:spPr>
          <a:xfrm>
            <a:off x="7571062" y="5515073"/>
            <a:ext cx="277640" cy="307777"/>
          </a:xfrm>
          <a:prstGeom prst="rect">
            <a:avLst/>
          </a:prstGeom>
          <a:noFill/>
        </p:spPr>
        <p:txBody>
          <a:bodyPr wrap="none" rtlCol="0">
            <a:spAutoFit/>
          </a:bodyPr>
          <a:lstStyle/>
          <a:p>
            <a:r>
              <a:rPr lang="en-US" sz="1400" dirty="0" smtClean="0"/>
              <a:t>X</a:t>
            </a:r>
            <a:endParaRPr lang="en-US" sz="1400" dirty="0"/>
          </a:p>
        </p:txBody>
      </p:sp>
      <p:sp>
        <p:nvSpPr>
          <p:cNvPr id="130" name="TextBox 129"/>
          <p:cNvSpPr txBox="1"/>
          <p:nvPr/>
        </p:nvSpPr>
        <p:spPr>
          <a:xfrm>
            <a:off x="8050633" y="5508082"/>
            <a:ext cx="277640" cy="307777"/>
          </a:xfrm>
          <a:prstGeom prst="rect">
            <a:avLst/>
          </a:prstGeom>
          <a:noFill/>
        </p:spPr>
        <p:txBody>
          <a:bodyPr wrap="none" rtlCol="0">
            <a:spAutoFit/>
          </a:bodyPr>
          <a:lstStyle/>
          <a:p>
            <a:r>
              <a:rPr lang="en-US" sz="1400" dirty="0" smtClean="0"/>
              <a:t>X</a:t>
            </a:r>
            <a:endParaRPr lang="en-US" sz="1400" dirty="0"/>
          </a:p>
        </p:txBody>
      </p:sp>
      <p:sp>
        <p:nvSpPr>
          <p:cNvPr id="131" name="TextBox 130"/>
          <p:cNvSpPr txBox="1"/>
          <p:nvPr/>
        </p:nvSpPr>
        <p:spPr>
          <a:xfrm>
            <a:off x="8495249" y="5541035"/>
            <a:ext cx="277640" cy="307777"/>
          </a:xfrm>
          <a:prstGeom prst="rect">
            <a:avLst/>
          </a:prstGeom>
          <a:noFill/>
        </p:spPr>
        <p:txBody>
          <a:bodyPr wrap="none" rtlCol="0">
            <a:spAutoFit/>
          </a:bodyPr>
          <a:lstStyle/>
          <a:p>
            <a:r>
              <a:rPr lang="en-US" sz="1400" dirty="0" smtClean="0"/>
              <a:t>X</a:t>
            </a:r>
            <a:endParaRPr lang="en-US" sz="1400" dirty="0"/>
          </a:p>
        </p:txBody>
      </p:sp>
      <p:sp>
        <p:nvSpPr>
          <p:cNvPr id="142" name="TextBox 141"/>
          <p:cNvSpPr txBox="1"/>
          <p:nvPr/>
        </p:nvSpPr>
        <p:spPr>
          <a:xfrm>
            <a:off x="8809458" y="3706075"/>
            <a:ext cx="567784" cy="307777"/>
          </a:xfrm>
          <a:prstGeom prst="rect">
            <a:avLst/>
          </a:prstGeom>
          <a:noFill/>
        </p:spPr>
        <p:txBody>
          <a:bodyPr wrap="none" rtlCol="0">
            <a:spAutoFit/>
          </a:bodyPr>
          <a:lstStyle/>
          <a:p>
            <a:r>
              <a:rPr lang="en-US" sz="1400" b="1" dirty="0" smtClean="0">
                <a:solidFill>
                  <a:srgbClr val="92D050"/>
                </a:solidFill>
              </a:rPr>
              <a:t>(d, a)</a:t>
            </a:r>
            <a:endParaRPr lang="en-US" sz="1400" b="1" dirty="0">
              <a:solidFill>
                <a:srgbClr val="92D050"/>
              </a:solidFill>
            </a:endParaRPr>
          </a:p>
        </p:txBody>
      </p:sp>
      <p:sp>
        <p:nvSpPr>
          <p:cNvPr id="145" name="TextBox 144"/>
          <p:cNvSpPr txBox="1"/>
          <p:nvPr/>
        </p:nvSpPr>
        <p:spPr>
          <a:xfrm>
            <a:off x="9336680" y="3706074"/>
            <a:ext cx="554960" cy="307777"/>
          </a:xfrm>
          <a:prstGeom prst="rect">
            <a:avLst/>
          </a:prstGeom>
          <a:noFill/>
        </p:spPr>
        <p:txBody>
          <a:bodyPr wrap="none" rtlCol="0">
            <a:spAutoFit/>
          </a:bodyPr>
          <a:lstStyle/>
          <a:p>
            <a:r>
              <a:rPr lang="en-US" sz="1400" b="1" dirty="0" smtClean="0">
                <a:solidFill>
                  <a:srgbClr val="92D050"/>
                </a:solidFill>
              </a:rPr>
              <a:t>(d, c)</a:t>
            </a:r>
            <a:endParaRPr lang="en-US" sz="1400" b="1" dirty="0">
              <a:solidFill>
                <a:srgbClr val="92D050"/>
              </a:solidFill>
            </a:endParaRPr>
          </a:p>
        </p:txBody>
      </p:sp>
      <p:sp>
        <p:nvSpPr>
          <p:cNvPr id="147" name="TextBox 146"/>
          <p:cNvSpPr txBox="1"/>
          <p:nvPr/>
        </p:nvSpPr>
        <p:spPr>
          <a:xfrm>
            <a:off x="8858886" y="1556000"/>
            <a:ext cx="505267" cy="276999"/>
          </a:xfrm>
          <a:prstGeom prst="rect">
            <a:avLst/>
          </a:prstGeom>
          <a:noFill/>
        </p:spPr>
        <p:txBody>
          <a:bodyPr wrap="none" rtlCol="0">
            <a:spAutoFit/>
          </a:bodyPr>
          <a:lstStyle/>
          <a:p>
            <a:r>
              <a:rPr lang="en-US" sz="1200" dirty="0" smtClean="0">
                <a:solidFill>
                  <a:srgbClr val="FF0000"/>
                </a:solidFill>
              </a:rPr>
              <a:t>(b, a)</a:t>
            </a:r>
            <a:endParaRPr lang="en-US" sz="1200" dirty="0">
              <a:solidFill>
                <a:srgbClr val="FF0000"/>
              </a:solidFill>
            </a:endParaRPr>
          </a:p>
        </p:txBody>
      </p:sp>
      <p:sp>
        <p:nvSpPr>
          <p:cNvPr id="149" name="TextBox 148"/>
          <p:cNvSpPr txBox="1"/>
          <p:nvPr/>
        </p:nvSpPr>
        <p:spPr>
          <a:xfrm>
            <a:off x="9357272" y="1568357"/>
            <a:ext cx="461986" cy="276999"/>
          </a:xfrm>
          <a:prstGeom prst="rect">
            <a:avLst/>
          </a:prstGeom>
          <a:noFill/>
        </p:spPr>
        <p:txBody>
          <a:bodyPr wrap="none" rtlCol="0">
            <a:spAutoFit/>
          </a:bodyPr>
          <a:lstStyle/>
          <a:p>
            <a:r>
              <a:rPr lang="en-US" sz="1200" dirty="0" smtClean="0">
                <a:solidFill>
                  <a:srgbClr val="FF0000"/>
                </a:solidFill>
              </a:rPr>
              <a:t>(</a:t>
            </a:r>
            <a:r>
              <a:rPr lang="en-US" sz="1200" dirty="0" err="1" smtClean="0">
                <a:solidFill>
                  <a:srgbClr val="FF0000"/>
                </a:solidFill>
              </a:rPr>
              <a:t>b,c</a:t>
            </a:r>
            <a:r>
              <a:rPr lang="en-US" sz="1200" dirty="0" smtClean="0">
                <a:solidFill>
                  <a:srgbClr val="FF0000"/>
                </a:solidFill>
              </a:rPr>
              <a:t>)</a:t>
            </a:r>
            <a:endParaRPr lang="en-US" sz="1200" dirty="0">
              <a:solidFill>
                <a:srgbClr val="FF0000"/>
              </a:solidFill>
            </a:endParaRPr>
          </a:p>
        </p:txBody>
      </p:sp>
      <p:grpSp>
        <p:nvGrpSpPr>
          <p:cNvPr id="139" name="Group 138"/>
          <p:cNvGrpSpPr/>
          <p:nvPr/>
        </p:nvGrpSpPr>
        <p:grpSpPr>
          <a:xfrm>
            <a:off x="8851555" y="148281"/>
            <a:ext cx="3175689" cy="1235675"/>
            <a:chOff x="8826841" y="510746"/>
            <a:chExt cx="3175689" cy="1235675"/>
          </a:xfrm>
        </p:grpSpPr>
        <p:sp>
          <p:nvSpPr>
            <p:cNvPr id="6" name="Rounded Rectangle 5"/>
            <p:cNvSpPr/>
            <p:nvPr/>
          </p:nvSpPr>
          <p:spPr>
            <a:xfrm>
              <a:off x="10412628" y="510746"/>
              <a:ext cx="1589902" cy="1095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Now going back through the process for the rows with open intersects in their transitivity</a:t>
              </a:r>
            </a:p>
            <a:p>
              <a:pPr algn="ctr"/>
              <a:endParaRPr lang="en-US" sz="1100" dirty="0">
                <a:solidFill>
                  <a:schemeClr val="tx1"/>
                </a:solidFill>
              </a:endParaRPr>
            </a:p>
          </p:txBody>
        </p:sp>
        <p:sp>
          <p:nvSpPr>
            <p:cNvPr id="133" name="Right Brace 132"/>
            <p:cNvSpPr/>
            <p:nvPr/>
          </p:nvSpPr>
          <p:spPr>
            <a:xfrm rot="16200000">
              <a:off x="9131642" y="1083273"/>
              <a:ext cx="358347" cy="9679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7" name="Curved Connector 136"/>
            <p:cNvCxnSpPr>
              <a:stCxn id="6" idx="1"/>
              <a:endCxn id="133" idx="1"/>
            </p:cNvCxnSpPr>
            <p:nvPr/>
          </p:nvCxnSpPr>
          <p:spPr>
            <a:xfrm rot="10800000" flipV="1">
              <a:off x="9310816" y="1058562"/>
              <a:ext cx="1101812" cy="329511"/>
            </a:xfrm>
            <a:prstGeom prst="curvedConnector4">
              <a:avLst>
                <a:gd name="adj1" fmla="val 41869"/>
                <a:gd name="adj2" fmla="val 3125"/>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8974443" y="1910226"/>
            <a:ext cx="277640" cy="307777"/>
          </a:xfrm>
          <a:prstGeom prst="rect">
            <a:avLst/>
          </a:prstGeom>
          <a:noFill/>
        </p:spPr>
        <p:txBody>
          <a:bodyPr wrap="none" rtlCol="0">
            <a:spAutoFit/>
          </a:bodyPr>
          <a:lstStyle/>
          <a:p>
            <a:r>
              <a:rPr lang="en-US" sz="1400" dirty="0" smtClean="0"/>
              <a:t>X</a:t>
            </a:r>
            <a:endParaRPr lang="en-US" sz="1400" dirty="0"/>
          </a:p>
        </p:txBody>
      </p:sp>
      <p:sp>
        <p:nvSpPr>
          <p:cNvPr id="153" name="TextBox 152"/>
          <p:cNvSpPr txBox="1"/>
          <p:nvPr/>
        </p:nvSpPr>
        <p:spPr>
          <a:xfrm>
            <a:off x="8975841" y="2255573"/>
            <a:ext cx="277640" cy="307777"/>
          </a:xfrm>
          <a:prstGeom prst="rect">
            <a:avLst/>
          </a:prstGeom>
          <a:noFill/>
        </p:spPr>
        <p:txBody>
          <a:bodyPr wrap="none" rtlCol="0">
            <a:spAutoFit/>
          </a:bodyPr>
          <a:lstStyle/>
          <a:p>
            <a:r>
              <a:rPr lang="en-US" sz="1400" dirty="0" smtClean="0"/>
              <a:t>X</a:t>
            </a:r>
            <a:endParaRPr lang="en-US" sz="1400" dirty="0"/>
          </a:p>
        </p:txBody>
      </p:sp>
      <p:sp>
        <p:nvSpPr>
          <p:cNvPr id="154" name="TextBox 153"/>
          <p:cNvSpPr txBox="1"/>
          <p:nvPr/>
        </p:nvSpPr>
        <p:spPr>
          <a:xfrm>
            <a:off x="8994017" y="2609309"/>
            <a:ext cx="277640" cy="307777"/>
          </a:xfrm>
          <a:prstGeom prst="rect">
            <a:avLst/>
          </a:prstGeom>
          <a:noFill/>
        </p:spPr>
        <p:txBody>
          <a:bodyPr wrap="none" rtlCol="0">
            <a:spAutoFit/>
          </a:bodyPr>
          <a:lstStyle/>
          <a:p>
            <a:r>
              <a:rPr lang="en-US" sz="1400" dirty="0" smtClean="0"/>
              <a:t>X</a:t>
            </a:r>
            <a:endParaRPr lang="en-US" sz="1400" dirty="0"/>
          </a:p>
        </p:txBody>
      </p:sp>
      <p:sp>
        <p:nvSpPr>
          <p:cNvPr id="155" name="TextBox 154"/>
          <p:cNvSpPr txBox="1"/>
          <p:nvPr/>
        </p:nvSpPr>
        <p:spPr>
          <a:xfrm>
            <a:off x="8985627" y="2970035"/>
            <a:ext cx="277640" cy="307777"/>
          </a:xfrm>
          <a:prstGeom prst="rect">
            <a:avLst/>
          </a:prstGeom>
          <a:noFill/>
        </p:spPr>
        <p:txBody>
          <a:bodyPr wrap="none" rtlCol="0">
            <a:spAutoFit/>
          </a:bodyPr>
          <a:lstStyle/>
          <a:p>
            <a:r>
              <a:rPr lang="en-US" sz="1400" dirty="0" smtClean="0"/>
              <a:t>X</a:t>
            </a:r>
            <a:endParaRPr lang="en-US" sz="1400" dirty="0"/>
          </a:p>
        </p:txBody>
      </p:sp>
      <p:sp>
        <p:nvSpPr>
          <p:cNvPr id="156" name="TextBox 155"/>
          <p:cNvSpPr txBox="1"/>
          <p:nvPr/>
        </p:nvSpPr>
        <p:spPr>
          <a:xfrm>
            <a:off x="8977239" y="3339151"/>
            <a:ext cx="277640" cy="307777"/>
          </a:xfrm>
          <a:prstGeom prst="rect">
            <a:avLst/>
          </a:prstGeom>
          <a:noFill/>
        </p:spPr>
        <p:txBody>
          <a:bodyPr wrap="none" rtlCol="0">
            <a:spAutoFit/>
          </a:bodyPr>
          <a:lstStyle/>
          <a:p>
            <a:r>
              <a:rPr lang="en-US" sz="1400" dirty="0" smtClean="0"/>
              <a:t>X</a:t>
            </a:r>
            <a:endParaRPr lang="en-US" sz="1400" dirty="0"/>
          </a:p>
        </p:txBody>
      </p:sp>
      <p:sp>
        <p:nvSpPr>
          <p:cNvPr id="157" name="TextBox 156"/>
          <p:cNvSpPr txBox="1"/>
          <p:nvPr/>
        </p:nvSpPr>
        <p:spPr>
          <a:xfrm>
            <a:off x="9419059" y="1910227"/>
            <a:ext cx="277640" cy="307777"/>
          </a:xfrm>
          <a:prstGeom prst="rect">
            <a:avLst/>
          </a:prstGeom>
          <a:noFill/>
        </p:spPr>
        <p:txBody>
          <a:bodyPr wrap="none" rtlCol="0">
            <a:spAutoFit/>
          </a:bodyPr>
          <a:lstStyle/>
          <a:p>
            <a:r>
              <a:rPr lang="en-US" sz="1400" dirty="0" smtClean="0"/>
              <a:t>X</a:t>
            </a:r>
            <a:endParaRPr lang="en-US" sz="1400" dirty="0"/>
          </a:p>
        </p:txBody>
      </p:sp>
      <p:sp>
        <p:nvSpPr>
          <p:cNvPr id="158" name="TextBox 157"/>
          <p:cNvSpPr txBox="1"/>
          <p:nvPr/>
        </p:nvSpPr>
        <p:spPr>
          <a:xfrm>
            <a:off x="9420457" y="2255574"/>
            <a:ext cx="277640" cy="307777"/>
          </a:xfrm>
          <a:prstGeom prst="rect">
            <a:avLst/>
          </a:prstGeom>
          <a:noFill/>
        </p:spPr>
        <p:txBody>
          <a:bodyPr wrap="none" rtlCol="0">
            <a:spAutoFit/>
          </a:bodyPr>
          <a:lstStyle/>
          <a:p>
            <a:r>
              <a:rPr lang="en-US" sz="1400" dirty="0" smtClean="0"/>
              <a:t>X</a:t>
            </a:r>
            <a:endParaRPr lang="en-US" sz="1400" dirty="0"/>
          </a:p>
        </p:txBody>
      </p:sp>
      <p:sp>
        <p:nvSpPr>
          <p:cNvPr id="159" name="TextBox 158"/>
          <p:cNvSpPr txBox="1"/>
          <p:nvPr/>
        </p:nvSpPr>
        <p:spPr>
          <a:xfrm>
            <a:off x="9438633" y="2609310"/>
            <a:ext cx="277640" cy="307777"/>
          </a:xfrm>
          <a:prstGeom prst="rect">
            <a:avLst/>
          </a:prstGeom>
          <a:noFill/>
        </p:spPr>
        <p:txBody>
          <a:bodyPr wrap="none" rtlCol="0">
            <a:spAutoFit/>
          </a:bodyPr>
          <a:lstStyle/>
          <a:p>
            <a:r>
              <a:rPr lang="en-US" sz="1400" dirty="0" smtClean="0"/>
              <a:t>X</a:t>
            </a:r>
            <a:endParaRPr lang="en-US" sz="1400" dirty="0"/>
          </a:p>
        </p:txBody>
      </p:sp>
      <p:sp>
        <p:nvSpPr>
          <p:cNvPr id="160" name="TextBox 159"/>
          <p:cNvSpPr txBox="1"/>
          <p:nvPr/>
        </p:nvSpPr>
        <p:spPr>
          <a:xfrm>
            <a:off x="9430243" y="2970036"/>
            <a:ext cx="277640" cy="307777"/>
          </a:xfrm>
          <a:prstGeom prst="rect">
            <a:avLst/>
          </a:prstGeom>
          <a:noFill/>
        </p:spPr>
        <p:txBody>
          <a:bodyPr wrap="none" rtlCol="0">
            <a:spAutoFit/>
          </a:bodyPr>
          <a:lstStyle/>
          <a:p>
            <a:r>
              <a:rPr lang="en-US" sz="1400" dirty="0" smtClean="0"/>
              <a:t>X</a:t>
            </a:r>
            <a:endParaRPr lang="en-US" sz="1400" dirty="0"/>
          </a:p>
        </p:txBody>
      </p:sp>
      <p:sp>
        <p:nvSpPr>
          <p:cNvPr id="161" name="TextBox 160"/>
          <p:cNvSpPr txBox="1"/>
          <p:nvPr/>
        </p:nvSpPr>
        <p:spPr>
          <a:xfrm>
            <a:off x="9421855" y="3339152"/>
            <a:ext cx="277640" cy="307777"/>
          </a:xfrm>
          <a:prstGeom prst="rect">
            <a:avLst/>
          </a:prstGeom>
          <a:noFill/>
        </p:spPr>
        <p:txBody>
          <a:bodyPr wrap="none" rtlCol="0">
            <a:spAutoFit/>
          </a:bodyPr>
          <a:lstStyle/>
          <a:p>
            <a:r>
              <a:rPr lang="en-US" sz="1400" dirty="0" smtClean="0"/>
              <a:t>X</a:t>
            </a:r>
            <a:endParaRPr lang="en-US" sz="1400" dirty="0"/>
          </a:p>
        </p:txBody>
      </p:sp>
      <p:sp>
        <p:nvSpPr>
          <p:cNvPr id="162" name="TextBox 161"/>
          <p:cNvSpPr txBox="1"/>
          <p:nvPr/>
        </p:nvSpPr>
        <p:spPr>
          <a:xfrm>
            <a:off x="8966204" y="4101491"/>
            <a:ext cx="277640" cy="307777"/>
          </a:xfrm>
          <a:prstGeom prst="rect">
            <a:avLst/>
          </a:prstGeom>
          <a:noFill/>
        </p:spPr>
        <p:txBody>
          <a:bodyPr wrap="none" rtlCol="0">
            <a:spAutoFit/>
          </a:bodyPr>
          <a:lstStyle/>
          <a:p>
            <a:r>
              <a:rPr lang="en-US" sz="1400" dirty="0" smtClean="0"/>
              <a:t>X</a:t>
            </a:r>
            <a:endParaRPr lang="en-US" sz="1400" dirty="0"/>
          </a:p>
        </p:txBody>
      </p:sp>
      <p:sp>
        <p:nvSpPr>
          <p:cNvPr id="163" name="TextBox 162"/>
          <p:cNvSpPr txBox="1"/>
          <p:nvPr/>
        </p:nvSpPr>
        <p:spPr>
          <a:xfrm>
            <a:off x="8967602" y="4446838"/>
            <a:ext cx="277640" cy="307777"/>
          </a:xfrm>
          <a:prstGeom prst="rect">
            <a:avLst/>
          </a:prstGeom>
          <a:noFill/>
        </p:spPr>
        <p:txBody>
          <a:bodyPr wrap="none" rtlCol="0">
            <a:spAutoFit/>
          </a:bodyPr>
          <a:lstStyle/>
          <a:p>
            <a:r>
              <a:rPr lang="en-US" sz="1400" dirty="0" smtClean="0"/>
              <a:t>X</a:t>
            </a:r>
            <a:endParaRPr lang="en-US" sz="1400" dirty="0"/>
          </a:p>
        </p:txBody>
      </p:sp>
      <p:sp>
        <p:nvSpPr>
          <p:cNvPr id="164" name="TextBox 163"/>
          <p:cNvSpPr txBox="1"/>
          <p:nvPr/>
        </p:nvSpPr>
        <p:spPr>
          <a:xfrm>
            <a:off x="8985778" y="4800574"/>
            <a:ext cx="277640" cy="307777"/>
          </a:xfrm>
          <a:prstGeom prst="rect">
            <a:avLst/>
          </a:prstGeom>
          <a:noFill/>
        </p:spPr>
        <p:txBody>
          <a:bodyPr wrap="none" rtlCol="0">
            <a:spAutoFit/>
          </a:bodyPr>
          <a:lstStyle/>
          <a:p>
            <a:r>
              <a:rPr lang="en-US" sz="1400" dirty="0" smtClean="0"/>
              <a:t>X</a:t>
            </a:r>
            <a:endParaRPr lang="en-US" sz="1400" dirty="0"/>
          </a:p>
        </p:txBody>
      </p:sp>
      <p:sp>
        <p:nvSpPr>
          <p:cNvPr id="165" name="TextBox 164"/>
          <p:cNvSpPr txBox="1"/>
          <p:nvPr/>
        </p:nvSpPr>
        <p:spPr>
          <a:xfrm>
            <a:off x="8977388" y="5161300"/>
            <a:ext cx="277640" cy="307777"/>
          </a:xfrm>
          <a:prstGeom prst="rect">
            <a:avLst/>
          </a:prstGeom>
          <a:noFill/>
        </p:spPr>
        <p:txBody>
          <a:bodyPr wrap="none" rtlCol="0">
            <a:spAutoFit/>
          </a:bodyPr>
          <a:lstStyle/>
          <a:p>
            <a:r>
              <a:rPr lang="en-US" sz="1400" dirty="0" smtClean="0"/>
              <a:t>X</a:t>
            </a:r>
            <a:endParaRPr lang="en-US" sz="1400" dirty="0"/>
          </a:p>
        </p:txBody>
      </p:sp>
      <p:sp>
        <p:nvSpPr>
          <p:cNvPr id="166" name="TextBox 165"/>
          <p:cNvSpPr txBox="1"/>
          <p:nvPr/>
        </p:nvSpPr>
        <p:spPr>
          <a:xfrm>
            <a:off x="8969000" y="5530416"/>
            <a:ext cx="277640" cy="307777"/>
          </a:xfrm>
          <a:prstGeom prst="rect">
            <a:avLst/>
          </a:prstGeom>
          <a:noFill/>
        </p:spPr>
        <p:txBody>
          <a:bodyPr wrap="none" rtlCol="0">
            <a:spAutoFit/>
          </a:bodyPr>
          <a:lstStyle/>
          <a:p>
            <a:r>
              <a:rPr lang="en-US" sz="1400" dirty="0" smtClean="0"/>
              <a:t>X</a:t>
            </a:r>
            <a:endParaRPr lang="en-US" sz="1400" dirty="0"/>
          </a:p>
        </p:txBody>
      </p:sp>
      <p:sp>
        <p:nvSpPr>
          <p:cNvPr id="167" name="TextBox 166"/>
          <p:cNvSpPr txBox="1"/>
          <p:nvPr/>
        </p:nvSpPr>
        <p:spPr>
          <a:xfrm>
            <a:off x="9410820" y="4101492"/>
            <a:ext cx="277640" cy="307777"/>
          </a:xfrm>
          <a:prstGeom prst="rect">
            <a:avLst/>
          </a:prstGeom>
          <a:noFill/>
        </p:spPr>
        <p:txBody>
          <a:bodyPr wrap="none" rtlCol="0">
            <a:spAutoFit/>
          </a:bodyPr>
          <a:lstStyle/>
          <a:p>
            <a:r>
              <a:rPr lang="en-US" sz="1400" dirty="0" smtClean="0"/>
              <a:t>X</a:t>
            </a:r>
            <a:endParaRPr lang="en-US" sz="1400" dirty="0"/>
          </a:p>
        </p:txBody>
      </p:sp>
      <p:sp>
        <p:nvSpPr>
          <p:cNvPr id="168" name="TextBox 167"/>
          <p:cNvSpPr txBox="1"/>
          <p:nvPr/>
        </p:nvSpPr>
        <p:spPr>
          <a:xfrm>
            <a:off x="9412218" y="4446839"/>
            <a:ext cx="277640" cy="307777"/>
          </a:xfrm>
          <a:prstGeom prst="rect">
            <a:avLst/>
          </a:prstGeom>
          <a:noFill/>
        </p:spPr>
        <p:txBody>
          <a:bodyPr wrap="none" rtlCol="0">
            <a:spAutoFit/>
          </a:bodyPr>
          <a:lstStyle/>
          <a:p>
            <a:r>
              <a:rPr lang="en-US" sz="1400" dirty="0" smtClean="0"/>
              <a:t>X</a:t>
            </a:r>
            <a:endParaRPr lang="en-US" sz="1400" dirty="0"/>
          </a:p>
        </p:txBody>
      </p:sp>
      <p:sp>
        <p:nvSpPr>
          <p:cNvPr id="169" name="TextBox 168"/>
          <p:cNvSpPr txBox="1"/>
          <p:nvPr/>
        </p:nvSpPr>
        <p:spPr>
          <a:xfrm>
            <a:off x="9430394" y="4800575"/>
            <a:ext cx="277640" cy="307777"/>
          </a:xfrm>
          <a:prstGeom prst="rect">
            <a:avLst/>
          </a:prstGeom>
          <a:noFill/>
        </p:spPr>
        <p:txBody>
          <a:bodyPr wrap="none" rtlCol="0">
            <a:spAutoFit/>
          </a:bodyPr>
          <a:lstStyle/>
          <a:p>
            <a:r>
              <a:rPr lang="en-US" sz="1400" dirty="0" smtClean="0"/>
              <a:t>X</a:t>
            </a:r>
            <a:endParaRPr lang="en-US" sz="1400" dirty="0"/>
          </a:p>
        </p:txBody>
      </p:sp>
      <p:sp>
        <p:nvSpPr>
          <p:cNvPr id="170" name="TextBox 169"/>
          <p:cNvSpPr txBox="1"/>
          <p:nvPr/>
        </p:nvSpPr>
        <p:spPr>
          <a:xfrm>
            <a:off x="9422004" y="5161301"/>
            <a:ext cx="277640" cy="307777"/>
          </a:xfrm>
          <a:prstGeom prst="rect">
            <a:avLst/>
          </a:prstGeom>
          <a:noFill/>
        </p:spPr>
        <p:txBody>
          <a:bodyPr wrap="none" rtlCol="0">
            <a:spAutoFit/>
          </a:bodyPr>
          <a:lstStyle/>
          <a:p>
            <a:r>
              <a:rPr lang="en-US" sz="1400" dirty="0" smtClean="0"/>
              <a:t>X</a:t>
            </a:r>
            <a:endParaRPr lang="en-US" sz="1400" dirty="0"/>
          </a:p>
        </p:txBody>
      </p:sp>
      <p:sp>
        <p:nvSpPr>
          <p:cNvPr id="171" name="TextBox 170"/>
          <p:cNvSpPr txBox="1"/>
          <p:nvPr/>
        </p:nvSpPr>
        <p:spPr>
          <a:xfrm>
            <a:off x="9413616" y="5530417"/>
            <a:ext cx="277640" cy="307777"/>
          </a:xfrm>
          <a:prstGeom prst="rect">
            <a:avLst/>
          </a:prstGeom>
          <a:noFill/>
        </p:spPr>
        <p:txBody>
          <a:bodyPr wrap="none" rtlCol="0">
            <a:spAutoFit/>
          </a:bodyPr>
          <a:lstStyle/>
          <a:p>
            <a:r>
              <a:rPr lang="en-US" sz="1400" dirty="0" smtClean="0"/>
              <a:t>X</a:t>
            </a:r>
            <a:endParaRPr lang="en-US" sz="1400" dirty="0"/>
          </a:p>
        </p:txBody>
      </p:sp>
      <p:graphicFrame>
        <p:nvGraphicFramePr>
          <p:cNvPr id="173" name="Table 172"/>
          <p:cNvGraphicFramePr>
            <a:graphicFrameLocks noGrp="1"/>
          </p:cNvGraphicFramePr>
          <p:nvPr>
            <p:extLst>
              <p:ext uri="{D42A27DB-BD31-4B8C-83A1-F6EECF244321}">
                <p14:modId xmlns:p14="http://schemas.microsoft.com/office/powerpoint/2010/main" val="4256759780"/>
              </p:ext>
            </p:extLst>
          </p:nvPr>
        </p:nvGraphicFramePr>
        <p:xfrm>
          <a:off x="3352795" y="5757498"/>
          <a:ext cx="6491422" cy="952500"/>
        </p:xfrm>
        <a:graphic>
          <a:graphicData uri="http://schemas.openxmlformats.org/drawingml/2006/table">
            <a:tbl>
              <a:tblPr>
                <a:tableStyleId>{5C22544A-7EE6-4342-B048-85BDC9FD1C3A}</a:tableStyleId>
              </a:tblPr>
              <a:tblGrid>
                <a:gridCol w="463673"/>
                <a:gridCol w="463673"/>
                <a:gridCol w="463673"/>
                <a:gridCol w="463673"/>
                <a:gridCol w="463673"/>
                <a:gridCol w="463673"/>
                <a:gridCol w="463673"/>
                <a:gridCol w="463673"/>
                <a:gridCol w="463673"/>
                <a:gridCol w="463673"/>
                <a:gridCol w="463673"/>
                <a:gridCol w="463673"/>
                <a:gridCol w="463673"/>
                <a:gridCol w="463673"/>
              </a:tblGrid>
              <a:tr h="238125">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74" name="TextBox 173"/>
          <p:cNvSpPr txBox="1"/>
          <p:nvPr/>
        </p:nvSpPr>
        <p:spPr>
          <a:xfrm>
            <a:off x="3932811" y="5955987"/>
            <a:ext cx="277640" cy="307777"/>
          </a:xfrm>
          <a:prstGeom prst="rect">
            <a:avLst/>
          </a:prstGeom>
          <a:noFill/>
        </p:spPr>
        <p:txBody>
          <a:bodyPr wrap="none" rtlCol="0">
            <a:spAutoFit/>
          </a:bodyPr>
          <a:lstStyle/>
          <a:p>
            <a:r>
              <a:rPr lang="en-US" sz="1400" dirty="0" smtClean="0"/>
              <a:t>X</a:t>
            </a:r>
            <a:endParaRPr lang="en-US" sz="1400" dirty="0"/>
          </a:p>
        </p:txBody>
      </p:sp>
      <p:sp>
        <p:nvSpPr>
          <p:cNvPr id="175" name="TextBox 174"/>
          <p:cNvSpPr txBox="1"/>
          <p:nvPr/>
        </p:nvSpPr>
        <p:spPr>
          <a:xfrm>
            <a:off x="4387215" y="5940607"/>
            <a:ext cx="277640" cy="307777"/>
          </a:xfrm>
          <a:prstGeom prst="rect">
            <a:avLst/>
          </a:prstGeom>
          <a:noFill/>
        </p:spPr>
        <p:txBody>
          <a:bodyPr wrap="none" rtlCol="0">
            <a:spAutoFit/>
          </a:bodyPr>
          <a:lstStyle/>
          <a:p>
            <a:r>
              <a:rPr lang="en-US" sz="1400" dirty="0" smtClean="0"/>
              <a:t>X</a:t>
            </a:r>
            <a:endParaRPr lang="en-US" sz="1400" dirty="0"/>
          </a:p>
        </p:txBody>
      </p:sp>
      <p:sp>
        <p:nvSpPr>
          <p:cNvPr id="176" name="TextBox 175"/>
          <p:cNvSpPr txBox="1"/>
          <p:nvPr/>
        </p:nvSpPr>
        <p:spPr>
          <a:xfrm>
            <a:off x="5294623" y="5942005"/>
            <a:ext cx="277640" cy="307777"/>
          </a:xfrm>
          <a:prstGeom prst="rect">
            <a:avLst/>
          </a:prstGeom>
          <a:noFill/>
        </p:spPr>
        <p:txBody>
          <a:bodyPr wrap="none" rtlCol="0">
            <a:spAutoFit/>
          </a:bodyPr>
          <a:lstStyle/>
          <a:p>
            <a:r>
              <a:rPr lang="en-US" sz="1400" dirty="0" smtClean="0"/>
              <a:t>X</a:t>
            </a:r>
            <a:endParaRPr lang="en-US" sz="1400" dirty="0"/>
          </a:p>
        </p:txBody>
      </p:sp>
      <p:sp>
        <p:nvSpPr>
          <p:cNvPr id="177" name="TextBox 176"/>
          <p:cNvSpPr txBox="1"/>
          <p:nvPr/>
        </p:nvSpPr>
        <p:spPr>
          <a:xfrm>
            <a:off x="4851406" y="5943403"/>
            <a:ext cx="277640" cy="307777"/>
          </a:xfrm>
          <a:prstGeom prst="rect">
            <a:avLst/>
          </a:prstGeom>
          <a:noFill/>
        </p:spPr>
        <p:txBody>
          <a:bodyPr wrap="none" rtlCol="0">
            <a:spAutoFit/>
          </a:bodyPr>
          <a:lstStyle/>
          <a:p>
            <a:r>
              <a:rPr lang="en-US" sz="1400" dirty="0" smtClean="0"/>
              <a:t>X</a:t>
            </a:r>
            <a:endParaRPr lang="en-US" sz="1400" dirty="0"/>
          </a:p>
        </p:txBody>
      </p:sp>
      <p:sp>
        <p:nvSpPr>
          <p:cNvPr id="178" name="TextBox 177"/>
          <p:cNvSpPr txBox="1"/>
          <p:nvPr/>
        </p:nvSpPr>
        <p:spPr>
          <a:xfrm>
            <a:off x="5783982" y="5944801"/>
            <a:ext cx="277640" cy="307777"/>
          </a:xfrm>
          <a:prstGeom prst="rect">
            <a:avLst/>
          </a:prstGeom>
          <a:noFill/>
        </p:spPr>
        <p:txBody>
          <a:bodyPr wrap="none" rtlCol="0">
            <a:spAutoFit/>
          </a:bodyPr>
          <a:lstStyle/>
          <a:p>
            <a:r>
              <a:rPr lang="en-US" sz="1400" dirty="0" smtClean="0"/>
              <a:t>X</a:t>
            </a:r>
            <a:endParaRPr lang="en-US" sz="1400" dirty="0"/>
          </a:p>
        </p:txBody>
      </p:sp>
      <p:sp>
        <p:nvSpPr>
          <p:cNvPr id="179" name="TextBox 178"/>
          <p:cNvSpPr txBox="1"/>
          <p:nvPr/>
        </p:nvSpPr>
        <p:spPr>
          <a:xfrm>
            <a:off x="6147919" y="5962978"/>
            <a:ext cx="505267" cy="276999"/>
          </a:xfrm>
          <a:prstGeom prst="rect">
            <a:avLst/>
          </a:prstGeom>
          <a:noFill/>
        </p:spPr>
        <p:txBody>
          <a:bodyPr wrap="none" rtlCol="0">
            <a:spAutoFit/>
          </a:bodyPr>
          <a:lstStyle/>
          <a:p>
            <a:r>
              <a:rPr lang="en-US" sz="1200" dirty="0" smtClean="0">
                <a:solidFill>
                  <a:schemeClr val="accent6"/>
                </a:solidFill>
              </a:rPr>
              <a:t>(d, a)</a:t>
            </a:r>
            <a:endParaRPr lang="en-US" sz="1200" dirty="0">
              <a:solidFill>
                <a:schemeClr val="accent6"/>
              </a:solidFill>
            </a:endParaRPr>
          </a:p>
        </p:txBody>
      </p:sp>
      <p:sp>
        <p:nvSpPr>
          <p:cNvPr id="181" name="TextBox 180"/>
          <p:cNvSpPr txBox="1"/>
          <p:nvPr/>
        </p:nvSpPr>
        <p:spPr>
          <a:xfrm>
            <a:off x="6702575" y="5957385"/>
            <a:ext cx="277640" cy="307777"/>
          </a:xfrm>
          <a:prstGeom prst="rect">
            <a:avLst/>
          </a:prstGeom>
          <a:noFill/>
        </p:spPr>
        <p:txBody>
          <a:bodyPr wrap="none" rtlCol="0">
            <a:spAutoFit/>
          </a:bodyPr>
          <a:lstStyle/>
          <a:p>
            <a:r>
              <a:rPr lang="en-US" sz="1400" dirty="0" smtClean="0"/>
              <a:t>X</a:t>
            </a:r>
            <a:endParaRPr lang="en-US" sz="1400" dirty="0"/>
          </a:p>
        </p:txBody>
      </p:sp>
      <p:sp>
        <p:nvSpPr>
          <p:cNvPr id="183" name="TextBox 182"/>
          <p:cNvSpPr txBox="1"/>
          <p:nvPr/>
        </p:nvSpPr>
        <p:spPr>
          <a:xfrm>
            <a:off x="8079768" y="5942005"/>
            <a:ext cx="277640" cy="307777"/>
          </a:xfrm>
          <a:prstGeom prst="rect">
            <a:avLst/>
          </a:prstGeom>
          <a:noFill/>
        </p:spPr>
        <p:txBody>
          <a:bodyPr wrap="none" rtlCol="0">
            <a:spAutoFit/>
          </a:bodyPr>
          <a:lstStyle/>
          <a:p>
            <a:r>
              <a:rPr lang="en-US" sz="1400" dirty="0" smtClean="0"/>
              <a:t>X</a:t>
            </a:r>
            <a:endParaRPr lang="en-US" sz="1400" dirty="0"/>
          </a:p>
        </p:txBody>
      </p:sp>
      <p:sp>
        <p:nvSpPr>
          <p:cNvPr id="184" name="TextBox 183"/>
          <p:cNvSpPr txBox="1"/>
          <p:nvPr/>
        </p:nvSpPr>
        <p:spPr>
          <a:xfrm>
            <a:off x="8524384" y="5974958"/>
            <a:ext cx="277640" cy="307777"/>
          </a:xfrm>
          <a:prstGeom prst="rect">
            <a:avLst/>
          </a:prstGeom>
          <a:noFill/>
        </p:spPr>
        <p:txBody>
          <a:bodyPr wrap="none" rtlCol="0">
            <a:spAutoFit/>
          </a:bodyPr>
          <a:lstStyle/>
          <a:p>
            <a:r>
              <a:rPr lang="en-US" sz="1400" dirty="0" smtClean="0"/>
              <a:t>X</a:t>
            </a:r>
            <a:endParaRPr lang="en-US" sz="1400" dirty="0"/>
          </a:p>
        </p:txBody>
      </p:sp>
      <p:sp>
        <p:nvSpPr>
          <p:cNvPr id="185" name="TextBox 184"/>
          <p:cNvSpPr txBox="1"/>
          <p:nvPr/>
        </p:nvSpPr>
        <p:spPr>
          <a:xfrm>
            <a:off x="8989745" y="5972727"/>
            <a:ext cx="277640" cy="307777"/>
          </a:xfrm>
          <a:prstGeom prst="rect">
            <a:avLst/>
          </a:prstGeom>
          <a:noFill/>
        </p:spPr>
        <p:txBody>
          <a:bodyPr wrap="none" rtlCol="0">
            <a:spAutoFit/>
          </a:bodyPr>
          <a:lstStyle/>
          <a:p>
            <a:r>
              <a:rPr lang="en-US" sz="1400" dirty="0" smtClean="0"/>
              <a:t>X</a:t>
            </a:r>
            <a:endParaRPr lang="en-US" sz="1400" dirty="0"/>
          </a:p>
        </p:txBody>
      </p:sp>
      <p:sp>
        <p:nvSpPr>
          <p:cNvPr id="186" name="TextBox 185"/>
          <p:cNvSpPr txBox="1"/>
          <p:nvPr/>
        </p:nvSpPr>
        <p:spPr>
          <a:xfrm>
            <a:off x="9327269" y="5989204"/>
            <a:ext cx="490840" cy="276999"/>
          </a:xfrm>
          <a:prstGeom prst="rect">
            <a:avLst/>
          </a:prstGeom>
          <a:noFill/>
        </p:spPr>
        <p:txBody>
          <a:bodyPr wrap="none" rtlCol="0">
            <a:spAutoFit/>
          </a:bodyPr>
          <a:lstStyle/>
          <a:p>
            <a:r>
              <a:rPr lang="en-US" sz="1200" dirty="0" smtClean="0">
                <a:solidFill>
                  <a:schemeClr val="accent6"/>
                </a:solidFill>
              </a:rPr>
              <a:t>(a, c)</a:t>
            </a:r>
            <a:endParaRPr lang="en-US" sz="1200" dirty="0">
              <a:solidFill>
                <a:schemeClr val="accent6"/>
              </a:solidFill>
            </a:endParaRPr>
          </a:p>
        </p:txBody>
      </p:sp>
      <p:sp>
        <p:nvSpPr>
          <p:cNvPr id="187" name="TextBox 186"/>
          <p:cNvSpPr txBox="1"/>
          <p:nvPr/>
        </p:nvSpPr>
        <p:spPr>
          <a:xfrm>
            <a:off x="3932811" y="6425544"/>
            <a:ext cx="277640" cy="307777"/>
          </a:xfrm>
          <a:prstGeom prst="rect">
            <a:avLst/>
          </a:prstGeom>
          <a:noFill/>
        </p:spPr>
        <p:txBody>
          <a:bodyPr wrap="none" rtlCol="0">
            <a:spAutoFit/>
          </a:bodyPr>
          <a:lstStyle/>
          <a:p>
            <a:r>
              <a:rPr lang="en-US" sz="1400" dirty="0" smtClean="0"/>
              <a:t>X</a:t>
            </a:r>
            <a:endParaRPr lang="en-US" sz="1400" dirty="0"/>
          </a:p>
        </p:txBody>
      </p:sp>
      <p:sp>
        <p:nvSpPr>
          <p:cNvPr id="188" name="TextBox 187"/>
          <p:cNvSpPr txBox="1"/>
          <p:nvPr/>
        </p:nvSpPr>
        <p:spPr>
          <a:xfrm>
            <a:off x="4387215" y="6410164"/>
            <a:ext cx="277640" cy="307777"/>
          </a:xfrm>
          <a:prstGeom prst="rect">
            <a:avLst/>
          </a:prstGeom>
          <a:noFill/>
        </p:spPr>
        <p:txBody>
          <a:bodyPr wrap="none" rtlCol="0">
            <a:spAutoFit/>
          </a:bodyPr>
          <a:lstStyle/>
          <a:p>
            <a:r>
              <a:rPr lang="en-US" sz="1400" dirty="0" smtClean="0"/>
              <a:t>X</a:t>
            </a:r>
            <a:endParaRPr lang="en-US" sz="1400" dirty="0"/>
          </a:p>
        </p:txBody>
      </p:sp>
      <p:sp>
        <p:nvSpPr>
          <p:cNvPr id="189" name="TextBox 188"/>
          <p:cNvSpPr txBox="1"/>
          <p:nvPr/>
        </p:nvSpPr>
        <p:spPr>
          <a:xfrm>
            <a:off x="5294623" y="6411562"/>
            <a:ext cx="277640" cy="307777"/>
          </a:xfrm>
          <a:prstGeom prst="rect">
            <a:avLst/>
          </a:prstGeom>
          <a:noFill/>
        </p:spPr>
        <p:txBody>
          <a:bodyPr wrap="none" rtlCol="0">
            <a:spAutoFit/>
          </a:bodyPr>
          <a:lstStyle/>
          <a:p>
            <a:r>
              <a:rPr lang="en-US" sz="1400" dirty="0" smtClean="0"/>
              <a:t>X</a:t>
            </a:r>
            <a:endParaRPr lang="en-US" sz="1400" dirty="0"/>
          </a:p>
        </p:txBody>
      </p:sp>
      <p:sp>
        <p:nvSpPr>
          <p:cNvPr id="190" name="TextBox 189"/>
          <p:cNvSpPr txBox="1"/>
          <p:nvPr/>
        </p:nvSpPr>
        <p:spPr>
          <a:xfrm>
            <a:off x="4851406" y="6412960"/>
            <a:ext cx="277640" cy="307777"/>
          </a:xfrm>
          <a:prstGeom prst="rect">
            <a:avLst/>
          </a:prstGeom>
          <a:noFill/>
        </p:spPr>
        <p:txBody>
          <a:bodyPr wrap="none" rtlCol="0">
            <a:spAutoFit/>
          </a:bodyPr>
          <a:lstStyle/>
          <a:p>
            <a:r>
              <a:rPr lang="en-US" sz="1400" dirty="0" smtClean="0"/>
              <a:t>X</a:t>
            </a:r>
            <a:endParaRPr lang="en-US" sz="1400" dirty="0"/>
          </a:p>
        </p:txBody>
      </p:sp>
      <p:sp>
        <p:nvSpPr>
          <p:cNvPr id="191" name="TextBox 190"/>
          <p:cNvSpPr txBox="1"/>
          <p:nvPr/>
        </p:nvSpPr>
        <p:spPr>
          <a:xfrm>
            <a:off x="5783982" y="6414358"/>
            <a:ext cx="277640" cy="307777"/>
          </a:xfrm>
          <a:prstGeom prst="rect">
            <a:avLst/>
          </a:prstGeom>
          <a:noFill/>
        </p:spPr>
        <p:txBody>
          <a:bodyPr wrap="none" rtlCol="0">
            <a:spAutoFit/>
          </a:bodyPr>
          <a:lstStyle/>
          <a:p>
            <a:r>
              <a:rPr lang="en-US" sz="1400" dirty="0" smtClean="0"/>
              <a:t>X</a:t>
            </a:r>
            <a:endParaRPr lang="en-US" sz="1400" dirty="0"/>
          </a:p>
        </p:txBody>
      </p:sp>
      <p:sp>
        <p:nvSpPr>
          <p:cNvPr id="192" name="TextBox 191"/>
          <p:cNvSpPr txBox="1"/>
          <p:nvPr/>
        </p:nvSpPr>
        <p:spPr>
          <a:xfrm>
            <a:off x="6123206" y="6457248"/>
            <a:ext cx="497252" cy="276999"/>
          </a:xfrm>
          <a:prstGeom prst="rect">
            <a:avLst/>
          </a:prstGeom>
          <a:noFill/>
        </p:spPr>
        <p:txBody>
          <a:bodyPr wrap="none" rtlCol="0">
            <a:spAutoFit/>
          </a:bodyPr>
          <a:lstStyle/>
          <a:p>
            <a:r>
              <a:rPr lang="en-US" sz="1200" dirty="0" smtClean="0">
                <a:solidFill>
                  <a:srgbClr val="FF0000"/>
                </a:solidFill>
              </a:rPr>
              <a:t>(c, d)</a:t>
            </a:r>
            <a:endParaRPr lang="en-US" sz="1200" dirty="0">
              <a:solidFill>
                <a:srgbClr val="FF0000"/>
              </a:solidFill>
            </a:endParaRPr>
          </a:p>
        </p:txBody>
      </p:sp>
      <p:sp>
        <p:nvSpPr>
          <p:cNvPr id="193" name="TextBox 192"/>
          <p:cNvSpPr txBox="1"/>
          <p:nvPr/>
        </p:nvSpPr>
        <p:spPr>
          <a:xfrm>
            <a:off x="7151613" y="6425242"/>
            <a:ext cx="277640" cy="307777"/>
          </a:xfrm>
          <a:prstGeom prst="rect">
            <a:avLst/>
          </a:prstGeom>
          <a:noFill/>
        </p:spPr>
        <p:txBody>
          <a:bodyPr wrap="none" rtlCol="0">
            <a:spAutoFit/>
          </a:bodyPr>
          <a:lstStyle/>
          <a:p>
            <a:r>
              <a:rPr lang="en-US" sz="1400" dirty="0" smtClean="0"/>
              <a:t>X</a:t>
            </a:r>
            <a:endParaRPr lang="en-US" sz="1400" dirty="0"/>
          </a:p>
        </p:txBody>
      </p:sp>
      <p:sp>
        <p:nvSpPr>
          <p:cNvPr id="194" name="TextBox 193"/>
          <p:cNvSpPr txBox="1"/>
          <p:nvPr/>
        </p:nvSpPr>
        <p:spPr>
          <a:xfrm>
            <a:off x="6702575" y="6426942"/>
            <a:ext cx="277640" cy="307777"/>
          </a:xfrm>
          <a:prstGeom prst="rect">
            <a:avLst/>
          </a:prstGeom>
          <a:noFill/>
        </p:spPr>
        <p:txBody>
          <a:bodyPr wrap="none" rtlCol="0">
            <a:spAutoFit/>
          </a:bodyPr>
          <a:lstStyle/>
          <a:p>
            <a:r>
              <a:rPr lang="en-US" sz="1400" dirty="0" smtClean="0"/>
              <a:t>X</a:t>
            </a:r>
            <a:endParaRPr lang="en-US" sz="1400" dirty="0"/>
          </a:p>
        </p:txBody>
      </p:sp>
      <p:sp>
        <p:nvSpPr>
          <p:cNvPr id="196" name="TextBox 195"/>
          <p:cNvSpPr txBox="1"/>
          <p:nvPr/>
        </p:nvSpPr>
        <p:spPr>
          <a:xfrm>
            <a:off x="8079768" y="6411562"/>
            <a:ext cx="277640" cy="307777"/>
          </a:xfrm>
          <a:prstGeom prst="rect">
            <a:avLst/>
          </a:prstGeom>
          <a:noFill/>
        </p:spPr>
        <p:txBody>
          <a:bodyPr wrap="none" rtlCol="0">
            <a:spAutoFit/>
          </a:bodyPr>
          <a:lstStyle/>
          <a:p>
            <a:r>
              <a:rPr lang="en-US" sz="1400" dirty="0" smtClean="0"/>
              <a:t>X</a:t>
            </a:r>
            <a:endParaRPr lang="en-US" sz="1400" dirty="0"/>
          </a:p>
        </p:txBody>
      </p:sp>
      <p:sp>
        <p:nvSpPr>
          <p:cNvPr id="197" name="TextBox 196"/>
          <p:cNvSpPr txBox="1"/>
          <p:nvPr/>
        </p:nvSpPr>
        <p:spPr>
          <a:xfrm>
            <a:off x="8878611" y="6411563"/>
            <a:ext cx="540533" cy="307777"/>
          </a:xfrm>
          <a:prstGeom prst="rect">
            <a:avLst/>
          </a:prstGeom>
          <a:noFill/>
        </p:spPr>
        <p:txBody>
          <a:bodyPr wrap="none" rtlCol="0">
            <a:spAutoFit/>
          </a:bodyPr>
          <a:lstStyle/>
          <a:p>
            <a:r>
              <a:rPr lang="en-US" sz="1400" dirty="0" smtClean="0">
                <a:solidFill>
                  <a:schemeClr val="accent6"/>
                </a:solidFill>
              </a:rPr>
              <a:t>(c, a)</a:t>
            </a:r>
            <a:endParaRPr lang="en-US" sz="1400" dirty="0">
              <a:solidFill>
                <a:schemeClr val="accent6"/>
              </a:solidFill>
            </a:endParaRPr>
          </a:p>
        </p:txBody>
      </p:sp>
      <p:sp>
        <p:nvSpPr>
          <p:cNvPr id="198" name="TextBox 197"/>
          <p:cNvSpPr txBox="1"/>
          <p:nvPr/>
        </p:nvSpPr>
        <p:spPr>
          <a:xfrm>
            <a:off x="8569615" y="6425808"/>
            <a:ext cx="277640" cy="307777"/>
          </a:xfrm>
          <a:prstGeom prst="rect">
            <a:avLst/>
          </a:prstGeom>
          <a:noFill/>
        </p:spPr>
        <p:txBody>
          <a:bodyPr wrap="none" rtlCol="0">
            <a:spAutoFit/>
          </a:bodyPr>
          <a:lstStyle/>
          <a:p>
            <a:r>
              <a:rPr lang="en-US" sz="1400" dirty="0" smtClean="0"/>
              <a:t>X</a:t>
            </a:r>
            <a:endParaRPr lang="en-US" sz="1400" dirty="0"/>
          </a:p>
        </p:txBody>
      </p:sp>
      <p:sp>
        <p:nvSpPr>
          <p:cNvPr id="199" name="TextBox 198"/>
          <p:cNvSpPr txBox="1"/>
          <p:nvPr/>
        </p:nvSpPr>
        <p:spPr>
          <a:xfrm>
            <a:off x="9434361" y="6442285"/>
            <a:ext cx="277640" cy="307777"/>
          </a:xfrm>
          <a:prstGeom prst="rect">
            <a:avLst/>
          </a:prstGeom>
          <a:noFill/>
        </p:spPr>
        <p:txBody>
          <a:bodyPr wrap="none" rtlCol="0">
            <a:spAutoFit/>
          </a:bodyPr>
          <a:lstStyle/>
          <a:p>
            <a:r>
              <a:rPr lang="en-US" sz="1400" dirty="0" smtClean="0"/>
              <a:t>X</a:t>
            </a:r>
            <a:endParaRPr lang="en-US" sz="1400" dirty="0"/>
          </a:p>
        </p:txBody>
      </p:sp>
      <p:sp>
        <p:nvSpPr>
          <p:cNvPr id="200" name="TextBox 199"/>
          <p:cNvSpPr txBox="1"/>
          <p:nvPr/>
        </p:nvSpPr>
        <p:spPr>
          <a:xfrm>
            <a:off x="3335416" y="5975600"/>
            <a:ext cx="505267" cy="276999"/>
          </a:xfrm>
          <a:prstGeom prst="rect">
            <a:avLst/>
          </a:prstGeom>
          <a:noFill/>
        </p:spPr>
        <p:txBody>
          <a:bodyPr wrap="none" rtlCol="0">
            <a:spAutoFit/>
          </a:bodyPr>
          <a:lstStyle/>
          <a:p>
            <a:r>
              <a:rPr lang="en-US" sz="1200" dirty="0" smtClean="0">
                <a:solidFill>
                  <a:srgbClr val="FF0000"/>
                </a:solidFill>
              </a:rPr>
              <a:t>(b, a)</a:t>
            </a:r>
            <a:endParaRPr lang="en-US" sz="1200" dirty="0">
              <a:solidFill>
                <a:srgbClr val="FF0000"/>
              </a:solidFill>
            </a:endParaRPr>
          </a:p>
        </p:txBody>
      </p:sp>
      <p:sp>
        <p:nvSpPr>
          <p:cNvPr id="201" name="TextBox 200"/>
          <p:cNvSpPr txBox="1"/>
          <p:nvPr/>
        </p:nvSpPr>
        <p:spPr>
          <a:xfrm>
            <a:off x="3347769" y="6441039"/>
            <a:ext cx="461986" cy="276999"/>
          </a:xfrm>
          <a:prstGeom prst="rect">
            <a:avLst/>
          </a:prstGeom>
          <a:noFill/>
        </p:spPr>
        <p:txBody>
          <a:bodyPr wrap="none" rtlCol="0">
            <a:spAutoFit/>
          </a:bodyPr>
          <a:lstStyle/>
          <a:p>
            <a:r>
              <a:rPr lang="en-US" sz="1200" dirty="0" smtClean="0">
                <a:solidFill>
                  <a:srgbClr val="FF0000"/>
                </a:solidFill>
              </a:rPr>
              <a:t>(</a:t>
            </a:r>
            <a:r>
              <a:rPr lang="en-US" sz="1200" dirty="0" err="1" smtClean="0">
                <a:solidFill>
                  <a:srgbClr val="FF0000"/>
                </a:solidFill>
              </a:rPr>
              <a:t>b,c</a:t>
            </a:r>
            <a:r>
              <a:rPr lang="en-US" sz="1200" dirty="0" smtClean="0">
                <a:solidFill>
                  <a:srgbClr val="FF0000"/>
                </a:solidFill>
              </a:rPr>
              <a:t>)</a:t>
            </a:r>
            <a:endParaRPr lang="en-US" sz="1200" dirty="0">
              <a:solidFill>
                <a:srgbClr val="FF0000"/>
              </a:solidFill>
            </a:endParaRPr>
          </a:p>
        </p:txBody>
      </p:sp>
      <p:sp>
        <p:nvSpPr>
          <p:cNvPr id="202" name="TextBox 201"/>
          <p:cNvSpPr txBox="1"/>
          <p:nvPr/>
        </p:nvSpPr>
        <p:spPr>
          <a:xfrm>
            <a:off x="7151537" y="5961504"/>
            <a:ext cx="277640" cy="307777"/>
          </a:xfrm>
          <a:prstGeom prst="rect">
            <a:avLst/>
          </a:prstGeom>
          <a:noFill/>
        </p:spPr>
        <p:txBody>
          <a:bodyPr wrap="none" rtlCol="0">
            <a:spAutoFit/>
          </a:bodyPr>
          <a:lstStyle/>
          <a:p>
            <a:r>
              <a:rPr lang="en-US" sz="1400" dirty="0" smtClean="0"/>
              <a:t>X</a:t>
            </a:r>
            <a:endParaRPr lang="en-US" sz="1400" dirty="0"/>
          </a:p>
        </p:txBody>
      </p:sp>
      <p:sp>
        <p:nvSpPr>
          <p:cNvPr id="203" name="TextBox 202"/>
          <p:cNvSpPr txBox="1"/>
          <p:nvPr/>
        </p:nvSpPr>
        <p:spPr>
          <a:xfrm>
            <a:off x="7637569" y="5953266"/>
            <a:ext cx="277640" cy="307777"/>
          </a:xfrm>
          <a:prstGeom prst="rect">
            <a:avLst/>
          </a:prstGeom>
          <a:noFill/>
        </p:spPr>
        <p:txBody>
          <a:bodyPr wrap="none" rtlCol="0">
            <a:spAutoFit/>
          </a:bodyPr>
          <a:lstStyle/>
          <a:p>
            <a:r>
              <a:rPr lang="en-US" sz="1400" dirty="0" smtClean="0"/>
              <a:t>X</a:t>
            </a:r>
            <a:endParaRPr lang="en-US" sz="1400" dirty="0"/>
          </a:p>
        </p:txBody>
      </p:sp>
      <p:sp>
        <p:nvSpPr>
          <p:cNvPr id="204" name="TextBox 203"/>
          <p:cNvSpPr txBox="1"/>
          <p:nvPr/>
        </p:nvSpPr>
        <p:spPr>
          <a:xfrm>
            <a:off x="7633526" y="6429361"/>
            <a:ext cx="277640" cy="307777"/>
          </a:xfrm>
          <a:prstGeom prst="rect">
            <a:avLst/>
          </a:prstGeom>
          <a:noFill/>
        </p:spPr>
        <p:txBody>
          <a:bodyPr wrap="none" rtlCol="0">
            <a:spAutoFit/>
          </a:bodyPr>
          <a:lstStyle/>
          <a:p>
            <a:r>
              <a:rPr lang="en-US" sz="1400" dirty="0" smtClean="0"/>
              <a:t>X</a:t>
            </a:r>
            <a:endParaRPr lang="en-US" sz="1400" dirty="0"/>
          </a:p>
        </p:txBody>
      </p:sp>
      <p:sp>
        <p:nvSpPr>
          <p:cNvPr id="205" name="Oval Callout 204"/>
          <p:cNvSpPr/>
          <p:nvPr/>
        </p:nvSpPr>
        <p:spPr>
          <a:xfrm>
            <a:off x="10239632" y="2842054"/>
            <a:ext cx="1128584" cy="1079157"/>
          </a:xfrm>
          <a:prstGeom prst="wedgeEllipseCallout">
            <a:avLst>
              <a:gd name="adj1" fmla="val -81417"/>
              <a:gd name="adj2" fmla="val 1037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Now we are complete, so what is the answer?</a:t>
            </a:r>
            <a:endParaRPr lang="en-US" sz="1100" dirty="0"/>
          </a:p>
        </p:txBody>
      </p:sp>
      <p:sp>
        <p:nvSpPr>
          <p:cNvPr id="206" name="Horizontal Scroll 205"/>
          <p:cNvSpPr/>
          <p:nvPr/>
        </p:nvSpPr>
        <p:spPr>
          <a:xfrm>
            <a:off x="3748216" y="2150075"/>
            <a:ext cx="5939481" cy="1647568"/>
          </a:xfrm>
          <a:prstGeom prst="horizontalScroll">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The answer is then given as:</a:t>
            </a:r>
          </a:p>
          <a:p>
            <a:endParaRPr lang="en-US" sz="1400" dirty="0">
              <a:solidFill>
                <a:schemeClr val="tx1"/>
              </a:solidFill>
            </a:endParaRPr>
          </a:p>
          <a:p>
            <a:r>
              <a:rPr lang="en-US" sz="1400" dirty="0" smtClean="0">
                <a:solidFill>
                  <a:schemeClr val="tx1"/>
                </a:solidFill>
              </a:rPr>
              <a:t>{(</a:t>
            </a:r>
            <a:r>
              <a:rPr lang="en-US" sz="1400" dirty="0" err="1" smtClean="0">
                <a:solidFill>
                  <a:schemeClr val="tx1"/>
                </a:solidFill>
              </a:rPr>
              <a:t>a,a</a:t>
            </a:r>
            <a:r>
              <a:rPr lang="en-US" sz="1400" dirty="0" smtClean="0">
                <a:solidFill>
                  <a:schemeClr val="tx1"/>
                </a:solidFill>
              </a:rPr>
              <a:t>), (</a:t>
            </a:r>
            <a:r>
              <a:rPr lang="en-US" sz="1400" dirty="0" err="1" smtClean="0">
                <a:solidFill>
                  <a:schemeClr val="tx1"/>
                </a:solidFill>
              </a:rPr>
              <a:t>b,b</a:t>
            </a:r>
            <a:r>
              <a:rPr lang="en-US" sz="1400" dirty="0" smtClean="0">
                <a:solidFill>
                  <a:schemeClr val="tx1"/>
                </a:solidFill>
              </a:rPr>
              <a:t>), (</a:t>
            </a:r>
            <a:r>
              <a:rPr lang="en-US" sz="1400" dirty="0" err="1" smtClean="0">
                <a:solidFill>
                  <a:schemeClr val="tx1"/>
                </a:solidFill>
              </a:rPr>
              <a:t>c,c</a:t>
            </a:r>
            <a:r>
              <a:rPr lang="en-US" sz="1400" dirty="0" smtClean="0">
                <a:solidFill>
                  <a:schemeClr val="tx1"/>
                </a:solidFill>
              </a:rPr>
              <a:t>), (</a:t>
            </a:r>
            <a:r>
              <a:rPr lang="en-US" sz="1400" dirty="0" err="1" smtClean="0">
                <a:solidFill>
                  <a:schemeClr val="tx1"/>
                </a:solidFill>
              </a:rPr>
              <a:t>a,c</a:t>
            </a:r>
            <a:r>
              <a:rPr lang="en-US" sz="1400" dirty="0" smtClean="0">
                <a:solidFill>
                  <a:schemeClr val="tx1"/>
                </a:solidFill>
              </a:rPr>
              <a:t>), (</a:t>
            </a:r>
            <a:r>
              <a:rPr lang="en-US" sz="1400" dirty="0" err="1" smtClean="0">
                <a:solidFill>
                  <a:schemeClr val="tx1"/>
                </a:solidFill>
              </a:rPr>
              <a:t>a,d</a:t>
            </a:r>
            <a:r>
              <a:rPr lang="en-US" sz="1400" dirty="0" smtClean="0">
                <a:solidFill>
                  <a:schemeClr val="tx1"/>
                </a:solidFill>
              </a:rPr>
              <a:t>), (</a:t>
            </a:r>
            <a:r>
              <a:rPr lang="en-US" sz="1400" dirty="0" err="1" smtClean="0">
                <a:solidFill>
                  <a:schemeClr val="tx1"/>
                </a:solidFill>
              </a:rPr>
              <a:t>b,d</a:t>
            </a:r>
            <a:r>
              <a:rPr lang="en-US" sz="1400" dirty="0" smtClean="0">
                <a:solidFill>
                  <a:schemeClr val="tx1"/>
                </a:solidFill>
              </a:rPr>
              <a:t>), (</a:t>
            </a:r>
            <a:r>
              <a:rPr lang="en-US" sz="1400" dirty="0" err="1" smtClean="0">
                <a:solidFill>
                  <a:schemeClr val="tx1"/>
                </a:solidFill>
              </a:rPr>
              <a:t>c,a</a:t>
            </a:r>
            <a:r>
              <a:rPr lang="en-US" sz="1400" dirty="0" smtClean="0">
                <a:solidFill>
                  <a:schemeClr val="tx1"/>
                </a:solidFill>
              </a:rPr>
              <a:t>), (</a:t>
            </a:r>
            <a:r>
              <a:rPr lang="en-US" sz="1400" dirty="0" err="1" smtClean="0">
                <a:solidFill>
                  <a:schemeClr val="tx1"/>
                </a:solidFill>
              </a:rPr>
              <a:t>d,a</a:t>
            </a:r>
            <a:r>
              <a:rPr lang="en-US" sz="1400" dirty="0" smtClean="0">
                <a:solidFill>
                  <a:schemeClr val="tx1"/>
                </a:solidFill>
              </a:rPr>
              <a:t>), (</a:t>
            </a:r>
            <a:r>
              <a:rPr lang="en-US" sz="1400" dirty="0" err="1" smtClean="0">
                <a:solidFill>
                  <a:schemeClr val="tx1"/>
                </a:solidFill>
              </a:rPr>
              <a:t>c,d</a:t>
            </a:r>
            <a:r>
              <a:rPr lang="en-US" sz="1400" dirty="0" smtClean="0">
                <a:solidFill>
                  <a:schemeClr val="tx1"/>
                </a:solidFill>
              </a:rPr>
              <a:t>), (</a:t>
            </a:r>
            <a:r>
              <a:rPr lang="en-US" sz="1400" dirty="0" err="1" smtClean="0">
                <a:solidFill>
                  <a:schemeClr val="tx1"/>
                </a:solidFill>
              </a:rPr>
              <a:t>d,c</a:t>
            </a:r>
            <a:r>
              <a:rPr lang="en-US" sz="1400" dirty="0" smtClean="0">
                <a:solidFill>
                  <a:schemeClr val="tx1"/>
                </a:solidFill>
              </a:rPr>
              <a:t>), (</a:t>
            </a:r>
            <a:r>
              <a:rPr lang="en-US" sz="1400" dirty="0" err="1" smtClean="0">
                <a:solidFill>
                  <a:schemeClr val="tx1"/>
                </a:solidFill>
              </a:rPr>
              <a:t>d,d</a:t>
            </a:r>
            <a:r>
              <a:rPr lang="en-US" sz="1400" dirty="0" smtClean="0">
                <a:solidFill>
                  <a:schemeClr val="tx1"/>
                </a:solidFill>
              </a:rPr>
              <a:t>), (</a:t>
            </a:r>
            <a:r>
              <a:rPr lang="en-US" sz="1400" dirty="0" err="1" smtClean="0">
                <a:solidFill>
                  <a:schemeClr val="tx1"/>
                </a:solidFill>
              </a:rPr>
              <a:t>b,a</a:t>
            </a:r>
            <a:r>
              <a:rPr lang="en-US" sz="1400" dirty="0" smtClean="0">
                <a:solidFill>
                  <a:schemeClr val="tx1"/>
                </a:solidFill>
              </a:rPr>
              <a:t>), (</a:t>
            </a:r>
            <a:r>
              <a:rPr lang="en-US" sz="1400" dirty="0" err="1" smtClean="0">
                <a:solidFill>
                  <a:schemeClr val="tx1"/>
                </a:solidFill>
              </a:rPr>
              <a:t>b,c</a:t>
            </a:r>
            <a:r>
              <a:rPr lang="en-US" sz="1400" dirty="0" smtClean="0">
                <a:solidFill>
                  <a:schemeClr val="tx1"/>
                </a:solidFill>
              </a:rPr>
              <a:t>)}</a:t>
            </a:r>
            <a:endParaRPr lang="en-US" sz="1400" dirty="0">
              <a:solidFill>
                <a:schemeClr val="tx1"/>
              </a:solidFill>
            </a:endParaRPr>
          </a:p>
        </p:txBody>
      </p:sp>
    </p:spTree>
    <p:extLst>
      <p:ext uri="{BB962C8B-B14F-4D97-AF65-F5344CB8AC3E}">
        <p14:creationId xmlns:p14="http://schemas.microsoft.com/office/powerpoint/2010/main" val="14045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500" fill="hold"/>
                                        <p:tgtEl>
                                          <p:spTgt spid="142"/>
                                        </p:tgtEl>
                                        <p:attrNameLst>
                                          <p:attrName>ppt_x</p:attrName>
                                        </p:attrNameLst>
                                      </p:cBhvr>
                                      <p:tavLst>
                                        <p:tav tm="0">
                                          <p:val>
                                            <p:strVal val="#ppt_x"/>
                                          </p:val>
                                        </p:tav>
                                        <p:tav tm="100000">
                                          <p:val>
                                            <p:strVal val="#ppt_x"/>
                                          </p:val>
                                        </p:tav>
                                      </p:tavLst>
                                    </p:anim>
                                    <p:anim calcmode="lin" valueType="num">
                                      <p:cBhvr additive="base">
                                        <p:cTn id="8"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
                                        </p:tgtEl>
                                        <p:attrNameLst>
                                          <p:attrName>style.visibility</p:attrName>
                                        </p:attrNameLst>
                                      </p:cBhvr>
                                      <p:to>
                                        <p:strVal val="visible"/>
                                      </p:to>
                                    </p:set>
                                    <p:anim calcmode="lin" valueType="num">
                                      <p:cBhvr additive="base">
                                        <p:cTn id="13" dur="500" fill="hold"/>
                                        <p:tgtEl>
                                          <p:spTgt spid="145"/>
                                        </p:tgtEl>
                                        <p:attrNameLst>
                                          <p:attrName>ppt_x</p:attrName>
                                        </p:attrNameLst>
                                      </p:cBhvr>
                                      <p:tavLst>
                                        <p:tav tm="0">
                                          <p:val>
                                            <p:strVal val="#ppt_x"/>
                                          </p:val>
                                        </p:tav>
                                        <p:tav tm="100000">
                                          <p:val>
                                            <p:strVal val="#ppt_x"/>
                                          </p:val>
                                        </p:tav>
                                      </p:tavLst>
                                    </p:anim>
                                    <p:anim calcmode="lin" valueType="num">
                                      <p:cBhvr additive="base">
                                        <p:cTn id="14"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7"/>
                                        </p:tgtEl>
                                        <p:attrNameLst>
                                          <p:attrName>style.visibility</p:attrName>
                                        </p:attrNameLst>
                                      </p:cBhvr>
                                      <p:to>
                                        <p:strVal val="visible"/>
                                      </p:to>
                                    </p:set>
                                    <p:anim calcmode="lin" valueType="num">
                                      <p:cBhvr additive="base">
                                        <p:cTn id="19" dur="500" fill="hold"/>
                                        <p:tgtEl>
                                          <p:spTgt spid="147"/>
                                        </p:tgtEl>
                                        <p:attrNameLst>
                                          <p:attrName>ppt_x</p:attrName>
                                        </p:attrNameLst>
                                      </p:cBhvr>
                                      <p:tavLst>
                                        <p:tav tm="0">
                                          <p:val>
                                            <p:strVal val="#ppt_x"/>
                                          </p:val>
                                        </p:tav>
                                        <p:tav tm="100000">
                                          <p:val>
                                            <p:strVal val="#ppt_x"/>
                                          </p:val>
                                        </p:tav>
                                      </p:tavLst>
                                    </p:anim>
                                    <p:anim calcmode="lin" valueType="num">
                                      <p:cBhvr additive="base">
                                        <p:cTn id="20"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9"/>
                                        </p:tgtEl>
                                        <p:attrNameLst>
                                          <p:attrName>style.visibility</p:attrName>
                                        </p:attrNameLst>
                                      </p:cBhvr>
                                      <p:to>
                                        <p:strVal val="visible"/>
                                      </p:to>
                                    </p:set>
                                    <p:anim calcmode="lin" valueType="num">
                                      <p:cBhvr additive="base">
                                        <p:cTn id="25" dur="500" fill="hold"/>
                                        <p:tgtEl>
                                          <p:spTgt spid="149"/>
                                        </p:tgtEl>
                                        <p:attrNameLst>
                                          <p:attrName>ppt_x</p:attrName>
                                        </p:attrNameLst>
                                      </p:cBhvr>
                                      <p:tavLst>
                                        <p:tav tm="0">
                                          <p:val>
                                            <p:strVal val="#ppt_x"/>
                                          </p:val>
                                        </p:tav>
                                        <p:tav tm="100000">
                                          <p:val>
                                            <p:strVal val="#ppt_x"/>
                                          </p:val>
                                        </p:tav>
                                      </p:tavLst>
                                    </p:anim>
                                    <p:anim calcmode="lin" valueType="num">
                                      <p:cBhvr additive="base">
                                        <p:cTn id="26"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0"/>
                                        </p:tgtEl>
                                        <p:attrNameLst>
                                          <p:attrName>style.visibility</p:attrName>
                                        </p:attrNameLst>
                                      </p:cBhvr>
                                      <p:to>
                                        <p:strVal val="visible"/>
                                      </p:to>
                                    </p:set>
                                    <p:anim calcmode="lin" valueType="num">
                                      <p:cBhvr additive="base">
                                        <p:cTn id="31" dur="500" fill="hold"/>
                                        <p:tgtEl>
                                          <p:spTgt spid="200"/>
                                        </p:tgtEl>
                                        <p:attrNameLst>
                                          <p:attrName>ppt_x</p:attrName>
                                        </p:attrNameLst>
                                      </p:cBhvr>
                                      <p:tavLst>
                                        <p:tav tm="0">
                                          <p:val>
                                            <p:strVal val="#ppt_x"/>
                                          </p:val>
                                        </p:tav>
                                        <p:tav tm="100000">
                                          <p:val>
                                            <p:strVal val="#ppt_x"/>
                                          </p:val>
                                        </p:tav>
                                      </p:tavLst>
                                    </p:anim>
                                    <p:anim calcmode="lin" valueType="num">
                                      <p:cBhvr additive="base">
                                        <p:cTn id="32"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1"/>
                                        </p:tgtEl>
                                        <p:attrNameLst>
                                          <p:attrName>style.visibility</p:attrName>
                                        </p:attrNameLst>
                                      </p:cBhvr>
                                      <p:to>
                                        <p:strVal val="visible"/>
                                      </p:to>
                                    </p:set>
                                    <p:anim calcmode="lin" valueType="num">
                                      <p:cBhvr additive="base">
                                        <p:cTn id="37" dur="500" fill="hold"/>
                                        <p:tgtEl>
                                          <p:spTgt spid="201"/>
                                        </p:tgtEl>
                                        <p:attrNameLst>
                                          <p:attrName>ppt_x</p:attrName>
                                        </p:attrNameLst>
                                      </p:cBhvr>
                                      <p:tavLst>
                                        <p:tav tm="0">
                                          <p:val>
                                            <p:strVal val="#ppt_x"/>
                                          </p:val>
                                        </p:tav>
                                        <p:tav tm="100000">
                                          <p:val>
                                            <p:strVal val="#ppt_x"/>
                                          </p:val>
                                        </p:tav>
                                      </p:tavLst>
                                    </p:anim>
                                    <p:anim calcmode="lin" valueType="num">
                                      <p:cBhvr additive="base">
                                        <p:cTn id="38"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9"/>
                                        </p:tgtEl>
                                        <p:attrNameLst>
                                          <p:attrName>style.visibility</p:attrName>
                                        </p:attrNameLst>
                                      </p:cBhvr>
                                      <p:to>
                                        <p:strVal val="visible"/>
                                      </p:to>
                                    </p:set>
                                    <p:anim calcmode="lin" valueType="num">
                                      <p:cBhvr additive="base">
                                        <p:cTn id="43" dur="500" fill="hold"/>
                                        <p:tgtEl>
                                          <p:spTgt spid="139"/>
                                        </p:tgtEl>
                                        <p:attrNameLst>
                                          <p:attrName>ppt_x</p:attrName>
                                        </p:attrNameLst>
                                      </p:cBhvr>
                                      <p:tavLst>
                                        <p:tav tm="0">
                                          <p:val>
                                            <p:strVal val="#ppt_x"/>
                                          </p:val>
                                        </p:tav>
                                        <p:tav tm="100000">
                                          <p:val>
                                            <p:strVal val="#ppt_x"/>
                                          </p:val>
                                        </p:tav>
                                      </p:tavLst>
                                    </p:anim>
                                    <p:anim calcmode="lin" valueType="num">
                                      <p:cBhvr additive="base">
                                        <p:cTn id="44"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2"/>
                                        </p:tgtEl>
                                        <p:attrNameLst>
                                          <p:attrName>style.visibility</p:attrName>
                                        </p:attrNameLst>
                                      </p:cBhvr>
                                      <p:to>
                                        <p:strVal val="visible"/>
                                      </p:to>
                                    </p:set>
                                    <p:anim calcmode="lin" valueType="num">
                                      <p:cBhvr additive="base">
                                        <p:cTn id="49" dur="500" fill="hold"/>
                                        <p:tgtEl>
                                          <p:spTgt spid="152"/>
                                        </p:tgtEl>
                                        <p:attrNameLst>
                                          <p:attrName>ppt_x</p:attrName>
                                        </p:attrNameLst>
                                      </p:cBhvr>
                                      <p:tavLst>
                                        <p:tav tm="0">
                                          <p:val>
                                            <p:strVal val="#ppt_x"/>
                                          </p:val>
                                        </p:tav>
                                        <p:tav tm="100000">
                                          <p:val>
                                            <p:strVal val="#ppt_x"/>
                                          </p:val>
                                        </p:tav>
                                      </p:tavLst>
                                    </p:anim>
                                    <p:anim calcmode="lin" valueType="num">
                                      <p:cBhvr additive="base">
                                        <p:cTn id="50"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7"/>
                                        </p:tgtEl>
                                        <p:attrNameLst>
                                          <p:attrName>style.visibility</p:attrName>
                                        </p:attrNameLst>
                                      </p:cBhvr>
                                      <p:to>
                                        <p:strVal val="visible"/>
                                      </p:to>
                                    </p:set>
                                    <p:anim calcmode="lin" valueType="num">
                                      <p:cBhvr additive="base">
                                        <p:cTn id="55" dur="500" fill="hold"/>
                                        <p:tgtEl>
                                          <p:spTgt spid="157"/>
                                        </p:tgtEl>
                                        <p:attrNameLst>
                                          <p:attrName>ppt_x</p:attrName>
                                        </p:attrNameLst>
                                      </p:cBhvr>
                                      <p:tavLst>
                                        <p:tav tm="0">
                                          <p:val>
                                            <p:strVal val="#ppt_x"/>
                                          </p:val>
                                        </p:tav>
                                        <p:tav tm="100000">
                                          <p:val>
                                            <p:strVal val="#ppt_x"/>
                                          </p:val>
                                        </p:tav>
                                      </p:tavLst>
                                    </p:anim>
                                    <p:anim calcmode="lin" valueType="num">
                                      <p:cBhvr additive="base">
                                        <p:cTn id="5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3"/>
                                        </p:tgtEl>
                                        <p:attrNameLst>
                                          <p:attrName>style.visibility</p:attrName>
                                        </p:attrNameLst>
                                      </p:cBhvr>
                                      <p:to>
                                        <p:strVal val="visible"/>
                                      </p:to>
                                    </p:set>
                                    <p:anim calcmode="lin" valueType="num">
                                      <p:cBhvr additive="base">
                                        <p:cTn id="61" dur="500" fill="hold"/>
                                        <p:tgtEl>
                                          <p:spTgt spid="153"/>
                                        </p:tgtEl>
                                        <p:attrNameLst>
                                          <p:attrName>ppt_x</p:attrName>
                                        </p:attrNameLst>
                                      </p:cBhvr>
                                      <p:tavLst>
                                        <p:tav tm="0">
                                          <p:val>
                                            <p:strVal val="#ppt_x"/>
                                          </p:val>
                                        </p:tav>
                                        <p:tav tm="100000">
                                          <p:val>
                                            <p:strVal val="#ppt_x"/>
                                          </p:val>
                                        </p:tav>
                                      </p:tavLst>
                                    </p:anim>
                                    <p:anim calcmode="lin" valueType="num">
                                      <p:cBhvr additive="base">
                                        <p:cTn id="62"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8"/>
                                        </p:tgtEl>
                                        <p:attrNameLst>
                                          <p:attrName>style.visibility</p:attrName>
                                        </p:attrNameLst>
                                      </p:cBhvr>
                                      <p:to>
                                        <p:strVal val="visible"/>
                                      </p:to>
                                    </p:set>
                                    <p:anim calcmode="lin" valueType="num">
                                      <p:cBhvr additive="base">
                                        <p:cTn id="67" dur="500" fill="hold"/>
                                        <p:tgtEl>
                                          <p:spTgt spid="158"/>
                                        </p:tgtEl>
                                        <p:attrNameLst>
                                          <p:attrName>ppt_x</p:attrName>
                                        </p:attrNameLst>
                                      </p:cBhvr>
                                      <p:tavLst>
                                        <p:tav tm="0">
                                          <p:val>
                                            <p:strVal val="#ppt_x"/>
                                          </p:val>
                                        </p:tav>
                                        <p:tav tm="100000">
                                          <p:val>
                                            <p:strVal val="#ppt_x"/>
                                          </p:val>
                                        </p:tav>
                                      </p:tavLst>
                                    </p:anim>
                                    <p:anim calcmode="lin" valueType="num">
                                      <p:cBhvr additive="base">
                                        <p:cTn id="68"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4"/>
                                        </p:tgtEl>
                                        <p:attrNameLst>
                                          <p:attrName>style.visibility</p:attrName>
                                        </p:attrNameLst>
                                      </p:cBhvr>
                                      <p:to>
                                        <p:strVal val="visible"/>
                                      </p:to>
                                    </p:set>
                                    <p:anim calcmode="lin" valueType="num">
                                      <p:cBhvr additive="base">
                                        <p:cTn id="73" dur="500" fill="hold"/>
                                        <p:tgtEl>
                                          <p:spTgt spid="154"/>
                                        </p:tgtEl>
                                        <p:attrNameLst>
                                          <p:attrName>ppt_x</p:attrName>
                                        </p:attrNameLst>
                                      </p:cBhvr>
                                      <p:tavLst>
                                        <p:tav tm="0">
                                          <p:val>
                                            <p:strVal val="#ppt_x"/>
                                          </p:val>
                                        </p:tav>
                                        <p:tav tm="100000">
                                          <p:val>
                                            <p:strVal val="#ppt_x"/>
                                          </p:val>
                                        </p:tav>
                                      </p:tavLst>
                                    </p:anim>
                                    <p:anim calcmode="lin" valueType="num">
                                      <p:cBhvr additive="base">
                                        <p:cTn id="74"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9"/>
                                        </p:tgtEl>
                                        <p:attrNameLst>
                                          <p:attrName>style.visibility</p:attrName>
                                        </p:attrNameLst>
                                      </p:cBhvr>
                                      <p:to>
                                        <p:strVal val="visible"/>
                                      </p:to>
                                    </p:set>
                                    <p:anim calcmode="lin" valueType="num">
                                      <p:cBhvr additive="base">
                                        <p:cTn id="79" dur="500" fill="hold"/>
                                        <p:tgtEl>
                                          <p:spTgt spid="159"/>
                                        </p:tgtEl>
                                        <p:attrNameLst>
                                          <p:attrName>ppt_x</p:attrName>
                                        </p:attrNameLst>
                                      </p:cBhvr>
                                      <p:tavLst>
                                        <p:tav tm="0">
                                          <p:val>
                                            <p:strVal val="#ppt_x"/>
                                          </p:val>
                                        </p:tav>
                                        <p:tav tm="100000">
                                          <p:val>
                                            <p:strVal val="#ppt_x"/>
                                          </p:val>
                                        </p:tav>
                                      </p:tavLst>
                                    </p:anim>
                                    <p:anim calcmode="lin" valueType="num">
                                      <p:cBhvr additive="base">
                                        <p:cTn id="8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5"/>
                                        </p:tgtEl>
                                        <p:attrNameLst>
                                          <p:attrName>style.visibility</p:attrName>
                                        </p:attrNameLst>
                                      </p:cBhvr>
                                      <p:to>
                                        <p:strVal val="visible"/>
                                      </p:to>
                                    </p:set>
                                    <p:anim calcmode="lin" valueType="num">
                                      <p:cBhvr additive="base">
                                        <p:cTn id="85" dur="500" fill="hold"/>
                                        <p:tgtEl>
                                          <p:spTgt spid="155"/>
                                        </p:tgtEl>
                                        <p:attrNameLst>
                                          <p:attrName>ppt_x</p:attrName>
                                        </p:attrNameLst>
                                      </p:cBhvr>
                                      <p:tavLst>
                                        <p:tav tm="0">
                                          <p:val>
                                            <p:strVal val="#ppt_x"/>
                                          </p:val>
                                        </p:tav>
                                        <p:tav tm="100000">
                                          <p:val>
                                            <p:strVal val="#ppt_x"/>
                                          </p:val>
                                        </p:tav>
                                      </p:tavLst>
                                    </p:anim>
                                    <p:anim calcmode="lin" valueType="num">
                                      <p:cBhvr additive="base">
                                        <p:cTn id="86"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0"/>
                                        </p:tgtEl>
                                        <p:attrNameLst>
                                          <p:attrName>style.visibility</p:attrName>
                                        </p:attrNameLst>
                                      </p:cBhvr>
                                      <p:to>
                                        <p:strVal val="visible"/>
                                      </p:to>
                                    </p:set>
                                    <p:anim calcmode="lin" valueType="num">
                                      <p:cBhvr additive="base">
                                        <p:cTn id="91" dur="500" fill="hold"/>
                                        <p:tgtEl>
                                          <p:spTgt spid="160"/>
                                        </p:tgtEl>
                                        <p:attrNameLst>
                                          <p:attrName>ppt_x</p:attrName>
                                        </p:attrNameLst>
                                      </p:cBhvr>
                                      <p:tavLst>
                                        <p:tav tm="0">
                                          <p:val>
                                            <p:strVal val="#ppt_x"/>
                                          </p:val>
                                        </p:tav>
                                        <p:tav tm="100000">
                                          <p:val>
                                            <p:strVal val="#ppt_x"/>
                                          </p:val>
                                        </p:tav>
                                      </p:tavLst>
                                    </p:anim>
                                    <p:anim calcmode="lin" valueType="num">
                                      <p:cBhvr additive="base">
                                        <p:cTn id="92"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6"/>
                                        </p:tgtEl>
                                        <p:attrNameLst>
                                          <p:attrName>style.visibility</p:attrName>
                                        </p:attrNameLst>
                                      </p:cBhvr>
                                      <p:to>
                                        <p:strVal val="visible"/>
                                      </p:to>
                                    </p:set>
                                    <p:anim calcmode="lin" valueType="num">
                                      <p:cBhvr additive="base">
                                        <p:cTn id="97" dur="500" fill="hold"/>
                                        <p:tgtEl>
                                          <p:spTgt spid="156"/>
                                        </p:tgtEl>
                                        <p:attrNameLst>
                                          <p:attrName>ppt_x</p:attrName>
                                        </p:attrNameLst>
                                      </p:cBhvr>
                                      <p:tavLst>
                                        <p:tav tm="0">
                                          <p:val>
                                            <p:strVal val="#ppt_x"/>
                                          </p:val>
                                        </p:tav>
                                        <p:tav tm="100000">
                                          <p:val>
                                            <p:strVal val="#ppt_x"/>
                                          </p:val>
                                        </p:tav>
                                      </p:tavLst>
                                    </p:anim>
                                    <p:anim calcmode="lin" valueType="num">
                                      <p:cBhvr additive="base">
                                        <p:cTn id="9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1"/>
                                        </p:tgtEl>
                                        <p:attrNameLst>
                                          <p:attrName>style.visibility</p:attrName>
                                        </p:attrNameLst>
                                      </p:cBhvr>
                                      <p:to>
                                        <p:strVal val="visible"/>
                                      </p:to>
                                    </p:set>
                                    <p:anim calcmode="lin" valueType="num">
                                      <p:cBhvr additive="base">
                                        <p:cTn id="103" dur="500" fill="hold"/>
                                        <p:tgtEl>
                                          <p:spTgt spid="161"/>
                                        </p:tgtEl>
                                        <p:attrNameLst>
                                          <p:attrName>ppt_x</p:attrName>
                                        </p:attrNameLst>
                                      </p:cBhvr>
                                      <p:tavLst>
                                        <p:tav tm="0">
                                          <p:val>
                                            <p:strVal val="#ppt_x"/>
                                          </p:val>
                                        </p:tav>
                                        <p:tav tm="100000">
                                          <p:val>
                                            <p:strVal val="#ppt_x"/>
                                          </p:val>
                                        </p:tav>
                                      </p:tavLst>
                                    </p:anim>
                                    <p:anim calcmode="lin" valueType="num">
                                      <p:cBhvr additive="base">
                                        <p:cTn id="104"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62"/>
                                        </p:tgtEl>
                                        <p:attrNameLst>
                                          <p:attrName>style.visibility</p:attrName>
                                        </p:attrNameLst>
                                      </p:cBhvr>
                                      <p:to>
                                        <p:strVal val="visible"/>
                                      </p:to>
                                    </p:set>
                                    <p:anim calcmode="lin" valueType="num">
                                      <p:cBhvr additive="base">
                                        <p:cTn id="109" dur="500" fill="hold"/>
                                        <p:tgtEl>
                                          <p:spTgt spid="162"/>
                                        </p:tgtEl>
                                        <p:attrNameLst>
                                          <p:attrName>ppt_x</p:attrName>
                                        </p:attrNameLst>
                                      </p:cBhvr>
                                      <p:tavLst>
                                        <p:tav tm="0">
                                          <p:val>
                                            <p:strVal val="#ppt_x"/>
                                          </p:val>
                                        </p:tav>
                                        <p:tav tm="100000">
                                          <p:val>
                                            <p:strVal val="#ppt_x"/>
                                          </p:val>
                                        </p:tav>
                                      </p:tavLst>
                                    </p:anim>
                                    <p:anim calcmode="lin" valueType="num">
                                      <p:cBhvr additive="base">
                                        <p:cTn id="110"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67"/>
                                        </p:tgtEl>
                                        <p:attrNameLst>
                                          <p:attrName>style.visibility</p:attrName>
                                        </p:attrNameLst>
                                      </p:cBhvr>
                                      <p:to>
                                        <p:strVal val="visible"/>
                                      </p:to>
                                    </p:set>
                                    <p:anim calcmode="lin" valueType="num">
                                      <p:cBhvr additive="base">
                                        <p:cTn id="115" dur="500" fill="hold"/>
                                        <p:tgtEl>
                                          <p:spTgt spid="167"/>
                                        </p:tgtEl>
                                        <p:attrNameLst>
                                          <p:attrName>ppt_x</p:attrName>
                                        </p:attrNameLst>
                                      </p:cBhvr>
                                      <p:tavLst>
                                        <p:tav tm="0">
                                          <p:val>
                                            <p:strVal val="#ppt_x"/>
                                          </p:val>
                                        </p:tav>
                                        <p:tav tm="100000">
                                          <p:val>
                                            <p:strVal val="#ppt_x"/>
                                          </p:val>
                                        </p:tav>
                                      </p:tavLst>
                                    </p:anim>
                                    <p:anim calcmode="lin" valueType="num">
                                      <p:cBhvr additive="base">
                                        <p:cTn id="116"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63"/>
                                        </p:tgtEl>
                                        <p:attrNameLst>
                                          <p:attrName>style.visibility</p:attrName>
                                        </p:attrNameLst>
                                      </p:cBhvr>
                                      <p:to>
                                        <p:strVal val="visible"/>
                                      </p:to>
                                    </p:set>
                                    <p:anim calcmode="lin" valueType="num">
                                      <p:cBhvr additive="base">
                                        <p:cTn id="121" dur="500" fill="hold"/>
                                        <p:tgtEl>
                                          <p:spTgt spid="163"/>
                                        </p:tgtEl>
                                        <p:attrNameLst>
                                          <p:attrName>ppt_x</p:attrName>
                                        </p:attrNameLst>
                                      </p:cBhvr>
                                      <p:tavLst>
                                        <p:tav tm="0">
                                          <p:val>
                                            <p:strVal val="#ppt_x"/>
                                          </p:val>
                                        </p:tav>
                                        <p:tav tm="100000">
                                          <p:val>
                                            <p:strVal val="#ppt_x"/>
                                          </p:val>
                                        </p:tav>
                                      </p:tavLst>
                                    </p:anim>
                                    <p:anim calcmode="lin" valueType="num">
                                      <p:cBhvr additive="base">
                                        <p:cTn id="122"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68"/>
                                        </p:tgtEl>
                                        <p:attrNameLst>
                                          <p:attrName>style.visibility</p:attrName>
                                        </p:attrNameLst>
                                      </p:cBhvr>
                                      <p:to>
                                        <p:strVal val="visible"/>
                                      </p:to>
                                    </p:set>
                                    <p:anim calcmode="lin" valueType="num">
                                      <p:cBhvr additive="base">
                                        <p:cTn id="127" dur="500" fill="hold"/>
                                        <p:tgtEl>
                                          <p:spTgt spid="168"/>
                                        </p:tgtEl>
                                        <p:attrNameLst>
                                          <p:attrName>ppt_x</p:attrName>
                                        </p:attrNameLst>
                                      </p:cBhvr>
                                      <p:tavLst>
                                        <p:tav tm="0">
                                          <p:val>
                                            <p:strVal val="#ppt_x"/>
                                          </p:val>
                                        </p:tav>
                                        <p:tav tm="100000">
                                          <p:val>
                                            <p:strVal val="#ppt_x"/>
                                          </p:val>
                                        </p:tav>
                                      </p:tavLst>
                                    </p:anim>
                                    <p:anim calcmode="lin" valueType="num">
                                      <p:cBhvr additive="base">
                                        <p:cTn id="128"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4"/>
                                        </p:tgtEl>
                                        <p:attrNameLst>
                                          <p:attrName>style.visibility</p:attrName>
                                        </p:attrNameLst>
                                      </p:cBhvr>
                                      <p:to>
                                        <p:strVal val="visible"/>
                                      </p:to>
                                    </p:set>
                                    <p:anim calcmode="lin" valueType="num">
                                      <p:cBhvr additive="base">
                                        <p:cTn id="133" dur="500" fill="hold"/>
                                        <p:tgtEl>
                                          <p:spTgt spid="164"/>
                                        </p:tgtEl>
                                        <p:attrNameLst>
                                          <p:attrName>ppt_x</p:attrName>
                                        </p:attrNameLst>
                                      </p:cBhvr>
                                      <p:tavLst>
                                        <p:tav tm="0">
                                          <p:val>
                                            <p:strVal val="#ppt_x"/>
                                          </p:val>
                                        </p:tav>
                                        <p:tav tm="100000">
                                          <p:val>
                                            <p:strVal val="#ppt_x"/>
                                          </p:val>
                                        </p:tav>
                                      </p:tavLst>
                                    </p:anim>
                                    <p:anim calcmode="lin" valueType="num">
                                      <p:cBhvr additive="base">
                                        <p:cTn id="134"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69"/>
                                        </p:tgtEl>
                                        <p:attrNameLst>
                                          <p:attrName>style.visibility</p:attrName>
                                        </p:attrNameLst>
                                      </p:cBhvr>
                                      <p:to>
                                        <p:strVal val="visible"/>
                                      </p:to>
                                    </p:set>
                                    <p:anim calcmode="lin" valueType="num">
                                      <p:cBhvr additive="base">
                                        <p:cTn id="139" dur="500" fill="hold"/>
                                        <p:tgtEl>
                                          <p:spTgt spid="169"/>
                                        </p:tgtEl>
                                        <p:attrNameLst>
                                          <p:attrName>ppt_x</p:attrName>
                                        </p:attrNameLst>
                                      </p:cBhvr>
                                      <p:tavLst>
                                        <p:tav tm="0">
                                          <p:val>
                                            <p:strVal val="#ppt_x"/>
                                          </p:val>
                                        </p:tav>
                                        <p:tav tm="100000">
                                          <p:val>
                                            <p:strVal val="#ppt_x"/>
                                          </p:val>
                                        </p:tav>
                                      </p:tavLst>
                                    </p:anim>
                                    <p:anim calcmode="lin" valueType="num">
                                      <p:cBhvr additive="base">
                                        <p:cTn id="140"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65"/>
                                        </p:tgtEl>
                                        <p:attrNameLst>
                                          <p:attrName>style.visibility</p:attrName>
                                        </p:attrNameLst>
                                      </p:cBhvr>
                                      <p:to>
                                        <p:strVal val="visible"/>
                                      </p:to>
                                    </p:set>
                                    <p:anim calcmode="lin" valueType="num">
                                      <p:cBhvr additive="base">
                                        <p:cTn id="145" dur="500" fill="hold"/>
                                        <p:tgtEl>
                                          <p:spTgt spid="165"/>
                                        </p:tgtEl>
                                        <p:attrNameLst>
                                          <p:attrName>ppt_x</p:attrName>
                                        </p:attrNameLst>
                                      </p:cBhvr>
                                      <p:tavLst>
                                        <p:tav tm="0">
                                          <p:val>
                                            <p:strVal val="#ppt_x"/>
                                          </p:val>
                                        </p:tav>
                                        <p:tav tm="100000">
                                          <p:val>
                                            <p:strVal val="#ppt_x"/>
                                          </p:val>
                                        </p:tav>
                                      </p:tavLst>
                                    </p:anim>
                                    <p:anim calcmode="lin" valueType="num">
                                      <p:cBhvr additive="base">
                                        <p:cTn id="146"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70"/>
                                        </p:tgtEl>
                                        <p:attrNameLst>
                                          <p:attrName>style.visibility</p:attrName>
                                        </p:attrNameLst>
                                      </p:cBhvr>
                                      <p:to>
                                        <p:strVal val="visible"/>
                                      </p:to>
                                    </p:set>
                                    <p:anim calcmode="lin" valueType="num">
                                      <p:cBhvr additive="base">
                                        <p:cTn id="151" dur="500" fill="hold"/>
                                        <p:tgtEl>
                                          <p:spTgt spid="170"/>
                                        </p:tgtEl>
                                        <p:attrNameLst>
                                          <p:attrName>ppt_x</p:attrName>
                                        </p:attrNameLst>
                                      </p:cBhvr>
                                      <p:tavLst>
                                        <p:tav tm="0">
                                          <p:val>
                                            <p:strVal val="#ppt_x"/>
                                          </p:val>
                                        </p:tav>
                                        <p:tav tm="100000">
                                          <p:val>
                                            <p:strVal val="#ppt_x"/>
                                          </p:val>
                                        </p:tav>
                                      </p:tavLst>
                                    </p:anim>
                                    <p:anim calcmode="lin" valueType="num">
                                      <p:cBhvr additive="base">
                                        <p:cTn id="152"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66"/>
                                        </p:tgtEl>
                                        <p:attrNameLst>
                                          <p:attrName>style.visibility</p:attrName>
                                        </p:attrNameLst>
                                      </p:cBhvr>
                                      <p:to>
                                        <p:strVal val="visible"/>
                                      </p:to>
                                    </p:set>
                                    <p:anim calcmode="lin" valueType="num">
                                      <p:cBhvr additive="base">
                                        <p:cTn id="157" dur="500" fill="hold"/>
                                        <p:tgtEl>
                                          <p:spTgt spid="166"/>
                                        </p:tgtEl>
                                        <p:attrNameLst>
                                          <p:attrName>ppt_x</p:attrName>
                                        </p:attrNameLst>
                                      </p:cBhvr>
                                      <p:tavLst>
                                        <p:tav tm="0">
                                          <p:val>
                                            <p:strVal val="#ppt_x"/>
                                          </p:val>
                                        </p:tav>
                                        <p:tav tm="100000">
                                          <p:val>
                                            <p:strVal val="#ppt_x"/>
                                          </p:val>
                                        </p:tav>
                                      </p:tavLst>
                                    </p:anim>
                                    <p:anim calcmode="lin" valueType="num">
                                      <p:cBhvr additive="base">
                                        <p:cTn id="158"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71"/>
                                        </p:tgtEl>
                                        <p:attrNameLst>
                                          <p:attrName>style.visibility</p:attrName>
                                        </p:attrNameLst>
                                      </p:cBhvr>
                                      <p:to>
                                        <p:strVal val="visible"/>
                                      </p:to>
                                    </p:set>
                                    <p:anim calcmode="lin" valueType="num">
                                      <p:cBhvr additive="base">
                                        <p:cTn id="163" dur="500" fill="hold"/>
                                        <p:tgtEl>
                                          <p:spTgt spid="171"/>
                                        </p:tgtEl>
                                        <p:attrNameLst>
                                          <p:attrName>ppt_x</p:attrName>
                                        </p:attrNameLst>
                                      </p:cBhvr>
                                      <p:tavLst>
                                        <p:tav tm="0">
                                          <p:val>
                                            <p:strVal val="#ppt_x"/>
                                          </p:val>
                                        </p:tav>
                                        <p:tav tm="100000">
                                          <p:val>
                                            <p:strVal val="#ppt_x"/>
                                          </p:val>
                                        </p:tav>
                                      </p:tavLst>
                                    </p:anim>
                                    <p:anim calcmode="lin" valueType="num">
                                      <p:cBhvr additive="base">
                                        <p:cTn id="164"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74"/>
                                        </p:tgtEl>
                                        <p:attrNameLst>
                                          <p:attrName>style.visibility</p:attrName>
                                        </p:attrNameLst>
                                      </p:cBhvr>
                                      <p:to>
                                        <p:strVal val="visible"/>
                                      </p:to>
                                    </p:set>
                                    <p:anim calcmode="lin" valueType="num">
                                      <p:cBhvr additive="base">
                                        <p:cTn id="169" dur="500" fill="hold"/>
                                        <p:tgtEl>
                                          <p:spTgt spid="174"/>
                                        </p:tgtEl>
                                        <p:attrNameLst>
                                          <p:attrName>ppt_x</p:attrName>
                                        </p:attrNameLst>
                                      </p:cBhvr>
                                      <p:tavLst>
                                        <p:tav tm="0">
                                          <p:val>
                                            <p:strVal val="#ppt_x"/>
                                          </p:val>
                                        </p:tav>
                                        <p:tav tm="100000">
                                          <p:val>
                                            <p:strVal val="#ppt_x"/>
                                          </p:val>
                                        </p:tav>
                                      </p:tavLst>
                                    </p:anim>
                                    <p:anim calcmode="lin" valueType="num">
                                      <p:cBhvr additive="base">
                                        <p:cTn id="170"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75"/>
                                        </p:tgtEl>
                                        <p:attrNameLst>
                                          <p:attrName>style.visibility</p:attrName>
                                        </p:attrNameLst>
                                      </p:cBhvr>
                                      <p:to>
                                        <p:strVal val="visible"/>
                                      </p:to>
                                    </p:set>
                                    <p:anim calcmode="lin" valueType="num">
                                      <p:cBhvr additive="base">
                                        <p:cTn id="175" dur="500" fill="hold"/>
                                        <p:tgtEl>
                                          <p:spTgt spid="175"/>
                                        </p:tgtEl>
                                        <p:attrNameLst>
                                          <p:attrName>ppt_x</p:attrName>
                                        </p:attrNameLst>
                                      </p:cBhvr>
                                      <p:tavLst>
                                        <p:tav tm="0">
                                          <p:val>
                                            <p:strVal val="#ppt_x"/>
                                          </p:val>
                                        </p:tav>
                                        <p:tav tm="100000">
                                          <p:val>
                                            <p:strVal val="#ppt_x"/>
                                          </p:val>
                                        </p:tav>
                                      </p:tavLst>
                                    </p:anim>
                                    <p:anim calcmode="lin" valueType="num">
                                      <p:cBhvr additive="base">
                                        <p:cTn id="176"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77"/>
                                        </p:tgtEl>
                                        <p:attrNameLst>
                                          <p:attrName>style.visibility</p:attrName>
                                        </p:attrNameLst>
                                      </p:cBhvr>
                                      <p:to>
                                        <p:strVal val="visible"/>
                                      </p:to>
                                    </p:set>
                                    <p:anim calcmode="lin" valueType="num">
                                      <p:cBhvr additive="base">
                                        <p:cTn id="181" dur="500" fill="hold"/>
                                        <p:tgtEl>
                                          <p:spTgt spid="177"/>
                                        </p:tgtEl>
                                        <p:attrNameLst>
                                          <p:attrName>ppt_x</p:attrName>
                                        </p:attrNameLst>
                                      </p:cBhvr>
                                      <p:tavLst>
                                        <p:tav tm="0">
                                          <p:val>
                                            <p:strVal val="#ppt_x"/>
                                          </p:val>
                                        </p:tav>
                                        <p:tav tm="100000">
                                          <p:val>
                                            <p:strVal val="#ppt_x"/>
                                          </p:val>
                                        </p:tav>
                                      </p:tavLst>
                                    </p:anim>
                                    <p:anim calcmode="lin" valueType="num">
                                      <p:cBhvr additive="base">
                                        <p:cTn id="182"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76"/>
                                        </p:tgtEl>
                                        <p:attrNameLst>
                                          <p:attrName>style.visibility</p:attrName>
                                        </p:attrNameLst>
                                      </p:cBhvr>
                                      <p:to>
                                        <p:strVal val="visible"/>
                                      </p:to>
                                    </p:set>
                                    <p:anim calcmode="lin" valueType="num">
                                      <p:cBhvr additive="base">
                                        <p:cTn id="187" dur="500" fill="hold"/>
                                        <p:tgtEl>
                                          <p:spTgt spid="176"/>
                                        </p:tgtEl>
                                        <p:attrNameLst>
                                          <p:attrName>ppt_x</p:attrName>
                                        </p:attrNameLst>
                                      </p:cBhvr>
                                      <p:tavLst>
                                        <p:tav tm="0">
                                          <p:val>
                                            <p:strVal val="#ppt_x"/>
                                          </p:val>
                                        </p:tav>
                                        <p:tav tm="100000">
                                          <p:val>
                                            <p:strVal val="#ppt_x"/>
                                          </p:val>
                                        </p:tav>
                                      </p:tavLst>
                                    </p:anim>
                                    <p:anim calcmode="lin" valueType="num">
                                      <p:cBhvr additive="base">
                                        <p:cTn id="188"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178"/>
                                        </p:tgtEl>
                                        <p:attrNameLst>
                                          <p:attrName>style.visibility</p:attrName>
                                        </p:attrNameLst>
                                      </p:cBhvr>
                                      <p:to>
                                        <p:strVal val="visible"/>
                                      </p:to>
                                    </p:set>
                                    <p:anim calcmode="lin" valueType="num">
                                      <p:cBhvr additive="base">
                                        <p:cTn id="193" dur="500" fill="hold"/>
                                        <p:tgtEl>
                                          <p:spTgt spid="178"/>
                                        </p:tgtEl>
                                        <p:attrNameLst>
                                          <p:attrName>ppt_x</p:attrName>
                                        </p:attrNameLst>
                                      </p:cBhvr>
                                      <p:tavLst>
                                        <p:tav tm="0">
                                          <p:val>
                                            <p:strVal val="#ppt_x"/>
                                          </p:val>
                                        </p:tav>
                                        <p:tav tm="100000">
                                          <p:val>
                                            <p:strVal val="#ppt_x"/>
                                          </p:val>
                                        </p:tav>
                                      </p:tavLst>
                                    </p:anim>
                                    <p:anim calcmode="lin" valueType="num">
                                      <p:cBhvr additive="base">
                                        <p:cTn id="194"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79"/>
                                        </p:tgtEl>
                                        <p:attrNameLst>
                                          <p:attrName>style.visibility</p:attrName>
                                        </p:attrNameLst>
                                      </p:cBhvr>
                                      <p:to>
                                        <p:strVal val="visible"/>
                                      </p:to>
                                    </p:set>
                                    <p:anim calcmode="lin" valueType="num">
                                      <p:cBhvr additive="base">
                                        <p:cTn id="199" dur="500" fill="hold"/>
                                        <p:tgtEl>
                                          <p:spTgt spid="179"/>
                                        </p:tgtEl>
                                        <p:attrNameLst>
                                          <p:attrName>ppt_x</p:attrName>
                                        </p:attrNameLst>
                                      </p:cBhvr>
                                      <p:tavLst>
                                        <p:tav tm="0">
                                          <p:val>
                                            <p:strVal val="#ppt_x"/>
                                          </p:val>
                                        </p:tav>
                                        <p:tav tm="100000">
                                          <p:val>
                                            <p:strVal val="#ppt_x"/>
                                          </p:val>
                                        </p:tav>
                                      </p:tavLst>
                                    </p:anim>
                                    <p:anim calcmode="lin" valueType="num">
                                      <p:cBhvr additive="base">
                                        <p:cTn id="200"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181"/>
                                        </p:tgtEl>
                                        <p:attrNameLst>
                                          <p:attrName>style.visibility</p:attrName>
                                        </p:attrNameLst>
                                      </p:cBhvr>
                                      <p:to>
                                        <p:strVal val="visible"/>
                                      </p:to>
                                    </p:set>
                                    <p:anim calcmode="lin" valueType="num">
                                      <p:cBhvr additive="base">
                                        <p:cTn id="205" dur="500" fill="hold"/>
                                        <p:tgtEl>
                                          <p:spTgt spid="181"/>
                                        </p:tgtEl>
                                        <p:attrNameLst>
                                          <p:attrName>ppt_x</p:attrName>
                                        </p:attrNameLst>
                                      </p:cBhvr>
                                      <p:tavLst>
                                        <p:tav tm="0">
                                          <p:val>
                                            <p:strVal val="#ppt_x"/>
                                          </p:val>
                                        </p:tav>
                                        <p:tav tm="100000">
                                          <p:val>
                                            <p:strVal val="#ppt_x"/>
                                          </p:val>
                                        </p:tav>
                                      </p:tavLst>
                                    </p:anim>
                                    <p:anim calcmode="lin" valueType="num">
                                      <p:cBhvr additive="base">
                                        <p:cTn id="206"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202"/>
                                        </p:tgtEl>
                                        <p:attrNameLst>
                                          <p:attrName>style.visibility</p:attrName>
                                        </p:attrNameLst>
                                      </p:cBhvr>
                                      <p:to>
                                        <p:strVal val="visible"/>
                                      </p:to>
                                    </p:set>
                                    <p:anim calcmode="lin" valueType="num">
                                      <p:cBhvr additive="base">
                                        <p:cTn id="211" dur="500" fill="hold"/>
                                        <p:tgtEl>
                                          <p:spTgt spid="202"/>
                                        </p:tgtEl>
                                        <p:attrNameLst>
                                          <p:attrName>ppt_x</p:attrName>
                                        </p:attrNameLst>
                                      </p:cBhvr>
                                      <p:tavLst>
                                        <p:tav tm="0">
                                          <p:val>
                                            <p:strVal val="#ppt_x"/>
                                          </p:val>
                                        </p:tav>
                                        <p:tav tm="100000">
                                          <p:val>
                                            <p:strVal val="#ppt_x"/>
                                          </p:val>
                                        </p:tav>
                                      </p:tavLst>
                                    </p:anim>
                                    <p:anim calcmode="lin" valueType="num">
                                      <p:cBhvr additive="base">
                                        <p:cTn id="212"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203"/>
                                        </p:tgtEl>
                                        <p:attrNameLst>
                                          <p:attrName>style.visibility</p:attrName>
                                        </p:attrNameLst>
                                      </p:cBhvr>
                                      <p:to>
                                        <p:strVal val="visible"/>
                                      </p:to>
                                    </p:set>
                                    <p:anim calcmode="lin" valueType="num">
                                      <p:cBhvr additive="base">
                                        <p:cTn id="217" dur="500" fill="hold"/>
                                        <p:tgtEl>
                                          <p:spTgt spid="203"/>
                                        </p:tgtEl>
                                        <p:attrNameLst>
                                          <p:attrName>ppt_x</p:attrName>
                                        </p:attrNameLst>
                                      </p:cBhvr>
                                      <p:tavLst>
                                        <p:tav tm="0">
                                          <p:val>
                                            <p:strVal val="#ppt_x"/>
                                          </p:val>
                                        </p:tav>
                                        <p:tav tm="100000">
                                          <p:val>
                                            <p:strVal val="#ppt_x"/>
                                          </p:val>
                                        </p:tav>
                                      </p:tavLst>
                                    </p:anim>
                                    <p:anim calcmode="lin" valueType="num">
                                      <p:cBhvr additive="base">
                                        <p:cTn id="218"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83"/>
                                        </p:tgtEl>
                                        <p:attrNameLst>
                                          <p:attrName>style.visibility</p:attrName>
                                        </p:attrNameLst>
                                      </p:cBhvr>
                                      <p:to>
                                        <p:strVal val="visible"/>
                                      </p:to>
                                    </p:set>
                                    <p:anim calcmode="lin" valueType="num">
                                      <p:cBhvr additive="base">
                                        <p:cTn id="223" dur="500" fill="hold"/>
                                        <p:tgtEl>
                                          <p:spTgt spid="183"/>
                                        </p:tgtEl>
                                        <p:attrNameLst>
                                          <p:attrName>ppt_x</p:attrName>
                                        </p:attrNameLst>
                                      </p:cBhvr>
                                      <p:tavLst>
                                        <p:tav tm="0">
                                          <p:val>
                                            <p:strVal val="#ppt_x"/>
                                          </p:val>
                                        </p:tav>
                                        <p:tav tm="100000">
                                          <p:val>
                                            <p:strVal val="#ppt_x"/>
                                          </p:val>
                                        </p:tav>
                                      </p:tavLst>
                                    </p:anim>
                                    <p:anim calcmode="lin" valueType="num">
                                      <p:cBhvr additive="base">
                                        <p:cTn id="224"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84"/>
                                        </p:tgtEl>
                                        <p:attrNameLst>
                                          <p:attrName>style.visibility</p:attrName>
                                        </p:attrNameLst>
                                      </p:cBhvr>
                                      <p:to>
                                        <p:strVal val="visible"/>
                                      </p:to>
                                    </p:set>
                                    <p:anim calcmode="lin" valueType="num">
                                      <p:cBhvr additive="base">
                                        <p:cTn id="229" dur="500" fill="hold"/>
                                        <p:tgtEl>
                                          <p:spTgt spid="184"/>
                                        </p:tgtEl>
                                        <p:attrNameLst>
                                          <p:attrName>ppt_x</p:attrName>
                                        </p:attrNameLst>
                                      </p:cBhvr>
                                      <p:tavLst>
                                        <p:tav tm="0">
                                          <p:val>
                                            <p:strVal val="#ppt_x"/>
                                          </p:val>
                                        </p:tav>
                                        <p:tav tm="100000">
                                          <p:val>
                                            <p:strVal val="#ppt_x"/>
                                          </p:val>
                                        </p:tav>
                                      </p:tavLst>
                                    </p:anim>
                                    <p:anim calcmode="lin" valueType="num">
                                      <p:cBhvr additive="base">
                                        <p:cTn id="230"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185"/>
                                        </p:tgtEl>
                                        <p:attrNameLst>
                                          <p:attrName>style.visibility</p:attrName>
                                        </p:attrNameLst>
                                      </p:cBhvr>
                                      <p:to>
                                        <p:strVal val="visible"/>
                                      </p:to>
                                    </p:set>
                                    <p:anim calcmode="lin" valueType="num">
                                      <p:cBhvr additive="base">
                                        <p:cTn id="235" dur="500" fill="hold"/>
                                        <p:tgtEl>
                                          <p:spTgt spid="185"/>
                                        </p:tgtEl>
                                        <p:attrNameLst>
                                          <p:attrName>ppt_x</p:attrName>
                                        </p:attrNameLst>
                                      </p:cBhvr>
                                      <p:tavLst>
                                        <p:tav tm="0">
                                          <p:val>
                                            <p:strVal val="#ppt_x"/>
                                          </p:val>
                                        </p:tav>
                                        <p:tav tm="100000">
                                          <p:val>
                                            <p:strVal val="#ppt_x"/>
                                          </p:val>
                                        </p:tav>
                                      </p:tavLst>
                                    </p:anim>
                                    <p:anim calcmode="lin" valueType="num">
                                      <p:cBhvr additive="base">
                                        <p:cTn id="236"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186"/>
                                        </p:tgtEl>
                                        <p:attrNameLst>
                                          <p:attrName>style.visibility</p:attrName>
                                        </p:attrNameLst>
                                      </p:cBhvr>
                                      <p:to>
                                        <p:strVal val="visible"/>
                                      </p:to>
                                    </p:set>
                                    <p:anim calcmode="lin" valueType="num">
                                      <p:cBhvr additive="base">
                                        <p:cTn id="241" dur="500" fill="hold"/>
                                        <p:tgtEl>
                                          <p:spTgt spid="186"/>
                                        </p:tgtEl>
                                        <p:attrNameLst>
                                          <p:attrName>ppt_x</p:attrName>
                                        </p:attrNameLst>
                                      </p:cBhvr>
                                      <p:tavLst>
                                        <p:tav tm="0">
                                          <p:val>
                                            <p:strVal val="#ppt_x"/>
                                          </p:val>
                                        </p:tav>
                                        <p:tav tm="100000">
                                          <p:val>
                                            <p:strVal val="#ppt_x"/>
                                          </p:val>
                                        </p:tav>
                                      </p:tavLst>
                                    </p:anim>
                                    <p:anim calcmode="lin" valueType="num">
                                      <p:cBhvr additive="base">
                                        <p:cTn id="242"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187"/>
                                        </p:tgtEl>
                                        <p:attrNameLst>
                                          <p:attrName>style.visibility</p:attrName>
                                        </p:attrNameLst>
                                      </p:cBhvr>
                                      <p:to>
                                        <p:strVal val="visible"/>
                                      </p:to>
                                    </p:set>
                                    <p:anim calcmode="lin" valueType="num">
                                      <p:cBhvr additive="base">
                                        <p:cTn id="247" dur="500" fill="hold"/>
                                        <p:tgtEl>
                                          <p:spTgt spid="187"/>
                                        </p:tgtEl>
                                        <p:attrNameLst>
                                          <p:attrName>ppt_x</p:attrName>
                                        </p:attrNameLst>
                                      </p:cBhvr>
                                      <p:tavLst>
                                        <p:tav tm="0">
                                          <p:val>
                                            <p:strVal val="#ppt_x"/>
                                          </p:val>
                                        </p:tav>
                                        <p:tav tm="100000">
                                          <p:val>
                                            <p:strVal val="#ppt_x"/>
                                          </p:val>
                                        </p:tav>
                                      </p:tavLst>
                                    </p:anim>
                                    <p:anim calcmode="lin" valueType="num">
                                      <p:cBhvr additive="base">
                                        <p:cTn id="248"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188"/>
                                        </p:tgtEl>
                                        <p:attrNameLst>
                                          <p:attrName>style.visibility</p:attrName>
                                        </p:attrNameLst>
                                      </p:cBhvr>
                                      <p:to>
                                        <p:strVal val="visible"/>
                                      </p:to>
                                    </p:set>
                                    <p:anim calcmode="lin" valueType="num">
                                      <p:cBhvr additive="base">
                                        <p:cTn id="253" dur="500" fill="hold"/>
                                        <p:tgtEl>
                                          <p:spTgt spid="188"/>
                                        </p:tgtEl>
                                        <p:attrNameLst>
                                          <p:attrName>ppt_x</p:attrName>
                                        </p:attrNameLst>
                                      </p:cBhvr>
                                      <p:tavLst>
                                        <p:tav tm="0">
                                          <p:val>
                                            <p:strVal val="#ppt_x"/>
                                          </p:val>
                                        </p:tav>
                                        <p:tav tm="100000">
                                          <p:val>
                                            <p:strVal val="#ppt_x"/>
                                          </p:val>
                                        </p:tav>
                                      </p:tavLst>
                                    </p:anim>
                                    <p:anim calcmode="lin" valueType="num">
                                      <p:cBhvr additive="base">
                                        <p:cTn id="254"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190"/>
                                        </p:tgtEl>
                                        <p:attrNameLst>
                                          <p:attrName>style.visibility</p:attrName>
                                        </p:attrNameLst>
                                      </p:cBhvr>
                                      <p:to>
                                        <p:strVal val="visible"/>
                                      </p:to>
                                    </p:set>
                                    <p:anim calcmode="lin" valueType="num">
                                      <p:cBhvr additive="base">
                                        <p:cTn id="259" dur="500" fill="hold"/>
                                        <p:tgtEl>
                                          <p:spTgt spid="190"/>
                                        </p:tgtEl>
                                        <p:attrNameLst>
                                          <p:attrName>ppt_x</p:attrName>
                                        </p:attrNameLst>
                                      </p:cBhvr>
                                      <p:tavLst>
                                        <p:tav tm="0">
                                          <p:val>
                                            <p:strVal val="#ppt_x"/>
                                          </p:val>
                                        </p:tav>
                                        <p:tav tm="100000">
                                          <p:val>
                                            <p:strVal val="#ppt_x"/>
                                          </p:val>
                                        </p:tav>
                                      </p:tavLst>
                                    </p:anim>
                                    <p:anim calcmode="lin" valueType="num">
                                      <p:cBhvr additive="base">
                                        <p:cTn id="260"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189"/>
                                        </p:tgtEl>
                                        <p:attrNameLst>
                                          <p:attrName>style.visibility</p:attrName>
                                        </p:attrNameLst>
                                      </p:cBhvr>
                                      <p:to>
                                        <p:strVal val="visible"/>
                                      </p:to>
                                    </p:set>
                                    <p:anim calcmode="lin" valueType="num">
                                      <p:cBhvr additive="base">
                                        <p:cTn id="265" dur="500" fill="hold"/>
                                        <p:tgtEl>
                                          <p:spTgt spid="189"/>
                                        </p:tgtEl>
                                        <p:attrNameLst>
                                          <p:attrName>ppt_x</p:attrName>
                                        </p:attrNameLst>
                                      </p:cBhvr>
                                      <p:tavLst>
                                        <p:tav tm="0">
                                          <p:val>
                                            <p:strVal val="#ppt_x"/>
                                          </p:val>
                                        </p:tav>
                                        <p:tav tm="100000">
                                          <p:val>
                                            <p:strVal val="#ppt_x"/>
                                          </p:val>
                                        </p:tav>
                                      </p:tavLst>
                                    </p:anim>
                                    <p:anim calcmode="lin" valueType="num">
                                      <p:cBhvr additive="base">
                                        <p:cTn id="266"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91"/>
                                        </p:tgtEl>
                                        <p:attrNameLst>
                                          <p:attrName>style.visibility</p:attrName>
                                        </p:attrNameLst>
                                      </p:cBhvr>
                                      <p:to>
                                        <p:strVal val="visible"/>
                                      </p:to>
                                    </p:set>
                                    <p:anim calcmode="lin" valueType="num">
                                      <p:cBhvr additive="base">
                                        <p:cTn id="271" dur="500" fill="hold"/>
                                        <p:tgtEl>
                                          <p:spTgt spid="191"/>
                                        </p:tgtEl>
                                        <p:attrNameLst>
                                          <p:attrName>ppt_x</p:attrName>
                                        </p:attrNameLst>
                                      </p:cBhvr>
                                      <p:tavLst>
                                        <p:tav tm="0">
                                          <p:val>
                                            <p:strVal val="#ppt_x"/>
                                          </p:val>
                                        </p:tav>
                                        <p:tav tm="100000">
                                          <p:val>
                                            <p:strVal val="#ppt_x"/>
                                          </p:val>
                                        </p:tav>
                                      </p:tavLst>
                                    </p:anim>
                                    <p:anim calcmode="lin" valueType="num">
                                      <p:cBhvr additive="base">
                                        <p:cTn id="272"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192"/>
                                        </p:tgtEl>
                                        <p:attrNameLst>
                                          <p:attrName>style.visibility</p:attrName>
                                        </p:attrNameLst>
                                      </p:cBhvr>
                                      <p:to>
                                        <p:strVal val="visible"/>
                                      </p:to>
                                    </p:set>
                                    <p:anim calcmode="lin" valueType="num">
                                      <p:cBhvr additive="base">
                                        <p:cTn id="277" dur="500" fill="hold"/>
                                        <p:tgtEl>
                                          <p:spTgt spid="192"/>
                                        </p:tgtEl>
                                        <p:attrNameLst>
                                          <p:attrName>ppt_x</p:attrName>
                                        </p:attrNameLst>
                                      </p:cBhvr>
                                      <p:tavLst>
                                        <p:tav tm="0">
                                          <p:val>
                                            <p:strVal val="#ppt_x"/>
                                          </p:val>
                                        </p:tav>
                                        <p:tav tm="100000">
                                          <p:val>
                                            <p:strVal val="#ppt_x"/>
                                          </p:val>
                                        </p:tav>
                                      </p:tavLst>
                                    </p:anim>
                                    <p:anim calcmode="lin" valueType="num">
                                      <p:cBhvr additive="base">
                                        <p:cTn id="278"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194"/>
                                        </p:tgtEl>
                                        <p:attrNameLst>
                                          <p:attrName>style.visibility</p:attrName>
                                        </p:attrNameLst>
                                      </p:cBhvr>
                                      <p:to>
                                        <p:strVal val="visible"/>
                                      </p:to>
                                    </p:set>
                                    <p:anim calcmode="lin" valueType="num">
                                      <p:cBhvr additive="base">
                                        <p:cTn id="283" dur="500" fill="hold"/>
                                        <p:tgtEl>
                                          <p:spTgt spid="194"/>
                                        </p:tgtEl>
                                        <p:attrNameLst>
                                          <p:attrName>ppt_x</p:attrName>
                                        </p:attrNameLst>
                                      </p:cBhvr>
                                      <p:tavLst>
                                        <p:tav tm="0">
                                          <p:val>
                                            <p:strVal val="#ppt_x"/>
                                          </p:val>
                                        </p:tav>
                                        <p:tav tm="100000">
                                          <p:val>
                                            <p:strVal val="#ppt_x"/>
                                          </p:val>
                                        </p:tav>
                                      </p:tavLst>
                                    </p:anim>
                                    <p:anim calcmode="lin" valueType="num">
                                      <p:cBhvr additive="base">
                                        <p:cTn id="284"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193"/>
                                        </p:tgtEl>
                                        <p:attrNameLst>
                                          <p:attrName>style.visibility</p:attrName>
                                        </p:attrNameLst>
                                      </p:cBhvr>
                                      <p:to>
                                        <p:strVal val="visible"/>
                                      </p:to>
                                    </p:set>
                                    <p:anim calcmode="lin" valueType="num">
                                      <p:cBhvr additive="base">
                                        <p:cTn id="289" dur="500" fill="hold"/>
                                        <p:tgtEl>
                                          <p:spTgt spid="193"/>
                                        </p:tgtEl>
                                        <p:attrNameLst>
                                          <p:attrName>ppt_x</p:attrName>
                                        </p:attrNameLst>
                                      </p:cBhvr>
                                      <p:tavLst>
                                        <p:tav tm="0">
                                          <p:val>
                                            <p:strVal val="#ppt_x"/>
                                          </p:val>
                                        </p:tav>
                                        <p:tav tm="100000">
                                          <p:val>
                                            <p:strVal val="#ppt_x"/>
                                          </p:val>
                                        </p:tav>
                                      </p:tavLst>
                                    </p:anim>
                                    <p:anim calcmode="lin" valueType="num">
                                      <p:cBhvr additive="base">
                                        <p:cTn id="290"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204"/>
                                        </p:tgtEl>
                                        <p:attrNameLst>
                                          <p:attrName>style.visibility</p:attrName>
                                        </p:attrNameLst>
                                      </p:cBhvr>
                                      <p:to>
                                        <p:strVal val="visible"/>
                                      </p:to>
                                    </p:set>
                                    <p:anim calcmode="lin" valueType="num">
                                      <p:cBhvr additive="base">
                                        <p:cTn id="295" dur="500" fill="hold"/>
                                        <p:tgtEl>
                                          <p:spTgt spid="204"/>
                                        </p:tgtEl>
                                        <p:attrNameLst>
                                          <p:attrName>ppt_x</p:attrName>
                                        </p:attrNameLst>
                                      </p:cBhvr>
                                      <p:tavLst>
                                        <p:tav tm="0">
                                          <p:val>
                                            <p:strVal val="#ppt_x"/>
                                          </p:val>
                                        </p:tav>
                                        <p:tav tm="100000">
                                          <p:val>
                                            <p:strVal val="#ppt_x"/>
                                          </p:val>
                                        </p:tav>
                                      </p:tavLst>
                                    </p:anim>
                                    <p:anim calcmode="lin" valueType="num">
                                      <p:cBhvr additive="base">
                                        <p:cTn id="296"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196"/>
                                        </p:tgtEl>
                                        <p:attrNameLst>
                                          <p:attrName>style.visibility</p:attrName>
                                        </p:attrNameLst>
                                      </p:cBhvr>
                                      <p:to>
                                        <p:strVal val="visible"/>
                                      </p:to>
                                    </p:set>
                                    <p:anim calcmode="lin" valueType="num">
                                      <p:cBhvr additive="base">
                                        <p:cTn id="301" dur="500" fill="hold"/>
                                        <p:tgtEl>
                                          <p:spTgt spid="196"/>
                                        </p:tgtEl>
                                        <p:attrNameLst>
                                          <p:attrName>ppt_x</p:attrName>
                                        </p:attrNameLst>
                                      </p:cBhvr>
                                      <p:tavLst>
                                        <p:tav tm="0">
                                          <p:val>
                                            <p:strVal val="#ppt_x"/>
                                          </p:val>
                                        </p:tav>
                                        <p:tav tm="100000">
                                          <p:val>
                                            <p:strVal val="#ppt_x"/>
                                          </p:val>
                                        </p:tav>
                                      </p:tavLst>
                                    </p:anim>
                                    <p:anim calcmode="lin" valueType="num">
                                      <p:cBhvr additive="base">
                                        <p:cTn id="30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198"/>
                                        </p:tgtEl>
                                        <p:attrNameLst>
                                          <p:attrName>style.visibility</p:attrName>
                                        </p:attrNameLst>
                                      </p:cBhvr>
                                      <p:to>
                                        <p:strVal val="visible"/>
                                      </p:to>
                                    </p:set>
                                    <p:anim calcmode="lin" valueType="num">
                                      <p:cBhvr additive="base">
                                        <p:cTn id="307" dur="500" fill="hold"/>
                                        <p:tgtEl>
                                          <p:spTgt spid="198"/>
                                        </p:tgtEl>
                                        <p:attrNameLst>
                                          <p:attrName>ppt_x</p:attrName>
                                        </p:attrNameLst>
                                      </p:cBhvr>
                                      <p:tavLst>
                                        <p:tav tm="0">
                                          <p:val>
                                            <p:strVal val="#ppt_x"/>
                                          </p:val>
                                        </p:tav>
                                        <p:tav tm="100000">
                                          <p:val>
                                            <p:strVal val="#ppt_x"/>
                                          </p:val>
                                        </p:tav>
                                      </p:tavLst>
                                    </p:anim>
                                    <p:anim calcmode="lin" valueType="num">
                                      <p:cBhvr additive="base">
                                        <p:cTn id="30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197"/>
                                        </p:tgtEl>
                                        <p:attrNameLst>
                                          <p:attrName>style.visibility</p:attrName>
                                        </p:attrNameLst>
                                      </p:cBhvr>
                                      <p:to>
                                        <p:strVal val="visible"/>
                                      </p:to>
                                    </p:set>
                                    <p:anim calcmode="lin" valueType="num">
                                      <p:cBhvr additive="base">
                                        <p:cTn id="313" dur="500" fill="hold"/>
                                        <p:tgtEl>
                                          <p:spTgt spid="197"/>
                                        </p:tgtEl>
                                        <p:attrNameLst>
                                          <p:attrName>ppt_x</p:attrName>
                                        </p:attrNameLst>
                                      </p:cBhvr>
                                      <p:tavLst>
                                        <p:tav tm="0">
                                          <p:val>
                                            <p:strVal val="#ppt_x"/>
                                          </p:val>
                                        </p:tav>
                                        <p:tav tm="100000">
                                          <p:val>
                                            <p:strVal val="#ppt_x"/>
                                          </p:val>
                                        </p:tav>
                                      </p:tavLst>
                                    </p:anim>
                                    <p:anim calcmode="lin" valueType="num">
                                      <p:cBhvr additive="base">
                                        <p:cTn id="314"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199"/>
                                        </p:tgtEl>
                                        <p:attrNameLst>
                                          <p:attrName>style.visibility</p:attrName>
                                        </p:attrNameLst>
                                      </p:cBhvr>
                                      <p:to>
                                        <p:strVal val="visible"/>
                                      </p:to>
                                    </p:set>
                                    <p:anim calcmode="lin" valueType="num">
                                      <p:cBhvr additive="base">
                                        <p:cTn id="319" dur="500" fill="hold"/>
                                        <p:tgtEl>
                                          <p:spTgt spid="199"/>
                                        </p:tgtEl>
                                        <p:attrNameLst>
                                          <p:attrName>ppt_x</p:attrName>
                                        </p:attrNameLst>
                                      </p:cBhvr>
                                      <p:tavLst>
                                        <p:tav tm="0">
                                          <p:val>
                                            <p:strVal val="#ppt_x"/>
                                          </p:val>
                                        </p:tav>
                                        <p:tav tm="100000">
                                          <p:val>
                                            <p:strVal val="#ppt_x"/>
                                          </p:val>
                                        </p:tav>
                                      </p:tavLst>
                                    </p:anim>
                                    <p:anim calcmode="lin" valueType="num">
                                      <p:cBhvr additive="base">
                                        <p:cTn id="320"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205"/>
                                        </p:tgtEl>
                                        <p:attrNameLst>
                                          <p:attrName>style.visibility</p:attrName>
                                        </p:attrNameLst>
                                      </p:cBhvr>
                                      <p:to>
                                        <p:strVal val="visible"/>
                                      </p:to>
                                    </p:set>
                                    <p:anim calcmode="lin" valueType="num">
                                      <p:cBhvr additive="base">
                                        <p:cTn id="325" dur="500" fill="hold"/>
                                        <p:tgtEl>
                                          <p:spTgt spid="205"/>
                                        </p:tgtEl>
                                        <p:attrNameLst>
                                          <p:attrName>ppt_x</p:attrName>
                                        </p:attrNameLst>
                                      </p:cBhvr>
                                      <p:tavLst>
                                        <p:tav tm="0">
                                          <p:val>
                                            <p:strVal val="#ppt_x"/>
                                          </p:val>
                                        </p:tav>
                                        <p:tav tm="100000">
                                          <p:val>
                                            <p:strVal val="#ppt_x"/>
                                          </p:val>
                                        </p:tav>
                                      </p:tavLst>
                                    </p:anim>
                                    <p:anim calcmode="lin" valueType="num">
                                      <p:cBhvr additive="base">
                                        <p:cTn id="326"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206"/>
                                        </p:tgtEl>
                                        <p:attrNameLst>
                                          <p:attrName>style.visibility</p:attrName>
                                        </p:attrNameLst>
                                      </p:cBhvr>
                                      <p:to>
                                        <p:strVal val="visible"/>
                                      </p:to>
                                    </p:set>
                                    <p:anim calcmode="lin" valueType="num">
                                      <p:cBhvr additive="base">
                                        <p:cTn id="331" dur="500" fill="hold"/>
                                        <p:tgtEl>
                                          <p:spTgt spid="206"/>
                                        </p:tgtEl>
                                        <p:attrNameLst>
                                          <p:attrName>ppt_x</p:attrName>
                                        </p:attrNameLst>
                                      </p:cBhvr>
                                      <p:tavLst>
                                        <p:tav tm="0">
                                          <p:val>
                                            <p:strVal val="#ppt_x"/>
                                          </p:val>
                                        </p:tav>
                                        <p:tav tm="100000">
                                          <p:val>
                                            <p:strVal val="#ppt_x"/>
                                          </p:val>
                                        </p:tav>
                                      </p:tavLst>
                                    </p:anim>
                                    <p:anim calcmode="lin" valueType="num">
                                      <p:cBhvr additive="base">
                                        <p:cTn id="332" dur="500" fill="hold"/>
                                        <p:tgtEl>
                                          <p:spTgt spid="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5" grpId="0"/>
      <p:bldP spid="147" grpId="0"/>
      <p:bldP spid="149" grpId="0"/>
      <p:bldP spid="152"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4" grpId="0"/>
      <p:bldP spid="175" grpId="0"/>
      <p:bldP spid="176" grpId="0"/>
      <p:bldP spid="177" grpId="0"/>
      <p:bldP spid="178" grpId="0"/>
      <p:bldP spid="179" grpId="0"/>
      <p:bldP spid="181" grpId="0"/>
      <p:bldP spid="183" grpId="0"/>
      <p:bldP spid="184" grpId="0"/>
      <p:bldP spid="185" grpId="0"/>
      <p:bldP spid="186" grpId="0"/>
      <p:bldP spid="187" grpId="0"/>
      <p:bldP spid="188" grpId="0"/>
      <p:bldP spid="189" grpId="0"/>
      <p:bldP spid="190" grpId="0"/>
      <p:bldP spid="191" grpId="0"/>
      <p:bldP spid="192" grpId="0"/>
      <p:bldP spid="193" grpId="0"/>
      <p:bldP spid="194" grpId="0"/>
      <p:bldP spid="196" grpId="0"/>
      <p:bldP spid="197" grpId="0"/>
      <p:bldP spid="198" grpId="0"/>
      <p:bldP spid="199" grpId="0"/>
      <p:bldP spid="200" grpId="0"/>
      <p:bldP spid="201" grpId="0"/>
      <p:bldP spid="202" grpId="0"/>
      <p:bldP spid="203" grpId="0"/>
      <p:bldP spid="204" grpId="0"/>
      <p:bldP spid="205" grpId="0" animBg="1"/>
      <p:bldP spid="20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8528</TotalTime>
  <Words>2183</Words>
  <Application>Microsoft Office PowerPoint</Application>
  <PresentationFormat>Widescreen</PresentationFormat>
  <Paragraphs>3705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Texas at Arlington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62</cp:revision>
  <dcterms:created xsi:type="dcterms:W3CDTF">2018-03-19T16:29:49Z</dcterms:created>
  <dcterms:modified xsi:type="dcterms:W3CDTF">2018-07-30T12:35:16Z</dcterms:modified>
</cp:coreProperties>
</file>