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0" r:id="rId4"/>
    <p:sldId id="258" r:id="rId5"/>
    <p:sldId id="259"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varScale="1">
        <p:scale>
          <a:sx n="116" d="100"/>
          <a:sy n="116" d="100"/>
        </p:scale>
        <p:origin x="2244" y="108"/>
      </p:cViewPr>
      <p:guideLst>
        <p:guide orient="horz" pos="2160"/>
        <p:guide pos="2880"/>
      </p:guideLst>
    </p:cSldViewPr>
  </p:slideViewPr>
  <p:notesTextViewPr>
    <p:cViewPr>
      <p:scale>
        <a:sx n="1" d="1"/>
        <a:sy n="1" d="1"/>
      </p:scale>
      <p:origin x="0" y="0"/>
    </p:cViewPr>
  </p:notesTextViewPr>
  <p:sorterViewPr>
    <p:cViewPr>
      <p:scale>
        <a:sx n="100" d="100"/>
        <a:sy n="100" d="100"/>
      </p:scale>
      <p:origin x="0" y="14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F1F555-4A67-4D3F-8D2A-3DF2AD4B4B02}" type="datetimeFigureOut">
              <a:rPr lang="en-US" smtClean="0"/>
              <a:t>1/11/2018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AD1D8-E19D-40F0-B0F4-01C8043AEC60}" type="slidenum">
              <a:rPr lang="en-US" smtClean="0"/>
              <a:t>‹#›</a:t>
            </a:fld>
            <a:endParaRPr lang="en-US"/>
          </a:p>
        </p:txBody>
      </p:sp>
    </p:spTree>
    <p:extLst>
      <p:ext uri="{BB962C8B-B14F-4D97-AF65-F5344CB8AC3E}">
        <p14:creationId xmlns:p14="http://schemas.microsoft.com/office/powerpoint/2010/main" val="2454517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CAD1D8-E19D-40F0-B0F4-01C8043AEC60}" type="slidenum">
              <a:rPr lang="en-US" smtClean="0"/>
              <a:t>2</a:t>
            </a:fld>
            <a:endParaRPr lang="en-US"/>
          </a:p>
        </p:txBody>
      </p:sp>
    </p:spTree>
    <p:extLst>
      <p:ext uri="{BB962C8B-B14F-4D97-AF65-F5344CB8AC3E}">
        <p14:creationId xmlns:p14="http://schemas.microsoft.com/office/powerpoint/2010/main" val="3613697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CAD1D8-E19D-40F0-B0F4-01C8043AEC60}" type="slidenum">
              <a:rPr lang="en-US" smtClean="0"/>
              <a:t>11</a:t>
            </a:fld>
            <a:endParaRPr lang="en-US"/>
          </a:p>
        </p:txBody>
      </p:sp>
    </p:spTree>
    <p:extLst>
      <p:ext uri="{BB962C8B-B14F-4D97-AF65-F5344CB8AC3E}">
        <p14:creationId xmlns:p14="http://schemas.microsoft.com/office/powerpoint/2010/main" val="3613697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CAD1D8-E19D-40F0-B0F4-01C8043AEC60}" type="slidenum">
              <a:rPr lang="en-US" smtClean="0"/>
              <a:t>3</a:t>
            </a:fld>
            <a:endParaRPr lang="en-US"/>
          </a:p>
        </p:txBody>
      </p:sp>
    </p:spTree>
    <p:extLst>
      <p:ext uri="{BB962C8B-B14F-4D97-AF65-F5344CB8AC3E}">
        <p14:creationId xmlns:p14="http://schemas.microsoft.com/office/powerpoint/2010/main" val="3613697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CAD1D8-E19D-40F0-B0F4-01C8043AEC60}" type="slidenum">
              <a:rPr lang="en-US" smtClean="0"/>
              <a:t>4</a:t>
            </a:fld>
            <a:endParaRPr lang="en-US"/>
          </a:p>
        </p:txBody>
      </p:sp>
    </p:spTree>
    <p:extLst>
      <p:ext uri="{BB962C8B-B14F-4D97-AF65-F5344CB8AC3E}">
        <p14:creationId xmlns:p14="http://schemas.microsoft.com/office/powerpoint/2010/main" val="3613697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CAD1D8-E19D-40F0-B0F4-01C8043AEC60}" type="slidenum">
              <a:rPr lang="en-US" smtClean="0"/>
              <a:t>5</a:t>
            </a:fld>
            <a:endParaRPr lang="en-US"/>
          </a:p>
        </p:txBody>
      </p:sp>
    </p:spTree>
    <p:extLst>
      <p:ext uri="{BB962C8B-B14F-4D97-AF65-F5344CB8AC3E}">
        <p14:creationId xmlns:p14="http://schemas.microsoft.com/office/powerpoint/2010/main" val="3613697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CAD1D8-E19D-40F0-B0F4-01C8043AEC60}" type="slidenum">
              <a:rPr lang="en-US" smtClean="0"/>
              <a:t>6</a:t>
            </a:fld>
            <a:endParaRPr lang="en-US"/>
          </a:p>
        </p:txBody>
      </p:sp>
    </p:spTree>
    <p:extLst>
      <p:ext uri="{BB962C8B-B14F-4D97-AF65-F5344CB8AC3E}">
        <p14:creationId xmlns:p14="http://schemas.microsoft.com/office/powerpoint/2010/main" val="3613697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CAD1D8-E19D-40F0-B0F4-01C8043AEC60}" type="slidenum">
              <a:rPr lang="en-US" smtClean="0"/>
              <a:t>7</a:t>
            </a:fld>
            <a:endParaRPr lang="en-US"/>
          </a:p>
        </p:txBody>
      </p:sp>
    </p:spTree>
    <p:extLst>
      <p:ext uri="{BB962C8B-B14F-4D97-AF65-F5344CB8AC3E}">
        <p14:creationId xmlns:p14="http://schemas.microsoft.com/office/powerpoint/2010/main" val="3613697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CAD1D8-E19D-40F0-B0F4-01C8043AEC60}" type="slidenum">
              <a:rPr lang="en-US" smtClean="0"/>
              <a:t>8</a:t>
            </a:fld>
            <a:endParaRPr lang="en-US"/>
          </a:p>
        </p:txBody>
      </p:sp>
    </p:spTree>
    <p:extLst>
      <p:ext uri="{BB962C8B-B14F-4D97-AF65-F5344CB8AC3E}">
        <p14:creationId xmlns:p14="http://schemas.microsoft.com/office/powerpoint/2010/main" val="3613697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CAD1D8-E19D-40F0-B0F4-01C8043AEC60}" type="slidenum">
              <a:rPr lang="en-US" smtClean="0"/>
              <a:t>9</a:t>
            </a:fld>
            <a:endParaRPr lang="en-US"/>
          </a:p>
        </p:txBody>
      </p:sp>
    </p:spTree>
    <p:extLst>
      <p:ext uri="{BB962C8B-B14F-4D97-AF65-F5344CB8AC3E}">
        <p14:creationId xmlns:p14="http://schemas.microsoft.com/office/powerpoint/2010/main" val="3613697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CAD1D8-E19D-40F0-B0F4-01C8043AEC60}" type="slidenum">
              <a:rPr lang="en-US" smtClean="0"/>
              <a:t>10</a:t>
            </a:fld>
            <a:endParaRPr lang="en-US"/>
          </a:p>
        </p:txBody>
      </p:sp>
    </p:spTree>
    <p:extLst>
      <p:ext uri="{BB962C8B-B14F-4D97-AF65-F5344CB8AC3E}">
        <p14:creationId xmlns:p14="http://schemas.microsoft.com/office/powerpoint/2010/main" val="3613697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ACA87A-2270-4BCE-93E6-34ADC56E08E6}"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0BE5F-0DEB-488F-AE06-FCBF26632B4E}" type="slidenum">
              <a:rPr lang="en-US" smtClean="0"/>
              <a:t>‹#›</a:t>
            </a:fld>
            <a:endParaRPr lang="en-US"/>
          </a:p>
        </p:txBody>
      </p:sp>
    </p:spTree>
    <p:extLst>
      <p:ext uri="{BB962C8B-B14F-4D97-AF65-F5344CB8AC3E}">
        <p14:creationId xmlns:p14="http://schemas.microsoft.com/office/powerpoint/2010/main" val="2538587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ACA87A-2270-4BCE-93E6-34ADC56E08E6}"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0BE5F-0DEB-488F-AE06-FCBF26632B4E}" type="slidenum">
              <a:rPr lang="en-US" smtClean="0"/>
              <a:t>‹#›</a:t>
            </a:fld>
            <a:endParaRPr lang="en-US"/>
          </a:p>
        </p:txBody>
      </p:sp>
    </p:spTree>
    <p:extLst>
      <p:ext uri="{BB962C8B-B14F-4D97-AF65-F5344CB8AC3E}">
        <p14:creationId xmlns:p14="http://schemas.microsoft.com/office/powerpoint/2010/main" val="1996020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ACA87A-2270-4BCE-93E6-34ADC56E08E6}"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0BE5F-0DEB-488F-AE06-FCBF26632B4E}" type="slidenum">
              <a:rPr lang="en-US" smtClean="0"/>
              <a:t>‹#›</a:t>
            </a:fld>
            <a:endParaRPr lang="en-US"/>
          </a:p>
        </p:txBody>
      </p:sp>
    </p:spTree>
    <p:extLst>
      <p:ext uri="{BB962C8B-B14F-4D97-AF65-F5344CB8AC3E}">
        <p14:creationId xmlns:p14="http://schemas.microsoft.com/office/powerpoint/2010/main" val="30892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ACA87A-2270-4BCE-93E6-34ADC56E08E6}"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0BE5F-0DEB-488F-AE06-FCBF26632B4E}" type="slidenum">
              <a:rPr lang="en-US" smtClean="0"/>
              <a:t>‹#›</a:t>
            </a:fld>
            <a:endParaRPr lang="en-US"/>
          </a:p>
        </p:txBody>
      </p:sp>
    </p:spTree>
    <p:extLst>
      <p:ext uri="{BB962C8B-B14F-4D97-AF65-F5344CB8AC3E}">
        <p14:creationId xmlns:p14="http://schemas.microsoft.com/office/powerpoint/2010/main" val="398803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ACA87A-2270-4BCE-93E6-34ADC56E08E6}"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0BE5F-0DEB-488F-AE06-FCBF26632B4E}" type="slidenum">
              <a:rPr lang="en-US" smtClean="0"/>
              <a:t>‹#›</a:t>
            </a:fld>
            <a:endParaRPr lang="en-US"/>
          </a:p>
        </p:txBody>
      </p:sp>
    </p:spTree>
    <p:extLst>
      <p:ext uri="{BB962C8B-B14F-4D97-AF65-F5344CB8AC3E}">
        <p14:creationId xmlns:p14="http://schemas.microsoft.com/office/powerpoint/2010/main" val="3245364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ACA87A-2270-4BCE-93E6-34ADC56E08E6}"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0BE5F-0DEB-488F-AE06-FCBF26632B4E}" type="slidenum">
              <a:rPr lang="en-US" smtClean="0"/>
              <a:t>‹#›</a:t>
            </a:fld>
            <a:endParaRPr lang="en-US"/>
          </a:p>
        </p:txBody>
      </p:sp>
    </p:spTree>
    <p:extLst>
      <p:ext uri="{BB962C8B-B14F-4D97-AF65-F5344CB8AC3E}">
        <p14:creationId xmlns:p14="http://schemas.microsoft.com/office/powerpoint/2010/main" val="802566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ACA87A-2270-4BCE-93E6-34ADC56E08E6}" type="datetimeFigureOut">
              <a:rPr lang="en-US" smtClean="0"/>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90BE5F-0DEB-488F-AE06-FCBF26632B4E}" type="slidenum">
              <a:rPr lang="en-US" smtClean="0"/>
              <a:t>‹#›</a:t>
            </a:fld>
            <a:endParaRPr lang="en-US"/>
          </a:p>
        </p:txBody>
      </p:sp>
    </p:spTree>
    <p:extLst>
      <p:ext uri="{BB962C8B-B14F-4D97-AF65-F5344CB8AC3E}">
        <p14:creationId xmlns:p14="http://schemas.microsoft.com/office/powerpoint/2010/main" val="359523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ACA87A-2270-4BCE-93E6-34ADC56E08E6}" type="datetimeFigureOut">
              <a:rPr lang="en-US" smtClean="0"/>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90BE5F-0DEB-488F-AE06-FCBF26632B4E}" type="slidenum">
              <a:rPr lang="en-US" smtClean="0"/>
              <a:t>‹#›</a:t>
            </a:fld>
            <a:endParaRPr lang="en-US"/>
          </a:p>
        </p:txBody>
      </p:sp>
    </p:spTree>
    <p:extLst>
      <p:ext uri="{BB962C8B-B14F-4D97-AF65-F5344CB8AC3E}">
        <p14:creationId xmlns:p14="http://schemas.microsoft.com/office/powerpoint/2010/main" val="247098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ACA87A-2270-4BCE-93E6-34ADC56E08E6}" type="datetimeFigureOut">
              <a:rPr lang="en-US" smtClean="0"/>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90BE5F-0DEB-488F-AE06-FCBF26632B4E}" type="slidenum">
              <a:rPr lang="en-US" smtClean="0"/>
              <a:t>‹#›</a:t>
            </a:fld>
            <a:endParaRPr lang="en-US"/>
          </a:p>
        </p:txBody>
      </p:sp>
    </p:spTree>
    <p:extLst>
      <p:ext uri="{BB962C8B-B14F-4D97-AF65-F5344CB8AC3E}">
        <p14:creationId xmlns:p14="http://schemas.microsoft.com/office/powerpoint/2010/main" val="35508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ACA87A-2270-4BCE-93E6-34ADC56E08E6}"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0BE5F-0DEB-488F-AE06-FCBF26632B4E}" type="slidenum">
              <a:rPr lang="en-US" smtClean="0"/>
              <a:t>‹#›</a:t>
            </a:fld>
            <a:endParaRPr lang="en-US"/>
          </a:p>
        </p:txBody>
      </p:sp>
    </p:spTree>
    <p:extLst>
      <p:ext uri="{BB962C8B-B14F-4D97-AF65-F5344CB8AC3E}">
        <p14:creationId xmlns:p14="http://schemas.microsoft.com/office/powerpoint/2010/main" val="3526541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ACA87A-2270-4BCE-93E6-34ADC56E08E6}"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0BE5F-0DEB-488F-AE06-FCBF26632B4E}" type="slidenum">
              <a:rPr lang="en-US" smtClean="0"/>
              <a:t>‹#›</a:t>
            </a:fld>
            <a:endParaRPr lang="en-US"/>
          </a:p>
        </p:txBody>
      </p:sp>
    </p:spTree>
    <p:extLst>
      <p:ext uri="{BB962C8B-B14F-4D97-AF65-F5344CB8AC3E}">
        <p14:creationId xmlns:p14="http://schemas.microsoft.com/office/powerpoint/2010/main" val="120368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CA87A-2270-4BCE-93E6-34ADC56E08E6}" type="datetimeFigureOut">
              <a:rPr lang="en-US" smtClean="0"/>
              <a:t>1/11/2018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90BE5F-0DEB-488F-AE06-FCBF26632B4E}" type="slidenum">
              <a:rPr lang="en-US" smtClean="0"/>
              <a:t>‹#›</a:t>
            </a:fld>
            <a:endParaRPr lang="en-US"/>
          </a:p>
        </p:txBody>
      </p:sp>
    </p:spTree>
    <p:extLst>
      <p:ext uri="{BB962C8B-B14F-4D97-AF65-F5344CB8AC3E}">
        <p14:creationId xmlns:p14="http://schemas.microsoft.com/office/powerpoint/2010/main" val="4187643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to Determine All Possible Project Combinations</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Where there are more than 1 projects under </a:t>
            </a:r>
            <a:r>
              <a:rPr lang="en-US" dirty="0" smtClean="0"/>
              <a:t>consideration</a:t>
            </a:r>
          </a:p>
          <a:p>
            <a:endParaRPr lang="en-US" dirty="0"/>
          </a:p>
          <a:p>
            <a:r>
              <a:rPr lang="en-US" dirty="0" smtClean="0"/>
              <a:t>CSE 2315</a:t>
            </a:r>
            <a:endParaRPr lang="en-US" dirty="0"/>
          </a:p>
        </p:txBody>
      </p:sp>
    </p:spTree>
    <p:extLst>
      <p:ext uri="{BB962C8B-B14F-4D97-AF65-F5344CB8AC3E}">
        <p14:creationId xmlns:p14="http://schemas.microsoft.com/office/powerpoint/2010/main" val="918762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4308" y="1138006"/>
            <a:ext cx="7300209" cy="307777"/>
          </a:xfrm>
          <a:prstGeom prst="rect">
            <a:avLst/>
          </a:prstGeom>
          <a:noFill/>
        </p:spPr>
        <p:txBody>
          <a:bodyPr wrap="square" rtlCol="0">
            <a:spAutoFit/>
          </a:bodyPr>
          <a:lstStyle/>
          <a:p>
            <a:r>
              <a:rPr lang="en-US" sz="1400" b="1" i="1" dirty="0" smtClean="0">
                <a:latin typeface="Times New Roman" panose="02020603050405020304" pitchFamily="18" charset="0"/>
                <a:cs typeface="Times New Roman" panose="02020603050405020304" pitchFamily="18" charset="0"/>
              </a:rPr>
              <a:t>Calculating the Aggregate Rate of Return (RR)</a:t>
            </a:r>
          </a:p>
        </p:txBody>
      </p:sp>
      <p:sp>
        <p:nvSpPr>
          <p:cNvPr id="15" name="TextBox 14"/>
          <p:cNvSpPr txBox="1"/>
          <p:nvPr/>
        </p:nvSpPr>
        <p:spPr>
          <a:xfrm>
            <a:off x="1132435" y="3904031"/>
            <a:ext cx="7571303" cy="1815882"/>
          </a:xfrm>
          <a:prstGeom prst="rect">
            <a:avLst/>
          </a:prstGeom>
          <a:noFill/>
        </p:spPr>
        <p:txBody>
          <a:bodyPr wrap="none" rtlCol="0">
            <a:spAutoFit/>
          </a:bodyPr>
          <a:lstStyle/>
          <a:p>
            <a:r>
              <a:rPr lang="en-US" sz="1400" b="1" dirty="0" smtClean="0"/>
              <a:t>Group	Projects in Group	Total Investment	Total Return		RR</a:t>
            </a:r>
          </a:p>
          <a:p>
            <a:r>
              <a:rPr lang="en-US" sz="1400" dirty="0"/>
              <a:t> </a:t>
            </a:r>
            <a:r>
              <a:rPr lang="en-US" sz="1400" dirty="0" smtClean="0"/>
              <a:t>   1	Project D		$   700,000		$  56,000		8%	</a:t>
            </a:r>
          </a:p>
          <a:p>
            <a:r>
              <a:rPr lang="en-US" sz="1400" dirty="0"/>
              <a:t> </a:t>
            </a:r>
            <a:r>
              <a:rPr lang="en-US" sz="1400" dirty="0" smtClean="0"/>
              <a:t>   2	Project C		$   500,000		$  32,500		6.5%</a:t>
            </a:r>
          </a:p>
          <a:p>
            <a:r>
              <a:rPr lang="en-US" sz="1400" dirty="0"/>
              <a:t> </a:t>
            </a:r>
            <a:r>
              <a:rPr lang="en-US" sz="1400" dirty="0" smtClean="0"/>
              <a:t>   3	Projects C &amp; D	$1,200,000		$  88,500		7.34%</a:t>
            </a:r>
          </a:p>
          <a:p>
            <a:r>
              <a:rPr lang="en-US" sz="1400" dirty="0"/>
              <a:t> </a:t>
            </a:r>
            <a:r>
              <a:rPr lang="en-US" sz="1400" dirty="0" smtClean="0"/>
              <a:t>   4	Project B		$1,300,000		$  91,000		</a:t>
            </a:r>
            <a:r>
              <a:rPr lang="en-US" sz="1400" dirty="0"/>
              <a:t>7</a:t>
            </a:r>
            <a:r>
              <a:rPr lang="en-US" sz="1400" dirty="0" smtClean="0"/>
              <a:t>%</a:t>
            </a:r>
          </a:p>
          <a:p>
            <a:r>
              <a:rPr lang="en-US" sz="1400" dirty="0"/>
              <a:t> </a:t>
            </a:r>
            <a:r>
              <a:rPr lang="en-US" sz="1400" dirty="0" smtClean="0"/>
              <a:t>   5	Projects B &amp; D	$2,000,000		$147,000		7.35%</a:t>
            </a:r>
          </a:p>
          <a:p>
            <a:r>
              <a:rPr lang="en-US" sz="1400" dirty="0"/>
              <a:t> </a:t>
            </a:r>
            <a:r>
              <a:rPr lang="en-US" sz="1400" dirty="0" smtClean="0"/>
              <a:t>   9	Projects A &amp; D	$2,200,000		$131,000		</a:t>
            </a:r>
            <a:r>
              <a:rPr lang="en-US" sz="1400" dirty="0"/>
              <a:t>5</a:t>
            </a:r>
            <a:r>
              <a:rPr lang="en-US" sz="1400" dirty="0" smtClean="0"/>
              <a:t>.95%	</a:t>
            </a:r>
          </a:p>
          <a:p>
            <a:r>
              <a:rPr lang="en-US" sz="1400" dirty="0"/>
              <a:t> </a:t>
            </a:r>
            <a:r>
              <a:rPr lang="en-US" sz="1400" dirty="0" smtClean="0"/>
              <a:t>   11	Projects A, C, &amp; D	$2,700,000		$163,500		6.06%</a:t>
            </a:r>
            <a:endParaRPr lang="en-US" sz="1400" dirty="0"/>
          </a:p>
        </p:txBody>
      </p:sp>
      <p:sp>
        <p:nvSpPr>
          <p:cNvPr id="5" name="TextBox 4"/>
          <p:cNvSpPr txBox="1"/>
          <p:nvPr/>
        </p:nvSpPr>
        <p:spPr>
          <a:xfrm>
            <a:off x="1064308" y="1606116"/>
            <a:ext cx="7707559" cy="2031325"/>
          </a:xfrm>
          <a:prstGeom prst="rect">
            <a:avLst/>
          </a:prstGeom>
          <a:noFill/>
        </p:spPr>
        <p:txBody>
          <a:bodyPr wrap="none" rtlCol="0">
            <a:spAutoFit/>
          </a:bodyPr>
          <a:lstStyle/>
          <a:p>
            <a:r>
              <a:rPr lang="en-US" sz="1400" b="1" dirty="0" smtClean="0"/>
              <a:t>Example Calculation for RR:</a:t>
            </a:r>
          </a:p>
          <a:p>
            <a:endParaRPr lang="en-US" sz="1400" dirty="0" smtClean="0"/>
          </a:p>
          <a:p>
            <a:r>
              <a:rPr lang="en-US" sz="1400" dirty="0" smtClean="0"/>
              <a:t>RR for Group 11 is calculated in this manner</a:t>
            </a:r>
          </a:p>
          <a:p>
            <a:endParaRPr lang="en-US" sz="1400" dirty="0"/>
          </a:p>
          <a:p>
            <a:r>
              <a:rPr lang="en-US" sz="1400" dirty="0" smtClean="0"/>
              <a:t>RR</a:t>
            </a:r>
            <a:r>
              <a:rPr lang="en-US" sz="1400" baseline="-25000" dirty="0" smtClean="0"/>
              <a:t>11</a:t>
            </a:r>
            <a:r>
              <a:rPr lang="en-US" sz="1400" dirty="0" smtClean="0"/>
              <a:t> = Total Earnings/Total Investment x 100%</a:t>
            </a:r>
          </a:p>
          <a:p>
            <a:endParaRPr lang="en-US" sz="1400" dirty="0"/>
          </a:p>
          <a:p>
            <a:r>
              <a:rPr lang="en-US" sz="1400" dirty="0"/>
              <a:t> </a:t>
            </a:r>
            <a:r>
              <a:rPr lang="en-US" sz="1400" dirty="0" smtClean="0"/>
              <a:t>         = [(1,500,000 x 0.05 + 500,000 x 0.065 + 700,000 x 0.08)/(1,500,000 + 500,000 + 700,000)] x 100%</a:t>
            </a:r>
          </a:p>
          <a:p>
            <a:endParaRPr lang="en-US" sz="1400" dirty="0"/>
          </a:p>
          <a:p>
            <a:r>
              <a:rPr lang="en-US" sz="1400" dirty="0"/>
              <a:t> </a:t>
            </a:r>
            <a:r>
              <a:rPr lang="en-US" sz="1400" dirty="0" smtClean="0"/>
              <a:t>         = 6.06%</a:t>
            </a:r>
            <a:endParaRPr lang="en-US" sz="1400" dirty="0"/>
          </a:p>
        </p:txBody>
      </p:sp>
    </p:spTree>
    <p:extLst>
      <p:ext uri="{BB962C8B-B14F-4D97-AF65-F5344CB8AC3E}">
        <p14:creationId xmlns:p14="http://schemas.microsoft.com/office/powerpoint/2010/main" val="159277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anim calcmode="lin" valueType="num">
                                      <p:cBhvr additive="base">
                                        <p:cTn id="25"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anim calcmode="lin" valueType="num">
                                      <p:cBhvr additive="base">
                                        <p:cTn id="31"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xEl>
                                              <p:pRg st="5" end="5"/>
                                            </p:txEl>
                                          </p:spTgt>
                                        </p:tgtEl>
                                        <p:attrNameLst>
                                          <p:attrName>style.visibility</p:attrName>
                                        </p:attrNameLst>
                                      </p:cBhvr>
                                      <p:to>
                                        <p:strVal val="visible"/>
                                      </p:to>
                                    </p:set>
                                    <p:anim calcmode="lin" valueType="num">
                                      <p:cBhvr additive="base">
                                        <p:cTn id="37"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xEl>
                                              <p:pRg st="6" end="6"/>
                                            </p:txEl>
                                          </p:spTgt>
                                        </p:tgtEl>
                                        <p:attrNameLst>
                                          <p:attrName>style.visibility</p:attrName>
                                        </p:attrNameLst>
                                      </p:cBhvr>
                                      <p:to>
                                        <p:strVal val="visible"/>
                                      </p:to>
                                    </p:set>
                                    <p:anim calcmode="lin" valueType="num">
                                      <p:cBhvr additive="base">
                                        <p:cTn id="43"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5">
                                            <p:txEl>
                                              <p:pRg st="7" end="7"/>
                                            </p:txEl>
                                          </p:spTgt>
                                        </p:tgtEl>
                                        <p:attrNameLst>
                                          <p:attrName>style.visibility</p:attrName>
                                        </p:attrNameLst>
                                      </p:cBhvr>
                                      <p:to>
                                        <p:strVal val="visible"/>
                                      </p:to>
                                    </p:set>
                                    <p:anim calcmode="lin" valueType="num">
                                      <p:cBhvr additive="base">
                                        <p:cTn id="49" dur="500" fill="hold"/>
                                        <p:tgtEl>
                                          <p:spTgt spid="1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H="1">
            <a:off x="2179320" y="3794760"/>
            <a:ext cx="58216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2148840" y="3581400"/>
            <a:ext cx="582168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64308" y="1366606"/>
            <a:ext cx="7300209" cy="523220"/>
          </a:xfrm>
          <a:prstGeom prst="rect">
            <a:avLst/>
          </a:prstGeom>
          <a:noFill/>
        </p:spPr>
        <p:txBody>
          <a:bodyPr wrap="square" rtlCol="0">
            <a:spAutoFit/>
          </a:bodyPr>
          <a:lstStyle/>
          <a:p>
            <a:r>
              <a:rPr lang="en-US" sz="1400" b="1" i="1" dirty="0" smtClean="0">
                <a:latin typeface="Times New Roman" panose="02020603050405020304" pitchFamily="18" charset="0"/>
                <a:cs typeface="Times New Roman" panose="02020603050405020304" pitchFamily="18" charset="0"/>
              </a:rPr>
              <a:t>Now Assessing against Constraint 5 which states the Group of Programs Must have a rate of return of 7% or better.</a:t>
            </a:r>
          </a:p>
        </p:txBody>
      </p:sp>
      <p:sp>
        <p:nvSpPr>
          <p:cNvPr id="15" name="TextBox 14"/>
          <p:cNvSpPr txBox="1"/>
          <p:nvPr/>
        </p:nvSpPr>
        <p:spPr>
          <a:xfrm>
            <a:off x="1132435" y="2151431"/>
            <a:ext cx="7813677" cy="1815882"/>
          </a:xfrm>
          <a:prstGeom prst="rect">
            <a:avLst/>
          </a:prstGeom>
          <a:noFill/>
        </p:spPr>
        <p:txBody>
          <a:bodyPr wrap="none" rtlCol="0">
            <a:spAutoFit/>
          </a:bodyPr>
          <a:lstStyle/>
          <a:p>
            <a:r>
              <a:rPr lang="en-US" sz="1400" b="1" dirty="0" smtClean="0"/>
              <a:t>Group	Projects in Group	Total Investment	Total Return		RR</a:t>
            </a:r>
          </a:p>
          <a:p>
            <a:r>
              <a:rPr lang="en-US" sz="1400" dirty="0"/>
              <a:t> </a:t>
            </a:r>
            <a:r>
              <a:rPr lang="en-US" sz="1400" dirty="0" smtClean="0"/>
              <a:t>   1	Project D		$   700,000		$56,000		8%	</a:t>
            </a:r>
          </a:p>
          <a:p>
            <a:r>
              <a:rPr lang="en-US" sz="1400" dirty="0"/>
              <a:t> </a:t>
            </a:r>
            <a:r>
              <a:rPr lang="en-US" sz="1400" dirty="0" smtClean="0"/>
              <a:t>   2	Project C		$   500,000		$32,500		6.5%</a:t>
            </a:r>
          </a:p>
          <a:p>
            <a:r>
              <a:rPr lang="en-US" sz="1400" dirty="0"/>
              <a:t> </a:t>
            </a:r>
            <a:r>
              <a:rPr lang="en-US" sz="1400" dirty="0" smtClean="0"/>
              <a:t>   3	Projects C &amp; D	$1,200,000		$88,500		7.34%</a:t>
            </a:r>
          </a:p>
          <a:p>
            <a:r>
              <a:rPr lang="en-US" sz="1400" dirty="0"/>
              <a:t> </a:t>
            </a:r>
            <a:r>
              <a:rPr lang="en-US" sz="1400" dirty="0" smtClean="0"/>
              <a:t>   4	Project B		$1,300,000		$91,000		7%</a:t>
            </a:r>
          </a:p>
          <a:p>
            <a:r>
              <a:rPr lang="en-US" sz="1400" dirty="0"/>
              <a:t> </a:t>
            </a:r>
            <a:r>
              <a:rPr lang="en-US" sz="1400" dirty="0" smtClean="0"/>
              <a:t>   5	Projects B &amp; D	$2,000,000		$147,000		7.35%</a:t>
            </a:r>
          </a:p>
          <a:p>
            <a:r>
              <a:rPr lang="en-US" sz="1400" dirty="0"/>
              <a:t> </a:t>
            </a:r>
            <a:r>
              <a:rPr lang="en-US" sz="1400" dirty="0" smtClean="0"/>
              <a:t>   9	Projects A &amp; D	$2,200,000		$131,000		5.95%	</a:t>
            </a:r>
          </a:p>
          <a:p>
            <a:r>
              <a:rPr lang="en-US" sz="1400" dirty="0"/>
              <a:t> </a:t>
            </a:r>
            <a:r>
              <a:rPr lang="en-US" sz="1400" dirty="0" smtClean="0"/>
              <a:t>   11	Projects A, C, &amp; D	$2,700,000		$163,500		6.06%</a:t>
            </a:r>
            <a:endParaRPr lang="en-US" sz="1400" dirty="0"/>
          </a:p>
        </p:txBody>
      </p:sp>
      <p:cxnSp>
        <p:nvCxnSpPr>
          <p:cNvPr id="8" name="Straight Connector 7"/>
          <p:cNvCxnSpPr/>
          <p:nvPr/>
        </p:nvCxnSpPr>
        <p:spPr>
          <a:xfrm flipH="1">
            <a:off x="2133600" y="2712720"/>
            <a:ext cx="582168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798321" y="4172608"/>
            <a:ext cx="5944359" cy="874910"/>
            <a:chOff x="1874520" y="4785360"/>
            <a:chExt cx="5689507" cy="646331"/>
          </a:xfrm>
        </p:grpSpPr>
        <p:sp>
          <p:nvSpPr>
            <p:cNvPr id="3" name="Rectangle 2"/>
            <p:cNvSpPr/>
            <p:nvPr/>
          </p:nvSpPr>
          <p:spPr>
            <a:xfrm>
              <a:off x="1874520" y="4785360"/>
              <a:ext cx="5689506" cy="64633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en-US" sz="1400"/>
            </a:p>
          </p:txBody>
        </p:sp>
        <p:sp>
          <p:nvSpPr>
            <p:cNvPr id="7" name="TextBox 6"/>
            <p:cNvSpPr txBox="1"/>
            <p:nvPr/>
          </p:nvSpPr>
          <p:spPr>
            <a:xfrm>
              <a:off x="1874521" y="4785360"/>
              <a:ext cx="5689506" cy="545681"/>
            </a:xfrm>
            <a:prstGeom prst="rect">
              <a:avLst/>
            </a:prstGeom>
            <a:noFill/>
          </p:spPr>
          <p:txBody>
            <a:bodyPr wrap="square" rtlCol="0">
              <a:spAutoFit/>
            </a:bodyPr>
            <a:lstStyle/>
            <a:p>
              <a:r>
                <a:rPr lang="en-US" sz="1400" dirty="0" smtClean="0"/>
                <a:t>Decision is the selection of Group 5 since it uses the most of</a:t>
              </a:r>
            </a:p>
            <a:p>
              <a:r>
                <a:rPr lang="en-US" sz="1400" dirty="0" smtClean="0"/>
                <a:t>The “must spend investment budget” and meets the acceptable Rate of return. But there’s more  to consider, what do you think about this selection?</a:t>
              </a:r>
            </a:p>
          </p:txBody>
        </p:sp>
      </p:grpSp>
      <p:sp>
        <p:nvSpPr>
          <p:cNvPr id="6" name="Rectangle 5"/>
          <p:cNvSpPr/>
          <p:nvPr/>
        </p:nvSpPr>
        <p:spPr>
          <a:xfrm>
            <a:off x="960119" y="5154062"/>
            <a:ext cx="7511077" cy="126197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A word of caution is required here since Group 3 and Group 5 have returns that are almost the same. In fact at this point the management team might want to do sensitivity analysis </a:t>
            </a:r>
            <a:r>
              <a:rPr lang="en-US" sz="1400" dirty="0">
                <a:solidFill>
                  <a:schemeClr val="tx1"/>
                </a:solidFill>
              </a:rPr>
              <a:t> </a:t>
            </a:r>
            <a:r>
              <a:rPr lang="en-US" sz="1400" dirty="0" smtClean="0">
                <a:solidFill>
                  <a:schemeClr val="tx1"/>
                </a:solidFill>
              </a:rPr>
              <a:t>to see if the outcome is the same. If this does not clearly determine which group is best then the management team might review to see which investments have the greater risk and make a selection based upon the lowest risk investment. In either case further analysis would be require.</a:t>
            </a:r>
            <a:endParaRPr lang="en-US" sz="1400" dirty="0">
              <a:solidFill>
                <a:schemeClr val="tx1"/>
              </a:solidFill>
            </a:endParaRPr>
          </a:p>
        </p:txBody>
      </p:sp>
      <p:sp>
        <p:nvSpPr>
          <p:cNvPr id="12" name="Rectangle 11"/>
          <p:cNvSpPr/>
          <p:nvPr/>
        </p:nvSpPr>
        <p:spPr>
          <a:xfrm>
            <a:off x="1249680" y="3261360"/>
            <a:ext cx="6949440"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090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xEl>
                                              <p:pRg st="3" end="3"/>
                                            </p:txEl>
                                          </p:spTgt>
                                        </p:tgtEl>
                                        <p:attrNameLst>
                                          <p:attrName>style.visibility</p:attrName>
                                        </p:attrNameLst>
                                      </p:cBhvr>
                                      <p:to>
                                        <p:strVal val="visible"/>
                                      </p:to>
                                    </p:set>
                                    <p:anim calcmode="lin" valueType="num">
                                      <p:cBhvr additive="base">
                                        <p:cTn id="31"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xEl>
                                              <p:pRg st="4" end="4"/>
                                            </p:txEl>
                                          </p:spTgt>
                                        </p:tgtEl>
                                        <p:attrNameLst>
                                          <p:attrName>style.visibility</p:attrName>
                                        </p:attrNameLst>
                                      </p:cBhvr>
                                      <p:to>
                                        <p:strVal val="visible"/>
                                      </p:to>
                                    </p:set>
                                    <p:anim calcmode="lin" valueType="num">
                                      <p:cBhvr additive="base">
                                        <p:cTn id="37"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xEl>
                                              <p:pRg st="5" end="5"/>
                                            </p:txEl>
                                          </p:spTgt>
                                        </p:tgtEl>
                                        <p:attrNameLst>
                                          <p:attrName>style.visibility</p:attrName>
                                        </p:attrNameLst>
                                      </p:cBhvr>
                                      <p:to>
                                        <p:strVal val="visible"/>
                                      </p:to>
                                    </p:set>
                                    <p:anim calcmode="lin" valueType="num">
                                      <p:cBhvr additive="base">
                                        <p:cTn id="43"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5">
                                            <p:txEl>
                                              <p:pRg st="6" end="6"/>
                                            </p:txEl>
                                          </p:spTgt>
                                        </p:tgtEl>
                                        <p:attrNameLst>
                                          <p:attrName>style.visibility</p:attrName>
                                        </p:attrNameLst>
                                      </p:cBhvr>
                                      <p:to>
                                        <p:strVal val="visible"/>
                                      </p:to>
                                    </p:set>
                                    <p:anim calcmode="lin" valueType="num">
                                      <p:cBhvr additive="base">
                                        <p:cTn id="49"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5">
                                            <p:txEl>
                                              <p:pRg st="7" end="7"/>
                                            </p:txEl>
                                          </p:spTgt>
                                        </p:tgtEl>
                                        <p:attrNameLst>
                                          <p:attrName>style.visibility</p:attrName>
                                        </p:attrNameLst>
                                      </p:cBhvr>
                                      <p:to>
                                        <p:strVal val="visible"/>
                                      </p:to>
                                    </p:set>
                                    <p:anim calcmode="lin" valueType="num">
                                      <p:cBhvr additive="base">
                                        <p:cTn id="61" dur="500" fill="hold"/>
                                        <p:tgtEl>
                                          <p:spTgt spid="15">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fill="hold"/>
                                        <p:tgtEl>
                                          <p:spTgt spid="11"/>
                                        </p:tgtEl>
                                        <p:attrNameLst>
                                          <p:attrName>ppt_x</p:attrName>
                                        </p:attrNameLst>
                                      </p:cBhvr>
                                      <p:tavLst>
                                        <p:tav tm="0">
                                          <p:val>
                                            <p:strVal val="#ppt_x"/>
                                          </p:val>
                                        </p:tav>
                                        <p:tav tm="100000">
                                          <p:val>
                                            <p:strVal val="#ppt_x"/>
                                          </p:val>
                                        </p:tav>
                                      </p:tavLst>
                                    </p:anim>
                                    <p:anim calcmode="lin" valueType="num">
                                      <p:cBhvr additive="base">
                                        <p:cTn id="6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500" fill="hold"/>
                                        <p:tgtEl>
                                          <p:spTgt spid="5"/>
                                        </p:tgtEl>
                                        <p:attrNameLst>
                                          <p:attrName>ppt_x</p:attrName>
                                        </p:attrNameLst>
                                      </p:cBhvr>
                                      <p:tavLst>
                                        <p:tav tm="0">
                                          <p:val>
                                            <p:strVal val="#ppt_x"/>
                                          </p:val>
                                        </p:tav>
                                        <p:tav tm="100000">
                                          <p:val>
                                            <p:strVal val="#ppt_x"/>
                                          </p:val>
                                        </p:tav>
                                      </p:tavLst>
                                    </p:anim>
                                    <p:anim calcmode="lin" valueType="num">
                                      <p:cBhvr additive="base">
                                        <p:cTn id="7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additive="base">
                                        <p:cTn id="79" dur="500" fill="hold"/>
                                        <p:tgtEl>
                                          <p:spTgt spid="12"/>
                                        </p:tgtEl>
                                        <p:attrNameLst>
                                          <p:attrName>ppt_x</p:attrName>
                                        </p:attrNameLst>
                                      </p:cBhvr>
                                      <p:tavLst>
                                        <p:tav tm="0">
                                          <p:val>
                                            <p:strVal val="#ppt_x"/>
                                          </p:val>
                                        </p:tav>
                                        <p:tav tm="100000">
                                          <p:val>
                                            <p:strVal val="#ppt_x"/>
                                          </p:val>
                                        </p:tav>
                                      </p:tavLst>
                                    </p:anim>
                                    <p:anim calcmode="lin" valueType="num">
                                      <p:cBhvr additive="base">
                                        <p:cTn id="8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
                                        </p:tgtEl>
                                        <p:attrNameLst>
                                          <p:attrName>style.visibility</p:attrName>
                                        </p:attrNameLst>
                                      </p:cBhvr>
                                      <p:to>
                                        <p:strVal val="visible"/>
                                      </p:to>
                                    </p:set>
                                    <p:anim calcmode="lin" valueType="num">
                                      <p:cBhvr additive="base">
                                        <p:cTn id="85" dur="500" fill="hold"/>
                                        <p:tgtEl>
                                          <p:spTgt spid="6"/>
                                        </p:tgtEl>
                                        <p:attrNameLst>
                                          <p:attrName>ppt_x</p:attrName>
                                        </p:attrNameLst>
                                      </p:cBhvr>
                                      <p:tavLst>
                                        <p:tav tm="0">
                                          <p:val>
                                            <p:strVal val="#ppt_x"/>
                                          </p:val>
                                        </p:tav>
                                        <p:tav tm="100000">
                                          <p:val>
                                            <p:strVal val="#ppt_x"/>
                                          </p:val>
                                        </p:tav>
                                      </p:tavLst>
                                    </p:anim>
                                    <p:anim calcmode="lin" valueType="num">
                                      <p:cBhvr additive="base">
                                        <p:cTn id="8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19200" y="685799"/>
            <a:ext cx="7108934" cy="584775"/>
          </a:xfrm>
          <a:prstGeom prst="rect">
            <a:avLst/>
          </a:prstGeom>
          <a:noFill/>
        </p:spPr>
        <p:txBody>
          <a:bodyPr wrap="none" rtlCol="0">
            <a:spAutoFit/>
          </a:bodyPr>
          <a:lstStyle/>
          <a:p>
            <a:r>
              <a:rPr lang="en-US" sz="3200" b="1" i="1" dirty="0" smtClean="0">
                <a:latin typeface="Times New Roman" panose="02020603050405020304" pitchFamily="18" charset="0"/>
                <a:cs typeface="Times New Roman" panose="02020603050405020304" pitchFamily="18" charset="0"/>
              </a:rPr>
              <a:t>The Process Using a Base 2 Truth Table</a:t>
            </a:r>
            <a:endParaRPr lang="en-US" sz="3200" b="1" i="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990600" y="1722120"/>
            <a:ext cx="7239000" cy="4401205"/>
          </a:xfrm>
          <a:prstGeom prst="rect">
            <a:avLst/>
          </a:prstGeom>
          <a:noFill/>
        </p:spPr>
        <p:txBody>
          <a:bodyPr wrap="square" rtlCol="0">
            <a:spAutoFit/>
          </a:bodyPr>
          <a:lstStyle/>
          <a:p>
            <a:pPr marL="342900" indent="-342900">
              <a:buFont typeface="+mj-lt"/>
              <a:buAutoNum type="arabicPeriod"/>
            </a:pPr>
            <a:r>
              <a:rPr lang="en-US" sz="2000" dirty="0" smtClean="0"/>
              <a:t>For each project under consideration it can be selected or not selected</a:t>
            </a:r>
          </a:p>
          <a:p>
            <a:pPr marL="800100" lvl="1" indent="-342900">
              <a:buFont typeface="+mj-lt"/>
              <a:buAutoNum type="alphaLcPeriod"/>
            </a:pPr>
            <a:r>
              <a:rPr lang="en-US" sz="2000" dirty="0" smtClean="0"/>
              <a:t>We may designate the state when selected as a “1”, and</a:t>
            </a:r>
          </a:p>
          <a:p>
            <a:pPr marL="800100" lvl="1" indent="-342900">
              <a:buFont typeface="+mj-lt"/>
              <a:buAutoNum type="alphaLcPeriod"/>
            </a:pPr>
            <a:r>
              <a:rPr lang="en-US" sz="2000" dirty="0" smtClean="0"/>
              <a:t>When not selected the state can be defined as a “0”</a:t>
            </a:r>
          </a:p>
          <a:p>
            <a:pPr marL="800100" lvl="1" indent="-342900">
              <a:buFont typeface="+mj-lt"/>
              <a:buAutoNum type="alphaLcPeriod"/>
            </a:pPr>
            <a:r>
              <a:rPr lang="en-US" sz="2000" dirty="0" smtClean="0"/>
              <a:t>Based upon this we are dealing with base 2</a:t>
            </a:r>
          </a:p>
          <a:p>
            <a:pPr marL="800100" lvl="1" indent="-342900">
              <a:buFont typeface="+mj-lt"/>
              <a:buAutoNum type="alphaLcPeriod"/>
            </a:pPr>
            <a:r>
              <a:rPr lang="en-US" sz="2000" dirty="0" smtClean="0"/>
              <a:t>A binary count can help identify all the possible combinations of project groupings</a:t>
            </a:r>
          </a:p>
          <a:p>
            <a:pPr marL="800100" lvl="1" indent="-342900">
              <a:buFont typeface="+mj-lt"/>
              <a:buAutoNum type="alphaLcPeriod"/>
            </a:pPr>
            <a:endParaRPr lang="en-US" sz="2000" dirty="0"/>
          </a:p>
          <a:p>
            <a:pPr marL="342900" indent="-342900">
              <a:buFont typeface="+mj-lt"/>
              <a:buAutoNum type="arabicPeriod"/>
            </a:pPr>
            <a:r>
              <a:rPr lang="en-US" sz="2000" dirty="0" smtClean="0"/>
              <a:t>If there are two projects under consideration there are 2 to the 2</a:t>
            </a:r>
            <a:r>
              <a:rPr lang="en-US" sz="2000" baseline="30000" dirty="0" smtClean="0"/>
              <a:t>nd</a:t>
            </a:r>
            <a:r>
              <a:rPr lang="en-US" sz="2000" dirty="0" smtClean="0"/>
              <a:t> power possible groupings to be considered: </a:t>
            </a:r>
          </a:p>
          <a:p>
            <a:pPr marL="914400" lvl="1" indent="-457200">
              <a:buFont typeface="+mj-lt"/>
              <a:buAutoNum type="alphaLcPeriod"/>
            </a:pPr>
            <a:r>
              <a:rPr lang="en-US" sz="2000" dirty="0" smtClean="0"/>
              <a:t>2</a:t>
            </a:r>
            <a:r>
              <a:rPr lang="en-US" sz="2000" baseline="30000" dirty="0" smtClean="0"/>
              <a:t>2</a:t>
            </a:r>
            <a:r>
              <a:rPr lang="en-US" sz="2000" dirty="0" smtClean="0"/>
              <a:t> = 4 possible  project groupings </a:t>
            </a:r>
          </a:p>
          <a:p>
            <a:pPr marL="914400" lvl="1" indent="-457200">
              <a:buFont typeface="+mj-lt"/>
              <a:buAutoNum type="alphaLcPeriod"/>
            </a:pPr>
            <a:r>
              <a:rPr lang="en-US" sz="2000" dirty="0" smtClean="0"/>
              <a:t>This includes the “do nothing” alternative where none of the projects are selected</a:t>
            </a:r>
          </a:p>
          <a:p>
            <a:pPr marL="342900" indent="-342900">
              <a:buFont typeface="+mj-lt"/>
              <a:buAutoNum type="arabicPeriod"/>
            </a:pPr>
            <a:endParaRPr lang="en-US" sz="2000" dirty="0"/>
          </a:p>
        </p:txBody>
      </p:sp>
    </p:spTree>
    <p:extLst>
      <p:ext uri="{BB962C8B-B14F-4D97-AF65-F5344CB8AC3E}">
        <p14:creationId xmlns:p14="http://schemas.microsoft.com/office/powerpoint/2010/main" val="4010725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00260" y="1722120"/>
            <a:ext cx="7239000" cy="3016210"/>
          </a:xfrm>
          <a:prstGeom prst="rect">
            <a:avLst/>
          </a:prstGeom>
          <a:noFill/>
        </p:spPr>
        <p:txBody>
          <a:bodyPr wrap="square" rtlCol="0">
            <a:spAutoFit/>
          </a:bodyPr>
          <a:lstStyle/>
          <a:p>
            <a:pPr marL="342900" indent="-342900">
              <a:buFont typeface="+mj-lt"/>
              <a:buAutoNum type="arabicPeriod" startAt="3"/>
            </a:pPr>
            <a:r>
              <a:rPr lang="en-US" sz="2000" dirty="0" smtClean="0"/>
              <a:t>Consider projects “A” and “B”, what might a truth table depicting all the possible combinations of selections look like?</a:t>
            </a:r>
          </a:p>
          <a:p>
            <a:endParaRPr lang="en-US" sz="2000" dirty="0" smtClean="0"/>
          </a:p>
          <a:p>
            <a:r>
              <a:rPr lang="en-US" sz="2000" dirty="0"/>
              <a:t>	</a:t>
            </a:r>
            <a:r>
              <a:rPr lang="en-US" sz="2000" dirty="0" smtClean="0"/>
              <a:t>Example:        Candidate Projects</a:t>
            </a:r>
          </a:p>
          <a:p>
            <a:r>
              <a:rPr lang="en-US" sz="2000" dirty="0"/>
              <a:t>	</a:t>
            </a:r>
            <a:r>
              <a:rPr lang="en-US" dirty="0" smtClean="0"/>
              <a:t> 		A	B</a:t>
            </a:r>
          </a:p>
          <a:p>
            <a:r>
              <a:rPr lang="en-US" dirty="0"/>
              <a:t>	</a:t>
            </a:r>
            <a:r>
              <a:rPr lang="en-US" dirty="0" smtClean="0"/>
              <a:t>	Count	2</a:t>
            </a:r>
            <a:r>
              <a:rPr lang="en-US" baseline="30000" dirty="0" smtClean="0"/>
              <a:t>1	</a:t>
            </a:r>
            <a:r>
              <a:rPr lang="en-US" dirty="0" smtClean="0"/>
              <a:t>2</a:t>
            </a:r>
            <a:r>
              <a:rPr lang="en-US" baseline="30000" dirty="0" smtClean="0"/>
              <a:t>0</a:t>
            </a:r>
            <a:endParaRPr lang="en-US" dirty="0" smtClean="0"/>
          </a:p>
          <a:p>
            <a:r>
              <a:rPr lang="en-US" dirty="0"/>
              <a:t>	</a:t>
            </a:r>
            <a:r>
              <a:rPr lang="en-US" dirty="0" smtClean="0"/>
              <a:t>	     0	0	0</a:t>
            </a:r>
          </a:p>
          <a:p>
            <a:r>
              <a:rPr lang="en-US" dirty="0"/>
              <a:t>	</a:t>
            </a:r>
            <a:r>
              <a:rPr lang="en-US" dirty="0" smtClean="0"/>
              <a:t>	     1	0	1</a:t>
            </a:r>
          </a:p>
          <a:p>
            <a:r>
              <a:rPr lang="en-US" dirty="0"/>
              <a:t>	</a:t>
            </a:r>
            <a:r>
              <a:rPr lang="en-US" dirty="0" smtClean="0"/>
              <a:t>	     2	1	0</a:t>
            </a:r>
          </a:p>
          <a:p>
            <a:r>
              <a:rPr lang="en-US" dirty="0"/>
              <a:t>	</a:t>
            </a:r>
            <a:r>
              <a:rPr lang="en-US" dirty="0" smtClean="0"/>
              <a:t>	     3	1	1</a:t>
            </a:r>
          </a:p>
        </p:txBody>
      </p:sp>
      <p:sp>
        <p:nvSpPr>
          <p:cNvPr id="6" name="TextBox 5"/>
          <p:cNvSpPr txBox="1"/>
          <p:nvPr/>
        </p:nvSpPr>
        <p:spPr>
          <a:xfrm>
            <a:off x="1219200" y="685799"/>
            <a:ext cx="7108934" cy="584775"/>
          </a:xfrm>
          <a:prstGeom prst="rect">
            <a:avLst/>
          </a:prstGeom>
          <a:noFill/>
        </p:spPr>
        <p:txBody>
          <a:bodyPr wrap="none" rtlCol="0">
            <a:spAutoFit/>
          </a:bodyPr>
          <a:lstStyle/>
          <a:p>
            <a:r>
              <a:rPr lang="en-US" sz="3200" b="1" i="1" dirty="0" smtClean="0">
                <a:latin typeface="Times New Roman" panose="02020603050405020304" pitchFamily="18" charset="0"/>
                <a:cs typeface="Times New Roman" panose="02020603050405020304" pitchFamily="18" charset="0"/>
              </a:rPr>
              <a:t>The Process Using a Base 2 Truth Table</a:t>
            </a:r>
            <a:endParaRPr lang="en-US" sz="3200" b="1" i="1" dirty="0">
              <a:latin typeface="Times New Roman" panose="02020603050405020304" pitchFamily="18" charset="0"/>
              <a:cs typeface="Times New Roman" panose="02020603050405020304" pitchFamily="18" charset="0"/>
            </a:endParaRPr>
          </a:p>
        </p:txBody>
      </p:sp>
      <p:grpSp>
        <p:nvGrpSpPr>
          <p:cNvPr id="2" name="Group 1"/>
          <p:cNvGrpSpPr/>
          <p:nvPr/>
        </p:nvGrpSpPr>
        <p:grpSpPr>
          <a:xfrm>
            <a:off x="5451420" y="3527970"/>
            <a:ext cx="1508829" cy="1118920"/>
            <a:chOff x="5257800" y="3604170"/>
            <a:chExt cx="1508829" cy="1118920"/>
          </a:xfrm>
        </p:grpSpPr>
        <p:sp>
          <p:nvSpPr>
            <p:cNvPr id="8" name="Right Brace 7"/>
            <p:cNvSpPr/>
            <p:nvPr/>
          </p:nvSpPr>
          <p:spPr>
            <a:xfrm>
              <a:off x="5257800" y="3604170"/>
              <a:ext cx="304800" cy="11189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9" name="TextBox 8"/>
            <p:cNvSpPr txBox="1"/>
            <p:nvPr/>
          </p:nvSpPr>
          <p:spPr>
            <a:xfrm>
              <a:off x="5639397" y="3657600"/>
              <a:ext cx="1127232" cy="938719"/>
            </a:xfrm>
            <a:prstGeom prst="rect">
              <a:avLst/>
            </a:prstGeom>
            <a:noFill/>
          </p:spPr>
          <p:txBody>
            <a:bodyPr wrap="none" rtlCol="0">
              <a:spAutoFit/>
            </a:bodyPr>
            <a:lstStyle/>
            <a:p>
              <a:r>
                <a:rPr lang="en-US" sz="1100" dirty="0" smtClean="0"/>
                <a:t>Two Projects,</a:t>
              </a:r>
            </a:p>
            <a:p>
              <a:r>
                <a:rPr lang="en-US" sz="1100" dirty="0" smtClean="0"/>
                <a:t>4 possible </a:t>
              </a:r>
            </a:p>
            <a:p>
              <a:r>
                <a:rPr lang="en-US" sz="1100" dirty="0" smtClean="0"/>
                <a:t>Combinations</a:t>
              </a:r>
            </a:p>
            <a:p>
              <a:r>
                <a:rPr lang="en-US" sz="1100" dirty="0" smtClean="0"/>
                <a:t>Of Select or Not </a:t>
              </a:r>
            </a:p>
            <a:p>
              <a:r>
                <a:rPr lang="en-US" sz="1100" dirty="0" smtClean="0"/>
                <a:t>Select</a:t>
              </a:r>
              <a:endParaRPr lang="en-US" sz="1100" dirty="0"/>
            </a:p>
          </p:txBody>
        </p:sp>
      </p:grpSp>
      <p:sp>
        <p:nvSpPr>
          <p:cNvPr id="3" name="TextBox 2"/>
          <p:cNvSpPr txBox="1"/>
          <p:nvPr/>
        </p:nvSpPr>
        <p:spPr>
          <a:xfrm>
            <a:off x="2708220" y="4800600"/>
            <a:ext cx="4233595" cy="461665"/>
          </a:xfrm>
          <a:prstGeom prst="rect">
            <a:avLst/>
          </a:prstGeom>
          <a:noFill/>
        </p:spPr>
        <p:txBody>
          <a:bodyPr wrap="none" rtlCol="0">
            <a:spAutoFit/>
          </a:bodyPr>
          <a:lstStyle/>
          <a:p>
            <a:r>
              <a:rPr lang="en-US" sz="1200" dirty="0" smtClean="0"/>
              <a:t>Note: “0” designates a project has not been selected</a:t>
            </a:r>
          </a:p>
          <a:p>
            <a:r>
              <a:rPr lang="en-US" sz="1200" dirty="0" smtClean="0"/>
              <a:t>           and a “1” designates a project is selected for consideration</a:t>
            </a:r>
            <a:endParaRPr lang="en-US" sz="1200" dirty="0"/>
          </a:p>
        </p:txBody>
      </p:sp>
      <p:grpSp>
        <p:nvGrpSpPr>
          <p:cNvPr id="5" name="Group 4"/>
          <p:cNvGrpSpPr/>
          <p:nvPr/>
        </p:nvGrpSpPr>
        <p:grpSpPr>
          <a:xfrm>
            <a:off x="477545" y="3581400"/>
            <a:ext cx="3061125" cy="1066800"/>
            <a:chOff x="477545" y="3581400"/>
            <a:chExt cx="3061125" cy="1066800"/>
          </a:xfrm>
        </p:grpSpPr>
        <p:sp>
          <p:nvSpPr>
            <p:cNvPr id="4" name="Left Brace 3"/>
            <p:cNvSpPr/>
            <p:nvPr/>
          </p:nvSpPr>
          <p:spPr>
            <a:xfrm>
              <a:off x="3081470" y="3581400"/>
              <a:ext cx="457200" cy="1066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0" name="TextBox 9"/>
            <p:cNvSpPr txBox="1"/>
            <p:nvPr/>
          </p:nvSpPr>
          <p:spPr>
            <a:xfrm>
              <a:off x="477545" y="3627751"/>
              <a:ext cx="2896947" cy="938719"/>
            </a:xfrm>
            <a:prstGeom prst="rect">
              <a:avLst/>
            </a:prstGeom>
            <a:noFill/>
          </p:spPr>
          <p:txBody>
            <a:bodyPr wrap="none" rtlCol="0">
              <a:spAutoFit/>
            </a:bodyPr>
            <a:lstStyle/>
            <a:p>
              <a:r>
                <a:rPr lang="en-US" sz="1100" dirty="0" smtClean="0"/>
                <a:t>Group 0 – Do Nothing, No Projects are Selected</a:t>
              </a:r>
            </a:p>
            <a:p>
              <a:r>
                <a:rPr lang="en-US" sz="1100" dirty="0" smtClean="0"/>
                <a:t>Group 1 – Only Project B is Selected</a:t>
              </a:r>
            </a:p>
            <a:p>
              <a:r>
                <a:rPr lang="en-US" sz="1100" dirty="0" smtClean="0"/>
                <a:t>Group 2 – Only Project A is Selected</a:t>
              </a:r>
            </a:p>
            <a:p>
              <a:r>
                <a:rPr lang="en-US" sz="1100" dirty="0" smtClean="0"/>
                <a:t>Group 3 – Both Projects A &amp; B are </a:t>
              </a:r>
            </a:p>
            <a:p>
              <a:r>
                <a:rPr lang="en-US" sz="1100" dirty="0" smtClean="0"/>
                <a:t>                   selected</a:t>
              </a:r>
              <a:endParaRPr lang="en-US" sz="1100" dirty="0"/>
            </a:p>
          </p:txBody>
        </p:sp>
      </p:grpSp>
    </p:spTree>
    <p:extLst>
      <p:ext uri="{BB962C8B-B14F-4D97-AF65-F5344CB8AC3E}">
        <p14:creationId xmlns:p14="http://schemas.microsoft.com/office/powerpoint/2010/main" val="419883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 calcmode="lin" valueType="num">
                                      <p:cBhvr additive="base">
                                        <p:cTn id="1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 calcmode="lin" valueType="num">
                                      <p:cBhvr additive="base">
                                        <p:cTn id="2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 calcmode="lin" valueType="num">
                                      <p:cBhvr additive="base">
                                        <p:cTn id="2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anim calcmode="lin" valueType="num">
                                      <p:cBhvr additive="base">
                                        <p:cTn id="3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 calcmode="lin" valueType="num">
                                      <p:cBhvr additive="base">
                                        <p:cTn id="3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1009710"/>
            <a:ext cx="4263796" cy="400110"/>
          </a:xfrm>
          <a:prstGeom prst="rect">
            <a:avLst/>
          </a:prstGeom>
          <a:noFill/>
        </p:spPr>
        <p:txBody>
          <a:bodyPr wrap="none" rtlCol="0">
            <a:spAutoFit/>
          </a:bodyPr>
          <a:lstStyle/>
          <a:p>
            <a:r>
              <a:rPr lang="en-US" sz="2000" dirty="0" smtClean="0"/>
              <a:t>What if there are 3 Projects - A, B, &amp; C?</a:t>
            </a:r>
            <a:endParaRPr lang="en-US" sz="2000" dirty="0"/>
          </a:p>
        </p:txBody>
      </p:sp>
      <p:grpSp>
        <p:nvGrpSpPr>
          <p:cNvPr id="9" name="Group 8"/>
          <p:cNvGrpSpPr/>
          <p:nvPr/>
        </p:nvGrpSpPr>
        <p:grpSpPr>
          <a:xfrm>
            <a:off x="2726453" y="2263676"/>
            <a:ext cx="4804007" cy="565666"/>
            <a:chOff x="2878853" y="2743200"/>
            <a:chExt cx="4804007" cy="565666"/>
          </a:xfrm>
        </p:grpSpPr>
        <p:sp>
          <p:nvSpPr>
            <p:cNvPr id="3" name="TextBox 2"/>
            <p:cNvSpPr txBox="1"/>
            <p:nvPr/>
          </p:nvSpPr>
          <p:spPr>
            <a:xfrm>
              <a:off x="2878853" y="2939534"/>
              <a:ext cx="4804007" cy="369332"/>
            </a:xfrm>
            <a:prstGeom prst="rect">
              <a:avLst/>
            </a:prstGeom>
            <a:noFill/>
          </p:spPr>
          <p:txBody>
            <a:bodyPr wrap="none" rtlCol="0">
              <a:spAutoFit/>
            </a:bodyPr>
            <a:lstStyle/>
            <a:p>
              <a:r>
                <a:rPr lang="en-US" dirty="0" smtClean="0"/>
                <a:t>Count	A	B	C	Comment</a:t>
              </a:r>
              <a:endParaRPr lang="en-US" dirty="0"/>
            </a:p>
          </p:txBody>
        </p:sp>
        <p:sp>
          <p:nvSpPr>
            <p:cNvPr id="4" name="TextBox 3"/>
            <p:cNvSpPr txBox="1"/>
            <p:nvPr/>
          </p:nvSpPr>
          <p:spPr>
            <a:xfrm>
              <a:off x="3792908" y="2743200"/>
              <a:ext cx="2226892" cy="369332"/>
            </a:xfrm>
            <a:prstGeom prst="rect">
              <a:avLst/>
            </a:prstGeom>
            <a:noFill/>
          </p:spPr>
          <p:txBody>
            <a:bodyPr wrap="none" rtlCol="0">
              <a:spAutoFit/>
            </a:bodyPr>
            <a:lstStyle/>
            <a:p>
              <a:r>
                <a:rPr lang="en-US" dirty="0" smtClean="0"/>
                <a:t>2</a:t>
              </a:r>
              <a:r>
                <a:rPr lang="en-US" baseline="30000" dirty="0" smtClean="0"/>
                <a:t>2	</a:t>
              </a:r>
              <a:r>
                <a:rPr lang="en-US" dirty="0" smtClean="0"/>
                <a:t>2</a:t>
              </a:r>
              <a:r>
                <a:rPr lang="en-US" baseline="30000" dirty="0" smtClean="0"/>
                <a:t>1	</a:t>
              </a:r>
              <a:r>
                <a:rPr lang="en-US" dirty="0" smtClean="0"/>
                <a:t>2</a:t>
              </a:r>
              <a:r>
                <a:rPr lang="en-US" baseline="30000" dirty="0" smtClean="0"/>
                <a:t>0</a:t>
              </a:r>
              <a:endParaRPr lang="en-US" dirty="0"/>
            </a:p>
          </p:txBody>
        </p:sp>
      </p:grpSp>
      <p:sp>
        <p:nvSpPr>
          <p:cNvPr id="5" name="TextBox 4"/>
          <p:cNvSpPr txBox="1"/>
          <p:nvPr/>
        </p:nvSpPr>
        <p:spPr>
          <a:xfrm>
            <a:off x="1295400" y="1577876"/>
            <a:ext cx="6256008" cy="369332"/>
          </a:xfrm>
          <a:prstGeom prst="rect">
            <a:avLst/>
          </a:prstGeom>
          <a:noFill/>
        </p:spPr>
        <p:txBody>
          <a:bodyPr wrap="none" rtlCol="0">
            <a:spAutoFit/>
          </a:bodyPr>
          <a:lstStyle/>
          <a:p>
            <a:r>
              <a:rPr lang="en-US" dirty="0" smtClean="0"/>
              <a:t>There would be 2</a:t>
            </a:r>
            <a:r>
              <a:rPr lang="en-US" baseline="30000" dirty="0" smtClean="0"/>
              <a:t>3</a:t>
            </a:r>
            <a:r>
              <a:rPr lang="en-US" dirty="0" smtClean="0"/>
              <a:t> = 8 possible groupings of Select – Don’t Select</a:t>
            </a:r>
            <a:endParaRPr lang="en-US" dirty="0"/>
          </a:p>
        </p:txBody>
      </p:sp>
      <p:sp>
        <p:nvSpPr>
          <p:cNvPr id="6" name="TextBox 5"/>
          <p:cNvSpPr txBox="1"/>
          <p:nvPr/>
        </p:nvSpPr>
        <p:spPr>
          <a:xfrm>
            <a:off x="2743200" y="2873276"/>
            <a:ext cx="5612562" cy="2308324"/>
          </a:xfrm>
          <a:prstGeom prst="rect">
            <a:avLst/>
          </a:prstGeom>
          <a:noFill/>
        </p:spPr>
        <p:txBody>
          <a:bodyPr wrap="none" rtlCol="0">
            <a:spAutoFit/>
          </a:bodyPr>
          <a:lstStyle/>
          <a:p>
            <a:r>
              <a:rPr lang="en-US" dirty="0" smtClean="0"/>
              <a:t>    0	0	0	0	Do Nothing</a:t>
            </a:r>
          </a:p>
          <a:p>
            <a:r>
              <a:rPr lang="en-US" dirty="0"/>
              <a:t> </a:t>
            </a:r>
            <a:r>
              <a:rPr lang="en-US" dirty="0" smtClean="0"/>
              <a:t>   1	0	0	1	Select </a:t>
            </a:r>
            <a:r>
              <a:rPr lang="en-US" dirty="0" err="1" smtClean="0"/>
              <a:t>Prj</a:t>
            </a:r>
            <a:r>
              <a:rPr lang="en-US" dirty="0" smtClean="0"/>
              <a:t> C</a:t>
            </a:r>
          </a:p>
          <a:p>
            <a:r>
              <a:rPr lang="en-US" dirty="0" smtClean="0"/>
              <a:t>    2	0	1	0	Select </a:t>
            </a:r>
            <a:r>
              <a:rPr lang="en-US" dirty="0" err="1" smtClean="0"/>
              <a:t>Prj</a:t>
            </a:r>
            <a:r>
              <a:rPr lang="en-US" dirty="0" smtClean="0"/>
              <a:t> B</a:t>
            </a:r>
          </a:p>
          <a:p>
            <a:r>
              <a:rPr lang="en-US" dirty="0"/>
              <a:t> </a:t>
            </a:r>
            <a:r>
              <a:rPr lang="en-US" dirty="0" smtClean="0"/>
              <a:t>   3	0	1	1	Select </a:t>
            </a:r>
            <a:r>
              <a:rPr lang="en-US" dirty="0" err="1" smtClean="0"/>
              <a:t>Prj</a:t>
            </a:r>
            <a:r>
              <a:rPr lang="en-US" dirty="0" smtClean="0"/>
              <a:t> B &amp; C</a:t>
            </a:r>
          </a:p>
          <a:p>
            <a:r>
              <a:rPr lang="en-US" dirty="0"/>
              <a:t> </a:t>
            </a:r>
            <a:r>
              <a:rPr lang="en-US" dirty="0" smtClean="0"/>
              <a:t>   4	1	0	0	Select </a:t>
            </a:r>
            <a:r>
              <a:rPr lang="en-US" dirty="0" err="1" smtClean="0"/>
              <a:t>Prj</a:t>
            </a:r>
            <a:r>
              <a:rPr lang="en-US" dirty="0" smtClean="0"/>
              <a:t> A</a:t>
            </a:r>
          </a:p>
          <a:p>
            <a:r>
              <a:rPr lang="en-US" dirty="0"/>
              <a:t> </a:t>
            </a:r>
            <a:r>
              <a:rPr lang="en-US" dirty="0" smtClean="0"/>
              <a:t>   5	1	0	1	Select </a:t>
            </a:r>
            <a:r>
              <a:rPr lang="en-US" dirty="0" err="1" smtClean="0"/>
              <a:t>Prj</a:t>
            </a:r>
            <a:r>
              <a:rPr lang="en-US" dirty="0" smtClean="0"/>
              <a:t> A &amp; C</a:t>
            </a:r>
          </a:p>
          <a:p>
            <a:r>
              <a:rPr lang="en-US" dirty="0"/>
              <a:t> </a:t>
            </a:r>
            <a:r>
              <a:rPr lang="en-US" dirty="0" smtClean="0"/>
              <a:t>   6	1	1	0	Select </a:t>
            </a:r>
            <a:r>
              <a:rPr lang="en-US" dirty="0" err="1" smtClean="0"/>
              <a:t>Prj</a:t>
            </a:r>
            <a:r>
              <a:rPr lang="en-US" dirty="0" smtClean="0"/>
              <a:t>  A &amp; B</a:t>
            </a:r>
          </a:p>
          <a:p>
            <a:r>
              <a:rPr lang="en-US" dirty="0"/>
              <a:t> </a:t>
            </a:r>
            <a:r>
              <a:rPr lang="en-US" dirty="0" smtClean="0"/>
              <a:t>   7	1	1	1         	Select </a:t>
            </a:r>
            <a:r>
              <a:rPr lang="en-US" dirty="0" err="1" smtClean="0"/>
              <a:t>Prj</a:t>
            </a:r>
            <a:r>
              <a:rPr lang="en-US" dirty="0" smtClean="0"/>
              <a:t> A, B, &amp; C</a:t>
            </a:r>
            <a:endParaRPr lang="en-US" dirty="0"/>
          </a:p>
        </p:txBody>
      </p:sp>
      <p:grpSp>
        <p:nvGrpSpPr>
          <p:cNvPr id="13" name="Group 12"/>
          <p:cNvGrpSpPr/>
          <p:nvPr/>
        </p:nvGrpSpPr>
        <p:grpSpPr>
          <a:xfrm>
            <a:off x="1066800" y="1947208"/>
            <a:ext cx="2057400" cy="3135868"/>
            <a:chOff x="1219200" y="2426732"/>
            <a:chExt cx="2057400" cy="3135868"/>
          </a:xfrm>
        </p:grpSpPr>
        <p:grpSp>
          <p:nvGrpSpPr>
            <p:cNvPr id="10" name="Group 9"/>
            <p:cNvGrpSpPr/>
            <p:nvPr/>
          </p:nvGrpSpPr>
          <p:grpSpPr>
            <a:xfrm>
              <a:off x="1219200" y="3352800"/>
              <a:ext cx="1676400" cy="2209800"/>
              <a:chOff x="1219200" y="3352800"/>
              <a:chExt cx="1676400" cy="2209800"/>
            </a:xfrm>
          </p:grpSpPr>
          <p:sp>
            <p:nvSpPr>
              <p:cNvPr id="7" name="Left Brace 6"/>
              <p:cNvSpPr/>
              <p:nvPr/>
            </p:nvSpPr>
            <p:spPr>
              <a:xfrm>
                <a:off x="2438400" y="3352800"/>
                <a:ext cx="457200" cy="2209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219200" y="3962400"/>
                <a:ext cx="1322798" cy="1200329"/>
              </a:xfrm>
              <a:prstGeom prst="rect">
                <a:avLst/>
              </a:prstGeom>
              <a:noFill/>
            </p:spPr>
            <p:txBody>
              <a:bodyPr wrap="none" rtlCol="0">
                <a:spAutoFit/>
              </a:bodyPr>
              <a:lstStyle/>
              <a:p>
                <a:r>
                  <a:rPr lang="en-US" dirty="0" smtClean="0"/>
                  <a:t>8 possible</a:t>
                </a:r>
              </a:p>
              <a:p>
                <a:r>
                  <a:rPr lang="en-US" dirty="0" smtClean="0"/>
                  <a:t>Select –</a:t>
                </a:r>
              </a:p>
              <a:p>
                <a:r>
                  <a:rPr lang="en-US" dirty="0" smtClean="0"/>
                  <a:t>Don’t Select</a:t>
                </a:r>
              </a:p>
              <a:p>
                <a:r>
                  <a:rPr lang="en-US" dirty="0" smtClean="0"/>
                  <a:t>Groupings</a:t>
                </a:r>
                <a:endParaRPr lang="en-US" dirty="0"/>
              </a:p>
            </p:txBody>
          </p:sp>
        </p:grpSp>
        <p:cxnSp>
          <p:nvCxnSpPr>
            <p:cNvPr id="12" name="Straight Arrow Connector 11"/>
            <p:cNvCxnSpPr/>
            <p:nvPr/>
          </p:nvCxnSpPr>
          <p:spPr>
            <a:xfrm flipV="1">
              <a:off x="1752600" y="2426732"/>
              <a:ext cx="1524000" cy="1383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524000" y="5562600"/>
            <a:ext cx="7115859" cy="646331"/>
          </a:xfrm>
          <a:prstGeom prst="rect">
            <a:avLst/>
          </a:prstGeom>
          <a:noFill/>
        </p:spPr>
        <p:txBody>
          <a:bodyPr wrap="none" rtlCol="0">
            <a:spAutoFit/>
          </a:bodyPr>
          <a:lstStyle/>
          <a:p>
            <a:r>
              <a:rPr lang="en-US" dirty="0" smtClean="0"/>
              <a:t>The question now is are we done? No, we must now apply any constraints</a:t>
            </a:r>
          </a:p>
          <a:p>
            <a:r>
              <a:rPr lang="en-US" dirty="0" smtClean="0"/>
              <a:t>Related to dependencies, mutual exclusivity, and budget</a:t>
            </a:r>
            <a:endParaRPr lang="en-US" dirty="0"/>
          </a:p>
        </p:txBody>
      </p:sp>
    </p:spTree>
    <p:extLst>
      <p:ext uri="{BB962C8B-B14F-4D97-AF65-F5344CB8AC3E}">
        <p14:creationId xmlns:p14="http://schemas.microsoft.com/office/powerpoint/2010/main" val="189240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 calcmode="lin" valueType="num">
                                      <p:cBhvr additive="base">
                                        <p:cTn id="4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7" end="7"/>
                                            </p:txEl>
                                          </p:spTgt>
                                        </p:tgtEl>
                                        <p:attrNameLst>
                                          <p:attrName>style.visibility</p:attrName>
                                        </p:attrNameLst>
                                      </p:cBhvr>
                                      <p:to>
                                        <p:strVal val="visible"/>
                                      </p:to>
                                    </p:set>
                                    <p:anim calcmode="lin" valueType="num">
                                      <p:cBhvr additive="base">
                                        <p:cTn id="5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441960"/>
            <a:ext cx="7143174" cy="6247864"/>
          </a:xfrm>
          <a:prstGeom prst="rect">
            <a:avLst/>
          </a:prstGeom>
          <a:noFill/>
        </p:spPr>
        <p:txBody>
          <a:bodyPr wrap="square" rtlCol="0">
            <a:spAutoFit/>
          </a:bodyPr>
          <a:lstStyle/>
          <a:p>
            <a:r>
              <a:rPr lang="en-US" b="1" i="1" dirty="0" smtClean="0"/>
              <a:t>Problem Statement:</a:t>
            </a:r>
          </a:p>
          <a:p>
            <a:r>
              <a:rPr lang="en-US" sz="1600" dirty="0" smtClean="0"/>
              <a:t>We are considering 4 projects – A, B, C, and D with the  following constraints:</a:t>
            </a:r>
          </a:p>
          <a:p>
            <a:endParaRPr lang="en-US" sz="1600" dirty="0"/>
          </a:p>
          <a:p>
            <a:r>
              <a:rPr lang="en-US" sz="1600" dirty="0" smtClean="0"/>
              <a:t>Constraint 1 (C1): We know that if project A is selected then so must project D.</a:t>
            </a:r>
          </a:p>
          <a:p>
            <a:endParaRPr lang="en-US" sz="1600" dirty="0"/>
          </a:p>
          <a:p>
            <a:r>
              <a:rPr lang="en-US" sz="1600" dirty="0" smtClean="0"/>
              <a:t>Constraint 2 (C2): We also know that projects B and C are mutually exclusive alternatives, meaning if  B is selected, then C cannot be selected. And if C is selected then B cannot be selected.</a:t>
            </a:r>
          </a:p>
          <a:p>
            <a:endParaRPr lang="en-US" sz="1600" dirty="0"/>
          </a:p>
          <a:p>
            <a:r>
              <a:rPr lang="en-US" sz="1600" dirty="0" smtClean="0"/>
              <a:t>Constraint 3 (C3): Our company has a total investment budget for the year of not to exceed $3 million. </a:t>
            </a:r>
          </a:p>
          <a:p>
            <a:endParaRPr lang="en-US" sz="1600" dirty="0"/>
          </a:p>
          <a:p>
            <a:r>
              <a:rPr lang="en-US" sz="1600" dirty="0" smtClean="0"/>
              <a:t>Constraint 4 (C4): We also know that we must spend the budget or lose it to corporate headquarters, so the “do nothing” option is not a consideration.</a:t>
            </a:r>
          </a:p>
          <a:p>
            <a:endParaRPr lang="en-US" sz="1600" dirty="0"/>
          </a:p>
          <a:p>
            <a:r>
              <a:rPr lang="en-US" sz="1600" dirty="0" smtClean="0"/>
              <a:t>Having gone through preliminary evaluations with our Engineering  and Finance teams we have determined that the Project Costs and respective returns on the investment are as defined below:</a:t>
            </a:r>
          </a:p>
          <a:p>
            <a:pPr marL="342900" indent="-342900">
              <a:buAutoNum type="arabicPeriod"/>
            </a:pPr>
            <a:r>
              <a:rPr lang="en-US" sz="1600" dirty="0" smtClean="0"/>
              <a:t>Project A will cost $1.5 million, expected return on investment is 5%</a:t>
            </a:r>
          </a:p>
          <a:p>
            <a:pPr marL="342900" indent="-342900">
              <a:buAutoNum type="arabicPeriod"/>
            </a:pPr>
            <a:r>
              <a:rPr lang="en-US" sz="1600" dirty="0" smtClean="0"/>
              <a:t>Project B will cost $1.3 million, expected return on investment is 7%</a:t>
            </a:r>
          </a:p>
          <a:p>
            <a:pPr marL="342900" indent="-342900">
              <a:buAutoNum type="arabicPeriod"/>
            </a:pPr>
            <a:r>
              <a:rPr lang="en-US" sz="1600" dirty="0" smtClean="0"/>
              <a:t>Project C will cost $0.5 million, expected return on investment is 6.5%</a:t>
            </a:r>
          </a:p>
          <a:p>
            <a:pPr marL="342900" indent="-342900">
              <a:buAutoNum type="arabicPeriod"/>
            </a:pPr>
            <a:r>
              <a:rPr lang="en-US" sz="1600" dirty="0" smtClean="0"/>
              <a:t>Project D will cost $0.7 million, expected return on investment is 8%</a:t>
            </a:r>
          </a:p>
          <a:p>
            <a:endParaRPr lang="en-US" sz="1600" dirty="0" smtClean="0"/>
          </a:p>
          <a:p>
            <a:r>
              <a:rPr lang="en-US" sz="1600" dirty="0" smtClean="0"/>
              <a:t>What are the combinations of projects that the above dictates can be considered going forward in our investment alternative evaluation process?</a:t>
            </a:r>
            <a:endParaRPr lang="en-US" sz="1600" dirty="0"/>
          </a:p>
        </p:txBody>
      </p:sp>
    </p:spTree>
    <p:extLst>
      <p:ext uri="{BB962C8B-B14F-4D97-AF65-F5344CB8AC3E}">
        <p14:creationId xmlns:p14="http://schemas.microsoft.com/office/powerpoint/2010/main" val="189240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 calcmode="lin" valueType="num">
                                      <p:cBhvr additive="base">
                                        <p:cTn id="1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 calcmode="lin" valueType="num">
                                      <p:cBhvr additive="base">
                                        <p:cTn id="1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anim calcmode="lin" valueType="num">
                                      <p:cBhvr additive="base">
                                        <p:cTn id="2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anim calcmode="lin" valueType="num">
                                      <p:cBhvr additive="base">
                                        <p:cTn id="3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 calcmode="lin" valueType="num">
                                      <p:cBhvr additive="base">
                                        <p:cTn id="3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anim calcmode="lin" valueType="num">
                                      <p:cBhvr additive="base">
                                        <p:cTn id="3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
                                            <p:txEl>
                                              <p:pRg st="14" end="14"/>
                                            </p:txEl>
                                          </p:spTgt>
                                        </p:tgtEl>
                                        <p:attrNameLst>
                                          <p:attrName>style.visibility</p:attrName>
                                        </p:attrNameLst>
                                      </p:cBhvr>
                                      <p:to>
                                        <p:strVal val="visible"/>
                                      </p:to>
                                    </p:set>
                                    <p:anim calcmode="lin" valueType="num">
                                      <p:cBhvr additive="base">
                                        <p:cTn id="4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14" end="14"/>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
                                            <p:txEl>
                                              <p:pRg st="15" end="15"/>
                                            </p:txEl>
                                          </p:spTgt>
                                        </p:tgtEl>
                                        <p:attrNameLst>
                                          <p:attrName>style.visibility</p:attrName>
                                        </p:attrNameLst>
                                      </p:cBhvr>
                                      <p:to>
                                        <p:strVal val="visible"/>
                                      </p:to>
                                    </p:set>
                                    <p:anim calcmode="lin" valueType="num">
                                      <p:cBhvr additive="base">
                                        <p:cTn id="47" dur="500" fill="hold"/>
                                        <p:tgtEl>
                                          <p:spTgt spid="2">
                                            <p:txEl>
                                              <p:pRg st="15" end="1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
                                            <p:txEl>
                                              <p:pRg st="17" end="17"/>
                                            </p:txEl>
                                          </p:spTgt>
                                        </p:tgtEl>
                                        <p:attrNameLst>
                                          <p:attrName>style.visibility</p:attrName>
                                        </p:attrNameLst>
                                      </p:cBhvr>
                                      <p:to>
                                        <p:strVal val="visible"/>
                                      </p:to>
                                    </p:set>
                                    <p:anim calcmode="lin" valueType="num">
                                      <p:cBhvr additive="base">
                                        <p:cTn id="53" dur="500" fill="hold"/>
                                        <p:tgtEl>
                                          <p:spTgt spid="2">
                                            <p:txEl>
                                              <p:pRg st="17" end="1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838200"/>
            <a:ext cx="7143174" cy="523220"/>
          </a:xfrm>
          <a:prstGeom prst="rect">
            <a:avLst/>
          </a:prstGeom>
          <a:noFill/>
        </p:spPr>
        <p:txBody>
          <a:bodyPr wrap="square" rtlCol="0">
            <a:spAutoFit/>
          </a:bodyPr>
          <a:lstStyle/>
          <a:p>
            <a:r>
              <a:rPr lang="en-US" sz="1400" b="1" i="1" dirty="0" smtClean="0"/>
              <a:t>Building the Table of possible groupings:</a:t>
            </a:r>
          </a:p>
          <a:p>
            <a:endParaRPr lang="en-US" sz="1400" dirty="0"/>
          </a:p>
        </p:txBody>
      </p:sp>
      <p:sp>
        <p:nvSpPr>
          <p:cNvPr id="5" name="Rectangle 4"/>
          <p:cNvSpPr/>
          <p:nvPr/>
        </p:nvSpPr>
        <p:spPr>
          <a:xfrm>
            <a:off x="1227015" y="1295400"/>
            <a:ext cx="6697785" cy="5410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55615" y="1447800"/>
            <a:ext cx="6240585" cy="5078313"/>
          </a:xfrm>
          <a:prstGeom prst="rect">
            <a:avLst/>
          </a:prstGeom>
          <a:noFill/>
        </p:spPr>
        <p:txBody>
          <a:bodyPr wrap="square" rtlCol="0">
            <a:spAutoFit/>
          </a:bodyPr>
          <a:lstStyle/>
          <a:p>
            <a:r>
              <a:rPr lang="en-US" dirty="0" smtClean="0"/>
              <a:t>Group	2</a:t>
            </a:r>
            <a:r>
              <a:rPr lang="en-US" baseline="30000" dirty="0" smtClean="0"/>
              <a:t>3</a:t>
            </a:r>
            <a:r>
              <a:rPr lang="en-US" dirty="0" smtClean="0"/>
              <a:t>= 8	 2</a:t>
            </a:r>
            <a:r>
              <a:rPr lang="en-US" baseline="30000" dirty="0"/>
              <a:t>2</a:t>
            </a:r>
            <a:r>
              <a:rPr lang="en-US" dirty="0" smtClean="0"/>
              <a:t>= 4	 2</a:t>
            </a:r>
            <a:r>
              <a:rPr lang="en-US" baseline="30000" dirty="0"/>
              <a:t>1</a:t>
            </a:r>
            <a:r>
              <a:rPr lang="en-US" dirty="0" smtClean="0"/>
              <a:t>= 2	 2</a:t>
            </a:r>
            <a:r>
              <a:rPr lang="en-US" baseline="30000" dirty="0"/>
              <a:t>0</a:t>
            </a:r>
            <a:r>
              <a:rPr lang="en-US" dirty="0" smtClean="0"/>
              <a:t>= 1</a:t>
            </a:r>
          </a:p>
          <a:p>
            <a:r>
              <a:rPr lang="en-US" dirty="0"/>
              <a:t>	</a:t>
            </a:r>
            <a:r>
              <a:rPr lang="en-US" dirty="0" smtClean="0"/>
              <a:t>A	B	C	D	Comments</a:t>
            </a:r>
          </a:p>
          <a:p>
            <a:r>
              <a:rPr lang="en-US" dirty="0" smtClean="0"/>
              <a:t>    0	0	0	0	0</a:t>
            </a:r>
          </a:p>
          <a:p>
            <a:r>
              <a:rPr lang="en-US" dirty="0"/>
              <a:t> </a:t>
            </a:r>
            <a:r>
              <a:rPr lang="en-US" dirty="0" smtClean="0"/>
              <a:t>   1	0	0	0	1</a:t>
            </a:r>
          </a:p>
          <a:p>
            <a:r>
              <a:rPr lang="en-US" dirty="0"/>
              <a:t> </a:t>
            </a:r>
            <a:r>
              <a:rPr lang="en-US" dirty="0" smtClean="0"/>
              <a:t>   2	0	0	1	0</a:t>
            </a:r>
          </a:p>
          <a:p>
            <a:r>
              <a:rPr lang="en-US" dirty="0"/>
              <a:t> </a:t>
            </a:r>
            <a:r>
              <a:rPr lang="en-US" dirty="0" smtClean="0"/>
              <a:t>   3	0	0	1	1</a:t>
            </a:r>
          </a:p>
          <a:p>
            <a:r>
              <a:rPr lang="en-US" dirty="0"/>
              <a:t> </a:t>
            </a:r>
            <a:r>
              <a:rPr lang="en-US" dirty="0" smtClean="0"/>
              <a:t>   4	0	1	0	0</a:t>
            </a:r>
          </a:p>
          <a:p>
            <a:r>
              <a:rPr lang="en-US" dirty="0"/>
              <a:t> </a:t>
            </a:r>
            <a:r>
              <a:rPr lang="en-US" dirty="0" smtClean="0"/>
              <a:t>   5	0	1	0	1</a:t>
            </a:r>
          </a:p>
          <a:p>
            <a:r>
              <a:rPr lang="en-US" dirty="0"/>
              <a:t> </a:t>
            </a:r>
            <a:r>
              <a:rPr lang="en-US" dirty="0" smtClean="0"/>
              <a:t>   6	0	1	1	0</a:t>
            </a:r>
          </a:p>
          <a:p>
            <a:r>
              <a:rPr lang="en-US" dirty="0" smtClean="0"/>
              <a:t>    7	0	1	1	1</a:t>
            </a:r>
          </a:p>
          <a:p>
            <a:r>
              <a:rPr lang="en-US" dirty="0"/>
              <a:t> </a:t>
            </a:r>
            <a:r>
              <a:rPr lang="en-US" dirty="0" smtClean="0"/>
              <a:t>   8	1	0	0	0</a:t>
            </a:r>
          </a:p>
          <a:p>
            <a:r>
              <a:rPr lang="en-US" dirty="0"/>
              <a:t> </a:t>
            </a:r>
            <a:r>
              <a:rPr lang="en-US" dirty="0" smtClean="0"/>
              <a:t>   9	1	0	0	1</a:t>
            </a:r>
          </a:p>
          <a:p>
            <a:r>
              <a:rPr lang="en-US" dirty="0"/>
              <a:t> </a:t>
            </a:r>
            <a:r>
              <a:rPr lang="en-US" dirty="0" smtClean="0"/>
              <a:t>  10	1	0	1	0</a:t>
            </a:r>
          </a:p>
          <a:p>
            <a:r>
              <a:rPr lang="en-US" dirty="0"/>
              <a:t> </a:t>
            </a:r>
            <a:r>
              <a:rPr lang="en-US" dirty="0" smtClean="0"/>
              <a:t>  11	1	0	1	1</a:t>
            </a:r>
          </a:p>
          <a:p>
            <a:r>
              <a:rPr lang="en-US" dirty="0" smtClean="0"/>
              <a:t>   12	1	1	0	0</a:t>
            </a:r>
          </a:p>
          <a:p>
            <a:r>
              <a:rPr lang="en-US" dirty="0"/>
              <a:t> </a:t>
            </a:r>
            <a:r>
              <a:rPr lang="en-US" dirty="0" smtClean="0"/>
              <a:t>  13	1	1	0	1</a:t>
            </a:r>
          </a:p>
          <a:p>
            <a:r>
              <a:rPr lang="en-US" dirty="0"/>
              <a:t> </a:t>
            </a:r>
            <a:r>
              <a:rPr lang="en-US" dirty="0" smtClean="0"/>
              <a:t>  14	1	1	1	0</a:t>
            </a:r>
          </a:p>
          <a:p>
            <a:r>
              <a:rPr lang="en-US" dirty="0"/>
              <a:t> </a:t>
            </a:r>
            <a:r>
              <a:rPr lang="en-US" dirty="0" smtClean="0"/>
              <a:t>  15	1	1	1	1</a:t>
            </a:r>
          </a:p>
        </p:txBody>
      </p:sp>
    </p:spTree>
    <p:extLst>
      <p:ext uri="{BB962C8B-B14F-4D97-AF65-F5344CB8AC3E}">
        <p14:creationId xmlns:p14="http://schemas.microsoft.com/office/powerpoint/2010/main" val="270288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1055560"/>
            <a:ext cx="6990774" cy="5410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66800" y="598360"/>
            <a:ext cx="7143174" cy="523220"/>
          </a:xfrm>
          <a:prstGeom prst="rect">
            <a:avLst/>
          </a:prstGeom>
          <a:noFill/>
        </p:spPr>
        <p:txBody>
          <a:bodyPr wrap="square" rtlCol="0">
            <a:spAutoFit/>
          </a:bodyPr>
          <a:lstStyle/>
          <a:p>
            <a:r>
              <a:rPr lang="en-US" sz="1400" b="1" i="1" dirty="0" smtClean="0"/>
              <a:t>Now Apply the Constraints:</a:t>
            </a:r>
          </a:p>
          <a:p>
            <a:endParaRPr lang="en-US" sz="1400" dirty="0"/>
          </a:p>
        </p:txBody>
      </p:sp>
      <p:sp>
        <p:nvSpPr>
          <p:cNvPr id="3" name="TextBox 2"/>
          <p:cNvSpPr txBox="1"/>
          <p:nvPr/>
        </p:nvSpPr>
        <p:spPr>
          <a:xfrm>
            <a:off x="1447800" y="1207960"/>
            <a:ext cx="7006652" cy="5078313"/>
          </a:xfrm>
          <a:prstGeom prst="rect">
            <a:avLst/>
          </a:prstGeom>
          <a:noFill/>
        </p:spPr>
        <p:txBody>
          <a:bodyPr wrap="square" rtlCol="0">
            <a:spAutoFit/>
          </a:bodyPr>
          <a:lstStyle/>
          <a:p>
            <a:r>
              <a:rPr lang="en-US" dirty="0" smtClean="0"/>
              <a:t>Group	2</a:t>
            </a:r>
            <a:r>
              <a:rPr lang="en-US" baseline="30000" dirty="0" smtClean="0"/>
              <a:t>3</a:t>
            </a:r>
            <a:r>
              <a:rPr lang="en-US" dirty="0" smtClean="0"/>
              <a:t>= 8	 2</a:t>
            </a:r>
            <a:r>
              <a:rPr lang="en-US" baseline="30000" dirty="0"/>
              <a:t>2</a:t>
            </a:r>
            <a:r>
              <a:rPr lang="en-US" dirty="0" smtClean="0"/>
              <a:t>= 4	 2</a:t>
            </a:r>
            <a:r>
              <a:rPr lang="en-US" baseline="30000" dirty="0"/>
              <a:t>1</a:t>
            </a:r>
            <a:r>
              <a:rPr lang="en-US" dirty="0" smtClean="0"/>
              <a:t>= 2	 2</a:t>
            </a:r>
            <a:r>
              <a:rPr lang="en-US" baseline="30000" dirty="0"/>
              <a:t>0</a:t>
            </a:r>
            <a:r>
              <a:rPr lang="en-US" dirty="0" smtClean="0"/>
              <a:t>= 1</a:t>
            </a:r>
          </a:p>
          <a:p>
            <a:r>
              <a:rPr lang="en-US" dirty="0"/>
              <a:t>	</a:t>
            </a:r>
            <a:r>
              <a:rPr lang="en-US" dirty="0" smtClean="0"/>
              <a:t>A	B	C	D	Comments</a:t>
            </a:r>
          </a:p>
          <a:p>
            <a:r>
              <a:rPr lang="en-US" dirty="0" smtClean="0"/>
              <a:t>    0	0	0	0	0	Violates C4</a:t>
            </a:r>
          </a:p>
          <a:p>
            <a:r>
              <a:rPr lang="en-US" dirty="0"/>
              <a:t> </a:t>
            </a:r>
            <a:r>
              <a:rPr lang="en-US" dirty="0" smtClean="0"/>
              <a:t>   1	0	0	0	1	Ok</a:t>
            </a:r>
          </a:p>
          <a:p>
            <a:r>
              <a:rPr lang="en-US" dirty="0"/>
              <a:t> </a:t>
            </a:r>
            <a:r>
              <a:rPr lang="en-US" dirty="0" smtClean="0"/>
              <a:t>   2	0	0	1	0	Ok</a:t>
            </a:r>
          </a:p>
          <a:p>
            <a:r>
              <a:rPr lang="en-US" dirty="0"/>
              <a:t> </a:t>
            </a:r>
            <a:r>
              <a:rPr lang="en-US" dirty="0" smtClean="0"/>
              <a:t>   3	0	0	1	1	Ok</a:t>
            </a:r>
          </a:p>
          <a:p>
            <a:r>
              <a:rPr lang="en-US" dirty="0"/>
              <a:t> </a:t>
            </a:r>
            <a:r>
              <a:rPr lang="en-US" dirty="0" smtClean="0"/>
              <a:t>   4	0	1	0	0	Ok</a:t>
            </a:r>
          </a:p>
          <a:p>
            <a:r>
              <a:rPr lang="en-US" dirty="0"/>
              <a:t> </a:t>
            </a:r>
            <a:r>
              <a:rPr lang="en-US" dirty="0" smtClean="0"/>
              <a:t>   5	0	1	0	1	Ok</a:t>
            </a:r>
          </a:p>
          <a:p>
            <a:r>
              <a:rPr lang="en-US" dirty="0"/>
              <a:t> </a:t>
            </a:r>
            <a:r>
              <a:rPr lang="en-US" dirty="0" smtClean="0"/>
              <a:t>   6	0	1	1	0	Violates C2</a:t>
            </a:r>
          </a:p>
          <a:p>
            <a:r>
              <a:rPr lang="en-US" dirty="0" smtClean="0"/>
              <a:t>    7	0	1	1	1	Violates C2</a:t>
            </a:r>
          </a:p>
          <a:p>
            <a:r>
              <a:rPr lang="en-US" dirty="0"/>
              <a:t> </a:t>
            </a:r>
            <a:r>
              <a:rPr lang="en-US" dirty="0" smtClean="0"/>
              <a:t>   8	1	0	0	0	Violates C1</a:t>
            </a:r>
          </a:p>
          <a:p>
            <a:r>
              <a:rPr lang="en-US" dirty="0"/>
              <a:t> </a:t>
            </a:r>
            <a:r>
              <a:rPr lang="en-US" dirty="0" smtClean="0"/>
              <a:t>   9	1	0	0	1	Ok</a:t>
            </a:r>
          </a:p>
          <a:p>
            <a:r>
              <a:rPr lang="en-US" dirty="0"/>
              <a:t> </a:t>
            </a:r>
            <a:r>
              <a:rPr lang="en-US" dirty="0" smtClean="0"/>
              <a:t>  10	1	0	1	0	Violates C1</a:t>
            </a:r>
          </a:p>
          <a:p>
            <a:r>
              <a:rPr lang="en-US" dirty="0"/>
              <a:t> </a:t>
            </a:r>
            <a:r>
              <a:rPr lang="en-US" dirty="0" smtClean="0"/>
              <a:t>  11	1	0	1	1	Ok</a:t>
            </a:r>
          </a:p>
          <a:p>
            <a:r>
              <a:rPr lang="en-US" dirty="0" smtClean="0"/>
              <a:t>   12	1	1	0	0	Violates C1</a:t>
            </a:r>
          </a:p>
          <a:p>
            <a:r>
              <a:rPr lang="en-US" dirty="0"/>
              <a:t> </a:t>
            </a:r>
            <a:r>
              <a:rPr lang="en-US" dirty="0" smtClean="0"/>
              <a:t>  13	1	1	0	1	Violates C3</a:t>
            </a:r>
          </a:p>
          <a:p>
            <a:r>
              <a:rPr lang="en-US" dirty="0"/>
              <a:t> </a:t>
            </a:r>
            <a:r>
              <a:rPr lang="en-US" dirty="0" smtClean="0"/>
              <a:t>  14	1	1	1	0	Violates C1, C2 &amp; C3</a:t>
            </a:r>
          </a:p>
          <a:p>
            <a:r>
              <a:rPr lang="en-US" dirty="0"/>
              <a:t> </a:t>
            </a:r>
            <a:r>
              <a:rPr lang="en-US" dirty="0" smtClean="0"/>
              <a:t>  15	1	1	1	1	Violates C2 &amp; C3</a:t>
            </a:r>
          </a:p>
        </p:txBody>
      </p:sp>
      <p:cxnSp>
        <p:nvCxnSpPr>
          <p:cNvPr id="6" name="Straight Connector 5"/>
          <p:cNvCxnSpPr/>
          <p:nvPr/>
        </p:nvCxnSpPr>
        <p:spPr>
          <a:xfrm>
            <a:off x="2286000" y="1941824"/>
            <a:ext cx="312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325856" y="3585432"/>
            <a:ext cx="312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337576" y="3864444"/>
            <a:ext cx="312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323508" y="4131736"/>
            <a:ext cx="312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337576" y="4680388"/>
            <a:ext cx="312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323508" y="5214942"/>
            <a:ext cx="312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23508" y="5510400"/>
            <a:ext cx="312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321160" y="5761276"/>
            <a:ext cx="312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07092" y="6056704"/>
            <a:ext cx="3124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60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ppt_x"/>
                                          </p:val>
                                        </p:tav>
                                        <p:tav tm="100000">
                                          <p:val>
                                            <p:strVal val="#ppt_x"/>
                                          </p:val>
                                        </p:tav>
                                      </p:tavLst>
                                    </p:anim>
                                    <p:anim calcmode="lin" valueType="num">
                                      <p:cBhvr additive="base">
                                        <p:cTn id="6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500" fill="hold"/>
                                        <p:tgtEl>
                                          <p:spTgt spid="9"/>
                                        </p:tgtEl>
                                        <p:attrNameLst>
                                          <p:attrName>ppt_x</p:attrName>
                                        </p:attrNameLst>
                                      </p:cBhvr>
                                      <p:tavLst>
                                        <p:tav tm="0">
                                          <p:val>
                                            <p:strVal val="#ppt_x"/>
                                          </p:val>
                                        </p:tav>
                                        <p:tav tm="100000">
                                          <p:val>
                                            <p:strVal val="#ppt_x"/>
                                          </p:val>
                                        </p:tav>
                                      </p:tavLst>
                                    </p:anim>
                                    <p:anim calcmode="lin" valueType="num">
                                      <p:cBhvr additive="base">
                                        <p:cTn id="8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1" end="11"/>
                                            </p:txEl>
                                          </p:spTgt>
                                        </p:tgtEl>
                                        <p:attrNameLst>
                                          <p:attrName>style.visibility</p:attrName>
                                        </p:attrNameLst>
                                      </p:cBhvr>
                                      <p:to>
                                        <p:strVal val="visible"/>
                                      </p:to>
                                    </p:set>
                                    <p:anim calcmode="lin" valueType="num">
                                      <p:cBhvr additive="base">
                                        <p:cTn id="8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 calcmode="lin" valueType="num">
                                      <p:cBhvr additive="base">
                                        <p:cTn id="9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0"/>
                                        </p:tgtEl>
                                        <p:attrNameLst>
                                          <p:attrName>style.visibility</p:attrName>
                                        </p:attrNameLst>
                                      </p:cBhvr>
                                      <p:to>
                                        <p:strVal val="visible"/>
                                      </p:to>
                                    </p:set>
                                    <p:anim calcmode="lin" valueType="num">
                                      <p:cBhvr additive="base">
                                        <p:cTn id="97" dur="500" fill="hold"/>
                                        <p:tgtEl>
                                          <p:spTgt spid="10"/>
                                        </p:tgtEl>
                                        <p:attrNameLst>
                                          <p:attrName>ppt_x</p:attrName>
                                        </p:attrNameLst>
                                      </p:cBhvr>
                                      <p:tavLst>
                                        <p:tav tm="0">
                                          <p:val>
                                            <p:strVal val="#ppt_x"/>
                                          </p:val>
                                        </p:tav>
                                        <p:tav tm="100000">
                                          <p:val>
                                            <p:strVal val="#ppt_x"/>
                                          </p:val>
                                        </p:tav>
                                      </p:tavLst>
                                    </p:anim>
                                    <p:anim calcmode="lin" valueType="num">
                                      <p:cBhvr additive="base">
                                        <p:cTn id="9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
                                            <p:txEl>
                                              <p:pRg st="13" end="13"/>
                                            </p:txEl>
                                          </p:spTgt>
                                        </p:tgtEl>
                                        <p:attrNameLst>
                                          <p:attrName>style.visibility</p:attrName>
                                        </p:attrNameLst>
                                      </p:cBhvr>
                                      <p:to>
                                        <p:strVal val="visible"/>
                                      </p:to>
                                    </p:set>
                                    <p:anim calcmode="lin" valueType="num">
                                      <p:cBhvr additive="base">
                                        <p:cTn id="10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
                                            <p:txEl>
                                              <p:pRg st="14" end="14"/>
                                            </p:txEl>
                                          </p:spTgt>
                                        </p:tgtEl>
                                        <p:attrNameLst>
                                          <p:attrName>style.visibility</p:attrName>
                                        </p:attrNameLst>
                                      </p:cBhvr>
                                      <p:to>
                                        <p:strVal val="visible"/>
                                      </p:to>
                                    </p:set>
                                    <p:anim calcmode="lin" valueType="num">
                                      <p:cBhvr additive="base">
                                        <p:cTn id="10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1"/>
                                        </p:tgtEl>
                                        <p:attrNameLst>
                                          <p:attrName>style.visibility</p:attrName>
                                        </p:attrNameLst>
                                      </p:cBhvr>
                                      <p:to>
                                        <p:strVal val="visible"/>
                                      </p:to>
                                    </p:set>
                                    <p:anim calcmode="lin" valueType="num">
                                      <p:cBhvr additive="base">
                                        <p:cTn id="115" dur="500" fill="hold"/>
                                        <p:tgtEl>
                                          <p:spTgt spid="11"/>
                                        </p:tgtEl>
                                        <p:attrNameLst>
                                          <p:attrName>ppt_x</p:attrName>
                                        </p:attrNameLst>
                                      </p:cBhvr>
                                      <p:tavLst>
                                        <p:tav tm="0">
                                          <p:val>
                                            <p:strVal val="#ppt_x"/>
                                          </p:val>
                                        </p:tav>
                                        <p:tav tm="100000">
                                          <p:val>
                                            <p:strVal val="#ppt_x"/>
                                          </p:val>
                                        </p:tav>
                                      </p:tavLst>
                                    </p:anim>
                                    <p:anim calcmode="lin" valueType="num">
                                      <p:cBhvr additive="base">
                                        <p:cTn id="1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3">
                                            <p:txEl>
                                              <p:pRg st="15" end="15"/>
                                            </p:txEl>
                                          </p:spTgt>
                                        </p:tgtEl>
                                        <p:attrNameLst>
                                          <p:attrName>style.visibility</p:attrName>
                                        </p:attrNameLst>
                                      </p:cBhvr>
                                      <p:to>
                                        <p:strVal val="visible"/>
                                      </p:to>
                                    </p:set>
                                    <p:anim calcmode="lin" valueType="num">
                                      <p:cBhvr additive="base">
                                        <p:cTn id="12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12"/>
                                        </p:tgtEl>
                                        <p:attrNameLst>
                                          <p:attrName>style.visibility</p:attrName>
                                        </p:attrNameLst>
                                      </p:cBhvr>
                                      <p:to>
                                        <p:strVal val="visible"/>
                                      </p:to>
                                    </p:set>
                                    <p:anim calcmode="lin" valueType="num">
                                      <p:cBhvr additive="base">
                                        <p:cTn id="127" dur="500" fill="hold"/>
                                        <p:tgtEl>
                                          <p:spTgt spid="12"/>
                                        </p:tgtEl>
                                        <p:attrNameLst>
                                          <p:attrName>ppt_x</p:attrName>
                                        </p:attrNameLst>
                                      </p:cBhvr>
                                      <p:tavLst>
                                        <p:tav tm="0">
                                          <p:val>
                                            <p:strVal val="#ppt_x"/>
                                          </p:val>
                                        </p:tav>
                                        <p:tav tm="100000">
                                          <p:val>
                                            <p:strVal val="#ppt_x"/>
                                          </p:val>
                                        </p:tav>
                                      </p:tavLst>
                                    </p:anim>
                                    <p:anim calcmode="lin" valueType="num">
                                      <p:cBhvr additive="base">
                                        <p:cTn id="1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3">
                                            <p:txEl>
                                              <p:pRg st="16" end="16"/>
                                            </p:txEl>
                                          </p:spTgt>
                                        </p:tgtEl>
                                        <p:attrNameLst>
                                          <p:attrName>style.visibility</p:attrName>
                                        </p:attrNameLst>
                                      </p:cBhvr>
                                      <p:to>
                                        <p:strVal val="visible"/>
                                      </p:to>
                                    </p:set>
                                    <p:anim calcmode="lin" valueType="num">
                                      <p:cBhvr additive="base">
                                        <p:cTn id="13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13"/>
                                        </p:tgtEl>
                                        <p:attrNameLst>
                                          <p:attrName>style.visibility</p:attrName>
                                        </p:attrNameLst>
                                      </p:cBhvr>
                                      <p:to>
                                        <p:strVal val="visible"/>
                                      </p:to>
                                    </p:set>
                                    <p:anim calcmode="lin" valueType="num">
                                      <p:cBhvr additive="base">
                                        <p:cTn id="139" dur="500" fill="hold"/>
                                        <p:tgtEl>
                                          <p:spTgt spid="13"/>
                                        </p:tgtEl>
                                        <p:attrNameLst>
                                          <p:attrName>ppt_x</p:attrName>
                                        </p:attrNameLst>
                                      </p:cBhvr>
                                      <p:tavLst>
                                        <p:tav tm="0">
                                          <p:val>
                                            <p:strVal val="#ppt_x"/>
                                          </p:val>
                                        </p:tav>
                                        <p:tav tm="100000">
                                          <p:val>
                                            <p:strVal val="#ppt_x"/>
                                          </p:val>
                                        </p:tav>
                                      </p:tavLst>
                                    </p:anim>
                                    <p:anim calcmode="lin" valueType="num">
                                      <p:cBhvr additive="base">
                                        <p:cTn id="1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3">
                                            <p:txEl>
                                              <p:pRg st="17" end="17"/>
                                            </p:txEl>
                                          </p:spTgt>
                                        </p:tgtEl>
                                        <p:attrNameLst>
                                          <p:attrName>style.visibility</p:attrName>
                                        </p:attrNameLst>
                                      </p:cBhvr>
                                      <p:to>
                                        <p:strVal val="visible"/>
                                      </p:to>
                                    </p:set>
                                    <p:anim calcmode="lin" valueType="num">
                                      <p:cBhvr additive="base">
                                        <p:cTn id="14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14"/>
                                        </p:tgtEl>
                                        <p:attrNameLst>
                                          <p:attrName>style.visibility</p:attrName>
                                        </p:attrNameLst>
                                      </p:cBhvr>
                                      <p:to>
                                        <p:strVal val="visible"/>
                                      </p:to>
                                    </p:set>
                                    <p:anim calcmode="lin" valueType="num">
                                      <p:cBhvr additive="base">
                                        <p:cTn id="151" dur="500" fill="hold"/>
                                        <p:tgtEl>
                                          <p:spTgt spid="14"/>
                                        </p:tgtEl>
                                        <p:attrNameLst>
                                          <p:attrName>ppt_x</p:attrName>
                                        </p:attrNameLst>
                                      </p:cBhvr>
                                      <p:tavLst>
                                        <p:tav tm="0">
                                          <p:val>
                                            <p:strVal val="#ppt_x"/>
                                          </p:val>
                                        </p:tav>
                                        <p:tav tm="100000">
                                          <p:val>
                                            <p:strVal val="#ppt_x"/>
                                          </p:val>
                                        </p:tav>
                                      </p:tavLst>
                                    </p:anim>
                                    <p:anim calcmode="lin" valueType="num">
                                      <p:cBhvr additive="base">
                                        <p:cTn id="1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4308" y="778240"/>
            <a:ext cx="7300209" cy="523220"/>
          </a:xfrm>
          <a:prstGeom prst="rect">
            <a:avLst/>
          </a:prstGeom>
          <a:noFill/>
        </p:spPr>
        <p:txBody>
          <a:bodyPr wrap="square" rtlCol="0">
            <a:spAutoFit/>
          </a:bodyPr>
          <a:lstStyle/>
          <a:p>
            <a:r>
              <a:rPr lang="en-US" sz="1400" b="1" i="1" dirty="0" smtClean="0"/>
              <a:t>Based upon the rules what are the viable groupings that can now be considered going forward?</a:t>
            </a:r>
          </a:p>
          <a:p>
            <a:endParaRPr lang="en-US" sz="1400" dirty="0"/>
          </a:p>
        </p:txBody>
      </p:sp>
      <p:sp>
        <p:nvSpPr>
          <p:cNvPr id="15" name="TextBox 14"/>
          <p:cNvSpPr txBox="1"/>
          <p:nvPr/>
        </p:nvSpPr>
        <p:spPr>
          <a:xfrm>
            <a:off x="1543988" y="4871809"/>
            <a:ext cx="5584542" cy="1815882"/>
          </a:xfrm>
          <a:prstGeom prst="rect">
            <a:avLst/>
          </a:prstGeom>
          <a:noFill/>
        </p:spPr>
        <p:txBody>
          <a:bodyPr wrap="none" rtlCol="0">
            <a:spAutoFit/>
          </a:bodyPr>
          <a:lstStyle/>
          <a:p>
            <a:r>
              <a:rPr lang="en-US" sz="1400" dirty="0" smtClean="0"/>
              <a:t>What are the viable groupings that can now be considered going forward?</a:t>
            </a:r>
          </a:p>
          <a:p>
            <a:r>
              <a:rPr lang="en-US" sz="1400" dirty="0" smtClean="0"/>
              <a:t>Group 1		Project D</a:t>
            </a:r>
          </a:p>
          <a:p>
            <a:r>
              <a:rPr lang="en-US" sz="1400" dirty="0" smtClean="0"/>
              <a:t>Group 2		Project C</a:t>
            </a:r>
          </a:p>
          <a:p>
            <a:r>
              <a:rPr lang="en-US" sz="1400" dirty="0" smtClean="0"/>
              <a:t>Group 3		Projects C &amp; D</a:t>
            </a:r>
          </a:p>
          <a:p>
            <a:r>
              <a:rPr lang="en-US" sz="1400" dirty="0" smtClean="0"/>
              <a:t>Group 4		Project B</a:t>
            </a:r>
          </a:p>
          <a:p>
            <a:r>
              <a:rPr lang="en-US" sz="1400" dirty="0" smtClean="0"/>
              <a:t>Group 5		Projects B &amp; D</a:t>
            </a:r>
          </a:p>
          <a:p>
            <a:r>
              <a:rPr lang="en-US" sz="1400" dirty="0" smtClean="0"/>
              <a:t>Group 9		Projects A &amp; D</a:t>
            </a:r>
          </a:p>
          <a:p>
            <a:r>
              <a:rPr lang="en-US" sz="1400" dirty="0" smtClean="0"/>
              <a:t>Group 11		Projects A, C, &amp; D</a:t>
            </a:r>
            <a:endParaRPr lang="en-US" sz="1400" dirty="0"/>
          </a:p>
        </p:txBody>
      </p:sp>
      <p:sp>
        <p:nvSpPr>
          <p:cNvPr id="17" name="Rectangle 16"/>
          <p:cNvSpPr/>
          <p:nvPr/>
        </p:nvSpPr>
        <p:spPr>
          <a:xfrm>
            <a:off x="4961743" y="5447173"/>
            <a:ext cx="2023673" cy="899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What have we not done in our investment analysis?</a:t>
            </a:r>
            <a:endParaRPr lang="en-US" sz="1600" dirty="0"/>
          </a:p>
        </p:txBody>
      </p:sp>
      <p:grpSp>
        <p:nvGrpSpPr>
          <p:cNvPr id="23" name="Group 22"/>
          <p:cNvGrpSpPr/>
          <p:nvPr/>
        </p:nvGrpSpPr>
        <p:grpSpPr>
          <a:xfrm>
            <a:off x="6985416" y="4243057"/>
            <a:ext cx="1896261" cy="1174136"/>
            <a:chOff x="6985416" y="4123137"/>
            <a:chExt cx="1896261" cy="1174136"/>
          </a:xfrm>
        </p:grpSpPr>
        <p:sp>
          <p:nvSpPr>
            <p:cNvPr id="18" name="Oval 17"/>
            <p:cNvSpPr/>
            <p:nvPr/>
          </p:nvSpPr>
          <p:spPr>
            <a:xfrm>
              <a:off x="7847356" y="4123137"/>
              <a:ext cx="1034321" cy="97436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Applied the TVOM</a:t>
              </a:r>
            </a:p>
            <a:p>
              <a:pPr algn="ctr"/>
              <a:r>
                <a:rPr lang="en-US" sz="1200" dirty="0" smtClean="0"/>
                <a:t>(MARR)</a:t>
              </a:r>
              <a:endParaRPr lang="en-US" sz="1200" dirty="0"/>
            </a:p>
          </p:txBody>
        </p:sp>
        <p:cxnSp>
          <p:nvCxnSpPr>
            <p:cNvPr id="20" name="Straight Arrow Connector 19"/>
            <p:cNvCxnSpPr>
              <a:stCxn id="18" idx="2"/>
            </p:cNvCxnSpPr>
            <p:nvPr/>
          </p:nvCxnSpPr>
          <p:spPr>
            <a:xfrm flipH="1">
              <a:off x="6985416" y="4610318"/>
              <a:ext cx="861940" cy="686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0281" y="1206924"/>
            <a:ext cx="4817561" cy="3614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01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0-#ppt_w/2"/>
                                          </p:val>
                                        </p:tav>
                                        <p:tav tm="100000">
                                          <p:val>
                                            <p:strVal val="#ppt_x"/>
                                          </p:val>
                                        </p:tav>
                                      </p:tavLst>
                                    </p:anim>
                                    <p:anim calcmode="lin" valueType="num">
                                      <p:cBhvr additive="base">
                                        <p:cTn id="14"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4308" y="568380"/>
            <a:ext cx="7300209" cy="1384995"/>
          </a:xfrm>
          <a:prstGeom prst="rect">
            <a:avLst/>
          </a:prstGeom>
          <a:noFill/>
        </p:spPr>
        <p:txBody>
          <a:bodyPr wrap="square" rtlCol="0">
            <a:spAutoFit/>
          </a:bodyPr>
          <a:lstStyle/>
          <a:p>
            <a:r>
              <a:rPr lang="en-US" sz="1400" b="1" i="1" dirty="0" smtClean="0">
                <a:latin typeface="Times New Roman" panose="02020603050405020304" pitchFamily="18" charset="0"/>
                <a:cs typeface="Times New Roman" panose="02020603050405020304" pitchFamily="18" charset="0"/>
              </a:rPr>
              <a:t>Suppose there was a </a:t>
            </a:r>
            <a:r>
              <a:rPr lang="en-US" sz="1400" b="1" i="1" dirty="0">
                <a:latin typeface="Times New Roman" panose="02020603050405020304" pitchFamily="18" charset="0"/>
                <a:cs typeface="Times New Roman" panose="02020603050405020304" pitchFamily="18" charset="0"/>
              </a:rPr>
              <a:t>5</a:t>
            </a:r>
            <a:r>
              <a:rPr lang="en-US" sz="1400" b="1" i="1" baseline="30000" dirty="0" smtClean="0">
                <a:latin typeface="Times New Roman" panose="02020603050405020304" pitchFamily="18" charset="0"/>
                <a:cs typeface="Times New Roman" panose="02020603050405020304" pitchFamily="18" charset="0"/>
              </a:rPr>
              <a:t>th</a:t>
            </a:r>
            <a:r>
              <a:rPr lang="en-US" sz="1400" b="1" i="1" dirty="0" smtClean="0">
                <a:latin typeface="Times New Roman" panose="02020603050405020304" pitchFamily="18" charset="0"/>
                <a:cs typeface="Times New Roman" panose="02020603050405020304" pitchFamily="18" charset="0"/>
              </a:rPr>
              <a:t> constraint that stated for a group of programs to go forward it must have an aggregated rate of return equal to or better than 7%.  Does this affect the groups of programs that are viable for final disposition?</a:t>
            </a:r>
          </a:p>
          <a:p>
            <a:endParaRPr lang="en-US" sz="1400" b="1" i="1" dirty="0">
              <a:latin typeface="Times New Roman" panose="02020603050405020304" pitchFamily="18" charset="0"/>
              <a:cs typeface="Times New Roman" panose="02020603050405020304" pitchFamily="18" charset="0"/>
            </a:endParaRPr>
          </a:p>
          <a:p>
            <a:r>
              <a:rPr lang="en-US" sz="1400" i="1" dirty="0" smtClean="0">
                <a:latin typeface="Times New Roman" panose="02020603050405020304" pitchFamily="18" charset="0"/>
                <a:cs typeface="Times New Roman" panose="02020603050405020304" pitchFamily="18" charset="0"/>
              </a:rPr>
              <a:t>From the previous constraints analysis we have the following viable groups of programs</a:t>
            </a:r>
          </a:p>
          <a:p>
            <a:endParaRPr lang="en-US" sz="14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543988" y="1918779"/>
            <a:ext cx="3301801" cy="1600438"/>
          </a:xfrm>
          <a:prstGeom prst="rect">
            <a:avLst/>
          </a:prstGeom>
          <a:noFill/>
        </p:spPr>
        <p:txBody>
          <a:bodyPr wrap="none" rtlCol="0">
            <a:spAutoFit/>
          </a:bodyPr>
          <a:lstStyle/>
          <a:p>
            <a:r>
              <a:rPr lang="en-US" sz="1400" dirty="0" smtClean="0"/>
              <a:t>Group 1		Project D</a:t>
            </a:r>
          </a:p>
          <a:p>
            <a:r>
              <a:rPr lang="en-US" sz="1400" dirty="0" smtClean="0"/>
              <a:t>Group 2		Project C</a:t>
            </a:r>
          </a:p>
          <a:p>
            <a:r>
              <a:rPr lang="en-US" sz="1400" dirty="0" smtClean="0"/>
              <a:t>Group 3		Projects C &amp; D</a:t>
            </a:r>
          </a:p>
          <a:p>
            <a:r>
              <a:rPr lang="en-US" sz="1400" dirty="0" smtClean="0"/>
              <a:t>Group 4		Project B</a:t>
            </a:r>
          </a:p>
          <a:p>
            <a:r>
              <a:rPr lang="en-US" sz="1400" dirty="0" smtClean="0"/>
              <a:t>Group 5		Projects B &amp; D</a:t>
            </a:r>
          </a:p>
          <a:p>
            <a:r>
              <a:rPr lang="en-US" sz="1400" dirty="0" smtClean="0"/>
              <a:t>Group 9		Projects A &amp; D</a:t>
            </a:r>
          </a:p>
          <a:p>
            <a:r>
              <a:rPr lang="en-US" sz="1400" dirty="0" smtClean="0"/>
              <a:t>Group 11		Projects A, C, &amp; D</a:t>
            </a:r>
            <a:endParaRPr lang="en-US" sz="1400" dirty="0"/>
          </a:p>
        </p:txBody>
      </p:sp>
      <p:sp>
        <p:nvSpPr>
          <p:cNvPr id="3" name="TextBox 2"/>
          <p:cNvSpPr txBox="1"/>
          <p:nvPr/>
        </p:nvSpPr>
        <p:spPr>
          <a:xfrm>
            <a:off x="1304144" y="3912433"/>
            <a:ext cx="6860083" cy="1754326"/>
          </a:xfrm>
          <a:prstGeom prst="rect">
            <a:avLst/>
          </a:prstGeom>
          <a:noFill/>
        </p:spPr>
        <p:txBody>
          <a:bodyPr wrap="square" rtlCol="0">
            <a:spAutoFit/>
          </a:bodyPr>
          <a:lstStyle/>
          <a:p>
            <a:r>
              <a:rPr lang="en-US" dirty="0" smtClean="0"/>
              <a:t>How do we determine which groups are acceptable?</a:t>
            </a:r>
          </a:p>
          <a:p>
            <a:endParaRPr lang="en-US" dirty="0"/>
          </a:p>
          <a:p>
            <a:r>
              <a:rPr lang="en-US" dirty="0" smtClean="0"/>
              <a:t>The answer is those that meet constraint </a:t>
            </a:r>
            <a:r>
              <a:rPr lang="en-US" dirty="0"/>
              <a:t>5</a:t>
            </a:r>
            <a:r>
              <a:rPr lang="en-US" dirty="0" smtClean="0"/>
              <a:t>.</a:t>
            </a:r>
          </a:p>
          <a:p>
            <a:endParaRPr lang="en-US" dirty="0"/>
          </a:p>
          <a:p>
            <a:r>
              <a:rPr lang="en-US" dirty="0" smtClean="0"/>
              <a:t>Now we must calculate what the aggregated rate of return is for each grouping</a:t>
            </a:r>
            <a:endParaRPr lang="en-US" dirty="0"/>
          </a:p>
        </p:txBody>
      </p:sp>
    </p:spTree>
    <p:extLst>
      <p:ext uri="{BB962C8B-B14F-4D97-AF65-F5344CB8AC3E}">
        <p14:creationId xmlns:p14="http://schemas.microsoft.com/office/powerpoint/2010/main" val="1467891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922</Words>
  <Application>Microsoft Office PowerPoint</Application>
  <PresentationFormat>On-screen Show (4:3)</PresentationFormat>
  <Paragraphs>177</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How to Determine All Possible Project Combinations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Determine All Possible Project Combinations</dc:title>
  <dc:creator>Owner</dc:creator>
  <cp:lastModifiedBy>Windows User</cp:lastModifiedBy>
  <cp:revision>77</cp:revision>
  <dcterms:created xsi:type="dcterms:W3CDTF">2015-09-01T14:12:38Z</dcterms:created>
  <dcterms:modified xsi:type="dcterms:W3CDTF">2018-01-11T14:44:45Z</dcterms:modified>
</cp:coreProperties>
</file>