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9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8842-E8BA-4A90-AE4B-3F02958E97AE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84A1-1CF1-4076-B60B-9573A2925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/>
          <p:cNvSpPr txBox="1"/>
          <p:nvPr/>
        </p:nvSpPr>
        <p:spPr>
          <a:xfrm>
            <a:off x="1977390" y="1874521"/>
            <a:ext cx="83743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Worksheet #5 – Matrix Operations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/>
              <a:t>Chapter 5 Section 7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7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/>
              <a:t>Matrix Multiplication with a Scalar</a:t>
            </a:r>
            <a:endParaRPr lang="en-US" sz="2800" b="1" i="1" dirty="0"/>
          </a:p>
        </p:txBody>
      </p:sp>
      <p:sp>
        <p:nvSpPr>
          <p:cNvPr id="4" name="Double Bracket 3"/>
          <p:cNvSpPr/>
          <p:nvPr/>
        </p:nvSpPr>
        <p:spPr>
          <a:xfrm>
            <a:off x="3017520" y="2578953"/>
            <a:ext cx="1908810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4460" y="1657350"/>
            <a:ext cx="75721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Given Matrix A and a scalar r = 5</a:t>
            </a:r>
          </a:p>
          <a:p>
            <a:r>
              <a:rPr lang="en-US" dirty="0" smtClean="0"/>
              <a:t>       Find the resulting Matrix after multiplying Matrix A and the Scalar together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 Given Matrix F and </a:t>
            </a:r>
            <a:r>
              <a:rPr lang="en-US" dirty="0" err="1" smtClean="0"/>
              <a:t>and</a:t>
            </a:r>
            <a:r>
              <a:rPr lang="en-US" dirty="0" smtClean="0"/>
              <a:t> a </a:t>
            </a:r>
            <a:r>
              <a:rPr lang="en-US" dirty="0" smtClean="0"/>
              <a:t>scalar </a:t>
            </a:r>
            <a:r>
              <a:rPr lang="en-US" dirty="0" smtClean="0"/>
              <a:t>r = -2</a:t>
            </a:r>
          </a:p>
          <a:p>
            <a:r>
              <a:rPr lang="en-US" dirty="0" smtClean="0"/>
              <a:t>     Find the resulting Matrix after multiplying Matrix A and the Scalar together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7430" y="280576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1942" y="2667267"/>
            <a:ext cx="174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1    2    3    4    5</a:t>
            </a:r>
          </a:p>
          <a:p>
            <a:r>
              <a:rPr lang="en-US" dirty="0" smtClean="0"/>
              <a:t>2    4    8   16  32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7950" y="280576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x 5 = ?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017520" y="4939189"/>
            <a:ext cx="1908810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97430" y="516600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1942" y="5027503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   2    3   -b    -3</a:t>
            </a:r>
          </a:p>
          <a:p>
            <a:r>
              <a:rPr lang="en-US" dirty="0" smtClean="0"/>
              <a:t>2    </a:t>
            </a:r>
            <a:r>
              <a:rPr lang="en-US" dirty="0"/>
              <a:t>a</a:t>
            </a:r>
            <a:r>
              <a:rPr lang="en-US" dirty="0" smtClean="0"/>
              <a:t>  10   -5    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57950" y="51660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x (-2)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4460" y="1657350"/>
            <a:ext cx="48249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Given: Matrix L and Matrix M </a:t>
            </a:r>
          </a:p>
          <a:p>
            <a:r>
              <a:rPr lang="en-US" dirty="0" smtClean="0"/>
              <a:t>       Find: The resulting Matrix by adding L to 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4. Given: Matrix Q and Matrix R</a:t>
            </a:r>
          </a:p>
          <a:p>
            <a:r>
              <a:rPr lang="en-US" dirty="0"/>
              <a:t> </a:t>
            </a:r>
            <a:r>
              <a:rPr lang="en-US" dirty="0" smtClean="0"/>
              <a:t>    Find:	The Difference Matrix between R and Q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/>
              <a:t>Matrix Multiplication with a Scalar</a:t>
            </a:r>
            <a:endParaRPr lang="en-US" sz="2800" b="1" i="1" dirty="0"/>
          </a:p>
        </p:txBody>
      </p:sp>
      <p:sp>
        <p:nvSpPr>
          <p:cNvPr id="4" name="Double Bracket 3"/>
          <p:cNvSpPr/>
          <p:nvPr/>
        </p:nvSpPr>
        <p:spPr>
          <a:xfrm>
            <a:off x="3017520" y="2578953"/>
            <a:ext cx="1257300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7430" y="280576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1942" y="2530107"/>
            <a:ext cx="118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2    3    </a:t>
            </a:r>
          </a:p>
          <a:p>
            <a:pPr marL="342900" indent="-342900">
              <a:buAutoNum type="arabicPlain"/>
            </a:pPr>
            <a:r>
              <a:rPr lang="en-US" dirty="0" smtClean="0"/>
              <a:t>4    5</a:t>
            </a:r>
          </a:p>
          <a:p>
            <a:r>
              <a:rPr lang="en-US" dirty="0" smtClean="0"/>
              <a:t>2    4    8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7430" y="36369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 + M = ?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017520" y="4939189"/>
            <a:ext cx="1645412" cy="10116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97430" y="51660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1942" y="5027503"/>
            <a:ext cx="1369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US" dirty="0" smtClean="0"/>
              <a:t>16   3   9 </a:t>
            </a:r>
          </a:p>
          <a:p>
            <a:pPr marL="342900" indent="-342900">
              <a:buAutoNum type="arabicPlain" startAt="16"/>
            </a:pPr>
            <a:r>
              <a:rPr lang="en-US" dirty="0" smtClean="0"/>
              <a:t> 4    9   3</a:t>
            </a:r>
          </a:p>
          <a:p>
            <a:r>
              <a:rPr lang="en-US" dirty="0" smtClean="0"/>
              <a:t>25   5   36  6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97430" y="631195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– Q = ?</a:t>
            </a:r>
            <a:endParaRPr lang="en-US" dirty="0"/>
          </a:p>
        </p:txBody>
      </p:sp>
      <p:sp>
        <p:nvSpPr>
          <p:cNvPr id="13" name="Double Bracket 12"/>
          <p:cNvSpPr/>
          <p:nvPr/>
        </p:nvSpPr>
        <p:spPr>
          <a:xfrm>
            <a:off x="6457950" y="2599372"/>
            <a:ext cx="1257300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37860" y="28261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2372" y="2550526"/>
            <a:ext cx="1258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   -2   -2    </a:t>
            </a:r>
          </a:p>
          <a:p>
            <a:r>
              <a:rPr lang="en-US" dirty="0" smtClean="0"/>
              <a:t>-1    4   -5</a:t>
            </a:r>
          </a:p>
          <a:p>
            <a:r>
              <a:rPr lang="en-US" dirty="0" smtClean="0"/>
              <a:t>2    -4    18</a:t>
            </a:r>
            <a:endParaRPr lang="en-US" dirty="0"/>
          </a:p>
        </p:txBody>
      </p:sp>
      <p:sp>
        <p:nvSpPr>
          <p:cNvPr id="16" name="Double Bracket 15"/>
          <p:cNvSpPr/>
          <p:nvPr/>
        </p:nvSpPr>
        <p:spPr>
          <a:xfrm>
            <a:off x="6288010" y="4939189"/>
            <a:ext cx="1794287" cy="101164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26074" y="4983346"/>
            <a:ext cx="1656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1    4    16    64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8    32    128</a:t>
            </a:r>
          </a:p>
          <a:p>
            <a:r>
              <a:rPr lang="en-US" dirty="0" smtClean="0"/>
              <a:t>50  10  72    12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37860" y="516600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6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4460" y="1657350"/>
            <a:ext cx="41723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 Given: Matrix X, Matrix Y and </a:t>
            </a:r>
            <a:r>
              <a:rPr lang="en-US" dirty="0" smtClean="0"/>
              <a:t>Scalar 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       Find: Show that 3 x (X + Y) = 3X + 3Y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6. Given: Matrix </a:t>
            </a:r>
            <a:r>
              <a:rPr lang="en-US" dirty="0" smtClean="0"/>
              <a:t>Z and the Identity Matrix 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Find:	</a:t>
            </a:r>
            <a:r>
              <a:rPr lang="en-US" dirty="0" smtClean="0"/>
              <a:t>Z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/>
              <a:t>Matrix Multiplication with a Scalar</a:t>
            </a:r>
            <a:endParaRPr lang="en-US" sz="2800" b="1" i="1" dirty="0"/>
          </a:p>
        </p:txBody>
      </p:sp>
      <p:sp>
        <p:nvSpPr>
          <p:cNvPr id="4" name="Double Bracket 3"/>
          <p:cNvSpPr/>
          <p:nvPr/>
        </p:nvSpPr>
        <p:spPr>
          <a:xfrm>
            <a:off x="3017520" y="2578953"/>
            <a:ext cx="1257300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7430" y="280576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1942" y="2530107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5    10   15</a:t>
            </a:r>
          </a:p>
          <a:p>
            <a:r>
              <a:rPr lang="en-US" dirty="0" smtClean="0"/>
              <a:t>2     4     6</a:t>
            </a:r>
          </a:p>
          <a:p>
            <a:r>
              <a:rPr lang="en-US" dirty="0" smtClean="0"/>
              <a:t>6    12   18</a:t>
            </a:r>
            <a:endParaRPr lang="en-US" dirty="0"/>
          </a:p>
        </p:txBody>
      </p:sp>
      <p:sp>
        <p:nvSpPr>
          <p:cNvPr id="9" name="Double Bracket 8"/>
          <p:cNvSpPr/>
          <p:nvPr/>
        </p:nvSpPr>
        <p:spPr>
          <a:xfrm>
            <a:off x="3017520" y="4939188"/>
            <a:ext cx="1645412" cy="128864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88048" y="516600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81942" y="4961599"/>
            <a:ext cx="1369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en-US" dirty="0" smtClean="0"/>
              <a:t>16   3   9 </a:t>
            </a:r>
            <a:endParaRPr lang="en-US" dirty="0" smtClean="0"/>
          </a:p>
          <a:p>
            <a:r>
              <a:rPr lang="en-US" dirty="0" smtClean="0"/>
              <a:t>1    -2    3  -4</a:t>
            </a:r>
            <a:endParaRPr lang="en-US" dirty="0" smtClean="0"/>
          </a:p>
          <a:p>
            <a:pPr marL="342900" indent="-342900">
              <a:buAutoNum type="arabicPlain" startAt="16"/>
            </a:pPr>
            <a:r>
              <a:rPr lang="en-US" dirty="0" smtClean="0"/>
              <a:t> 4    9   3</a:t>
            </a:r>
          </a:p>
          <a:p>
            <a:r>
              <a:rPr lang="en-US" dirty="0" smtClean="0"/>
              <a:t>25   5   36  6</a:t>
            </a:r>
            <a:endParaRPr lang="en-US" dirty="0"/>
          </a:p>
        </p:txBody>
      </p:sp>
      <p:sp>
        <p:nvSpPr>
          <p:cNvPr id="13" name="Double Bracket 12"/>
          <p:cNvSpPr/>
          <p:nvPr/>
        </p:nvSpPr>
        <p:spPr>
          <a:xfrm>
            <a:off x="6457949" y="2599372"/>
            <a:ext cx="1384545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37860" y="282618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2372" y="2550526"/>
            <a:ext cx="1210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 smtClean="0"/>
              <a:t>2    3</a:t>
            </a:r>
          </a:p>
          <a:p>
            <a:pPr marL="342900" indent="-342900">
              <a:buAutoNum type="arabicPlain" startAt="2"/>
            </a:pPr>
            <a:r>
              <a:rPr lang="en-US" dirty="0" smtClean="0"/>
              <a:t>-4   -6</a:t>
            </a:r>
          </a:p>
          <a:p>
            <a:r>
              <a:rPr lang="en-US" dirty="0" smtClean="0"/>
              <a:t>8    16   -24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37860" y="5166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5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4460" y="1657350"/>
            <a:ext cx="4959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 </a:t>
            </a:r>
            <a:r>
              <a:rPr lang="en-US" dirty="0" smtClean="0"/>
              <a:t>Given</a:t>
            </a:r>
            <a:r>
              <a:rPr lang="en-US" dirty="0" smtClean="0"/>
              <a:t>: Matrix </a:t>
            </a:r>
            <a:r>
              <a:rPr lang="en-US" dirty="0" smtClean="0"/>
              <a:t>J, </a:t>
            </a:r>
            <a:r>
              <a:rPr lang="en-US" dirty="0" smtClean="0"/>
              <a:t>Matrix </a:t>
            </a:r>
            <a:r>
              <a:rPr lang="en-US" dirty="0"/>
              <a:t>K</a:t>
            </a:r>
            <a:r>
              <a:rPr lang="en-US" dirty="0" smtClean="0"/>
              <a:t>, Scalar1 = 3, Scalar2 = 4</a:t>
            </a:r>
            <a:endParaRPr lang="en-US" dirty="0" smtClean="0"/>
          </a:p>
          <a:p>
            <a:r>
              <a:rPr lang="en-US" dirty="0" smtClean="0"/>
              <a:t>       Find: </a:t>
            </a:r>
            <a:r>
              <a:rPr lang="en-US" dirty="0" smtClean="0"/>
              <a:t>Show that 3J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4K = 3x4 (J ∙ K)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8. </a:t>
            </a:r>
            <a:r>
              <a:rPr lang="en-US" dirty="0" smtClean="0"/>
              <a:t>Given</a:t>
            </a:r>
            <a:r>
              <a:rPr lang="en-US" dirty="0" smtClean="0"/>
              <a:t>: Matrix </a:t>
            </a:r>
            <a:r>
              <a:rPr lang="en-US" dirty="0" smtClean="0"/>
              <a:t>C and the Identity Matrix 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Find:	</a:t>
            </a:r>
            <a:r>
              <a:rPr lang="en-US" dirty="0" smtClean="0"/>
              <a:t>Element F</a:t>
            </a:r>
            <a:r>
              <a:rPr lang="en-US" baseline="-25000" dirty="0" smtClean="0"/>
              <a:t>24 </a:t>
            </a:r>
            <a:r>
              <a:rPr lang="en-US" dirty="0" smtClean="0"/>
              <a:t> if F = 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1942" y="2530107"/>
            <a:ext cx="148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5    10   </a:t>
            </a:r>
            <a:r>
              <a:rPr lang="en-US" dirty="0" smtClean="0"/>
              <a:t>15    4</a:t>
            </a:r>
            <a:endParaRPr lang="en-US" dirty="0" smtClean="0"/>
          </a:p>
          <a:p>
            <a:r>
              <a:rPr lang="en-US" dirty="0" smtClean="0"/>
              <a:t>2     4     </a:t>
            </a:r>
            <a:r>
              <a:rPr lang="en-US" dirty="0" smtClean="0"/>
              <a:t>6     6</a:t>
            </a:r>
            <a:endParaRPr lang="en-US" dirty="0" smtClean="0"/>
          </a:p>
          <a:p>
            <a:r>
              <a:rPr lang="en-US" dirty="0" smtClean="0"/>
              <a:t>6    12   </a:t>
            </a:r>
            <a:r>
              <a:rPr lang="en-US" dirty="0" smtClean="0"/>
              <a:t>18    8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/>
              <a:t>Matrix Multiplication with a Scalar</a:t>
            </a:r>
            <a:endParaRPr lang="en-US" sz="2800" b="1" i="1" dirty="0"/>
          </a:p>
        </p:txBody>
      </p:sp>
      <p:sp>
        <p:nvSpPr>
          <p:cNvPr id="4" name="Double Bracket 3"/>
          <p:cNvSpPr/>
          <p:nvPr/>
        </p:nvSpPr>
        <p:spPr>
          <a:xfrm>
            <a:off x="3017520" y="2578953"/>
            <a:ext cx="1645412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7430" y="280576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</a:t>
            </a:r>
            <a:endParaRPr lang="en-US" dirty="0"/>
          </a:p>
        </p:txBody>
      </p:sp>
      <p:sp>
        <p:nvSpPr>
          <p:cNvPr id="13" name="Double Bracket 12"/>
          <p:cNvSpPr/>
          <p:nvPr/>
        </p:nvSpPr>
        <p:spPr>
          <a:xfrm>
            <a:off x="5872641" y="2553924"/>
            <a:ext cx="1384545" cy="115148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52552" y="278073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37064" y="2505079"/>
            <a:ext cx="1051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 </a:t>
            </a:r>
            <a:r>
              <a:rPr lang="en-US" dirty="0" smtClean="0"/>
              <a:t>3</a:t>
            </a:r>
          </a:p>
          <a:p>
            <a:r>
              <a:rPr lang="en-US" dirty="0" smtClean="0"/>
              <a:t>3   -4    6</a:t>
            </a:r>
            <a:endParaRPr lang="en-US" dirty="0" smtClean="0"/>
          </a:p>
          <a:p>
            <a:r>
              <a:rPr lang="en-US" dirty="0" smtClean="0"/>
              <a:t>-8   2 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</a:p>
          <a:p>
            <a:r>
              <a:rPr lang="en-US" dirty="0" smtClean="0"/>
              <a:t>3     2    3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76" y="4896770"/>
            <a:ext cx="148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1</a:t>
            </a:r>
            <a:r>
              <a:rPr lang="en-US" dirty="0" smtClean="0"/>
              <a:t>     5    3    -4</a:t>
            </a:r>
            <a:endParaRPr lang="en-US" dirty="0" smtClean="0"/>
          </a:p>
          <a:p>
            <a:r>
              <a:rPr lang="en-US" dirty="0" smtClean="0"/>
              <a:t> 2    1     -6    6</a:t>
            </a:r>
            <a:endParaRPr lang="en-US" dirty="0" smtClean="0"/>
          </a:p>
          <a:p>
            <a:r>
              <a:rPr lang="en-US" dirty="0" smtClean="0"/>
              <a:t>-3     6   </a:t>
            </a:r>
            <a:r>
              <a:rPr lang="en-US" dirty="0" smtClean="0"/>
              <a:t> 2 </a:t>
            </a:r>
            <a:r>
              <a:rPr lang="en-US" dirty="0" smtClean="0"/>
              <a:t>    8</a:t>
            </a:r>
            <a:endParaRPr lang="en-US" dirty="0"/>
          </a:p>
        </p:txBody>
      </p:sp>
      <p:sp>
        <p:nvSpPr>
          <p:cNvPr id="17" name="Double Bracket 16"/>
          <p:cNvSpPr/>
          <p:nvPr/>
        </p:nvSpPr>
        <p:spPr>
          <a:xfrm>
            <a:off x="3017520" y="4945616"/>
            <a:ext cx="1645412" cy="82296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97430" y="517243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0" name="Double Bracket 19"/>
          <p:cNvSpPr/>
          <p:nvPr/>
        </p:nvSpPr>
        <p:spPr>
          <a:xfrm>
            <a:off x="5717454" y="4739545"/>
            <a:ext cx="1384545" cy="1151483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52552" y="51474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72641" y="4756931"/>
            <a:ext cx="1082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1    2     3</a:t>
            </a:r>
            <a:endParaRPr lang="en-US" dirty="0" smtClean="0"/>
          </a:p>
          <a:p>
            <a:r>
              <a:rPr lang="en-US" dirty="0" smtClean="0"/>
              <a:t>3   -3     2</a:t>
            </a:r>
            <a:endParaRPr lang="en-US" dirty="0" smtClean="0"/>
          </a:p>
          <a:p>
            <a:r>
              <a:rPr lang="en-US" dirty="0" smtClean="0"/>
              <a:t>-2   -2  </a:t>
            </a:r>
            <a:r>
              <a:rPr lang="en-US" dirty="0" smtClean="0"/>
              <a:t>  </a:t>
            </a:r>
            <a:r>
              <a:rPr lang="en-US" dirty="0" smtClean="0"/>
              <a:t>4</a:t>
            </a:r>
          </a:p>
          <a:p>
            <a:r>
              <a:rPr lang="en-US" dirty="0" smtClean="0"/>
              <a:t>3     2    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4460" y="1657350"/>
            <a:ext cx="59553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 Given: Eq#1, </a:t>
            </a:r>
            <a:r>
              <a:rPr lang="en-US" dirty="0" err="1" smtClean="0"/>
              <a:t>Eq</a:t>
            </a:r>
            <a:r>
              <a:rPr lang="en-US" dirty="0" smtClean="0"/>
              <a:t> #2, and </a:t>
            </a:r>
            <a:r>
              <a:rPr lang="en-US" dirty="0" err="1" smtClean="0"/>
              <a:t>Eq</a:t>
            </a:r>
            <a:r>
              <a:rPr lang="en-US" dirty="0" smtClean="0"/>
              <a:t> #3</a:t>
            </a:r>
          </a:p>
          <a:p>
            <a:r>
              <a:rPr lang="en-US" dirty="0" smtClean="0"/>
              <a:t>     Find:  The resulting augmented matrix</a:t>
            </a:r>
          </a:p>
          <a:p>
            <a:endParaRPr lang="en-US" dirty="0"/>
          </a:p>
          <a:p>
            <a:r>
              <a:rPr lang="en-US" dirty="0" smtClean="0"/>
              <a:t>	Eq#1:   x + 2y – 4z = 3</a:t>
            </a:r>
          </a:p>
          <a:p>
            <a:r>
              <a:rPr lang="en-US" dirty="0"/>
              <a:t>	</a:t>
            </a:r>
            <a:r>
              <a:rPr lang="en-US" dirty="0" smtClean="0"/>
              <a:t>Eq#2:   2x + 3y - 2z = 7</a:t>
            </a:r>
          </a:p>
          <a:p>
            <a:r>
              <a:rPr lang="en-US" dirty="0"/>
              <a:t>	</a:t>
            </a:r>
            <a:r>
              <a:rPr lang="en-US" dirty="0" smtClean="0"/>
              <a:t>Eq#3:   -2x – 6y + 30z = 1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10. Solve for x, y and z using the Gaussian Elimination process.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1" dirty="0" smtClean="0"/>
              <a:t>Matrix Multiplication with a Scalar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6387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439</Words>
  <Application>Microsoft Office PowerPoint</Application>
  <PresentationFormat>Widescreen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Matrix Multiplication with a Scalar</vt:lpstr>
      <vt:lpstr>Matrix Multiplication with a Scalar</vt:lpstr>
      <vt:lpstr>Matrix Multiplication with a Scalar</vt:lpstr>
      <vt:lpstr>Matrix Multiplication with a Scalar</vt:lpstr>
      <vt:lpstr>Matrix Multiplication with a Scalar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2017-11-10T13:32:06Z</dcterms:created>
  <dcterms:modified xsi:type="dcterms:W3CDTF">2017-11-10T17:34:30Z</dcterms:modified>
</cp:coreProperties>
</file>