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7" r:id="rId3"/>
    <p:sldId id="271" r:id="rId4"/>
    <p:sldId id="277" r:id="rId5"/>
    <p:sldId id="281" r:id="rId6"/>
    <p:sldId id="282" r:id="rId7"/>
    <p:sldId id="283" r:id="rId8"/>
    <p:sldId id="284" r:id="rId9"/>
    <p:sldId id="286" r:id="rId10"/>
    <p:sldId id="273" r:id="rId11"/>
    <p:sldId id="287" r:id="rId12"/>
    <p:sldId id="288" r:id="rId13"/>
    <p:sldId id="274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3" r:id="rId27"/>
    <p:sldId id="312" r:id="rId28"/>
    <p:sldId id="314" r:id="rId29"/>
    <p:sldId id="315" r:id="rId30"/>
    <p:sldId id="343" r:id="rId31"/>
    <p:sldId id="317" r:id="rId32"/>
    <p:sldId id="318" r:id="rId33"/>
    <p:sldId id="320" r:id="rId34"/>
    <p:sldId id="321" r:id="rId35"/>
    <p:sldId id="275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276" r:id="rId46"/>
    <p:sldId id="331" r:id="rId47"/>
    <p:sldId id="332" r:id="rId48"/>
    <p:sldId id="333" r:id="rId49"/>
    <p:sldId id="335" r:id="rId50"/>
    <p:sldId id="334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272" r:id="rId5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17FC52B-6EAC-44C3-A3B1-AF3F566CF018}">
          <p14:sldIdLst>
            <p14:sldId id="256"/>
            <p14:sldId id="267"/>
          </p14:sldIdLst>
        </p14:section>
        <p14:section name="What is server-side development" id="{0BF77841-CD77-4697-A70A-8661CEBE6D49}">
          <p14:sldIdLst>
            <p14:sldId id="271"/>
            <p14:sldId id="277"/>
            <p14:sldId id="281"/>
            <p14:sldId id="282"/>
            <p14:sldId id="283"/>
            <p14:sldId id="284"/>
            <p14:sldId id="286"/>
          </p14:sldIdLst>
        </p14:section>
        <p14:section name="Web Server's responsabilities" id="{5EEEBAE3-1D8E-4EC8-A6FD-00EF02065710}">
          <p14:sldIdLst>
            <p14:sldId id="273"/>
            <p14:sldId id="287"/>
            <p14:sldId id="288"/>
          </p14:sldIdLst>
        </p14:section>
        <p14:section name="Quick tour of PHP" id="{67B82F5D-8ADA-485C-AF4C-EED801A83231}">
          <p14:sldIdLst>
            <p14:sldId id="274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3"/>
            <p14:sldId id="312"/>
            <p14:sldId id="314"/>
            <p14:sldId id="315"/>
            <p14:sldId id="343"/>
            <p14:sldId id="317"/>
            <p14:sldId id="318"/>
            <p14:sldId id="320"/>
            <p14:sldId id="321"/>
          </p14:sldIdLst>
        </p14:section>
        <p14:section name="Program Control" id="{034656AB-0DEE-4863-AD53-7AB81AE303F0}">
          <p14:sldIdLst>
            <p14:sldId id="275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Functions" id="{5A168D3C-DCDF-4A80-993E-D932BC7A7009}">
          <p14:sldIdLst>
            <p14:sldId id="276"/>
            <p14:sldId id="331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What You’ve Learned" id="{50502D96-BEC3-402C-A419-730AE2B6F4FD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9598" autoAdjust="0"/>
  </p:normalViewPr>
  <p:slideViewPr>
    <p:cSldViewPr showGuides="1">
      <p:cViewPr varScale="1">
        <p:scale>
          <a:sx n="77" d="100"/>
          <a:sy n="77" d="100"/>
        </p:scale>
        <p:origin x="1038" y="78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5486400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2516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>
                <a:latin typeface="Rockwell" pitchFamily="18" charset="0"/>
              </a:rPr>
              <a:t> </a:t>
            </a:r>
            <a:r>
              <a:rPr lang="en-US" sz="1800" baseline="0" dirty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>
                <a:latin typeface="Rockwell" pitchFamily="18" charset="0"/>
              </a:rPr>
              <a:t> </a:t>
            </a:r>
            <a:r>
              <a:rPr lang="en-US" sz="1800" baseline="0" dirty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Textbook</a:t>
            </a:r>
            <a:r>
              <a:rPr lang="en-US" sz="1200" baseline="0" dirty="0">
                <a:solidFill>
                  <a:schemeClr val="bg1"/>
                </a:solidFill>
                <a:latin typeface="+mj-lt"/>
              </a:rPr>
              <a:t> to be published by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Pearson Ed in early 2014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http://www.funwebdev.com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2238"/>
            <a:ext cx="8305800" cy="1020762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0" r:id="rId13"/>
    <p:sldLayoutId id="214748366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2819400"/>
          </a:xfrm>
        </p:spPr>
        <p:txBody>
          <a:bodyPr/>
          <a:lstStyle/>
          <a:p>
            <a:r>
              <a:rPr lang="en-US" dirty="0"/>
              <a:t>Introduction to Server-Side Development with PHP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9696"/>
            <a:ext cx="5486400" cy="533400"/>
          </a:xfrm>
        </p:spPr>
        <p:txBody>
          <a:bodyPr>
            <a:noAutofit/>
          </a:bodyPr>
          <a:lstStyle/>
          <a:p>
            <a:r>
              <a:rPr lang="en-US" sz="3600" dirty="0"/>
              <a:t>Chapter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Server’s </a:t>
            </a:r>
            <a:r>
              <a:rPr lang="en-US" dirty="0" err="1">
                <a:solidFill>
                  <a:schemeClr val="tx2"/>
                </a:solidFill>
              </a:rPr>
              <a:t>Responsabilities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6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 Server’s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web server has many responsibilities: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handling HTTP connections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responding to requests for static and dynamic resources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managing permissions and access for certain resources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encrypting and compressing data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managing multiple domains and URLs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managing database connections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managing cookies and state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uploading and managing files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LAMP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using the LAMP software stack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L</a:t>
            </a:r>
            <a:r>
              <a:rPr lang="en-US" dirty="0"/>
              <a:t>inux operating system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rgbClr val="009FDA"/>
                </a:solidFill>
              </a:rPr>
              <a:t>A</a:t>
            </a:r>
            <a:r>
              <a:rPr lang="en-US" dirty="0"/>
              <a:t>pache web server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rgbClr val="009FDA"/>
                </a:solidFill>
              </a:rPr>
              <a:t>M</a:t>
            </a:r>
            <a:r>
              <a:rPr lang="en-US" dirty="0"/>
              <a:t>ySQL DBMS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solidFill>
                  <a:srgbClr val="009FDA"/>
                </a:solidFill>
              </a:rPr>
              <a:t>P</a:t>
            </a:r>
            <a:r>
              <a:rPr lang="en-US" dirty="0"/>
              <a:t>HP scripting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WAMP, MAMP, …</a:t>
            </a:r>
          </a:p>
        </p:txBody>
      </p:sp>
    </p:spTree>
    <p:extLst>
      <p:ext uri="{BB962C8B-B14F-4D97-AF65-F5344CB8AC3E}">
        <p14:creationId xmlns:p14="http://schemas.microsoft.com/office/powerpoint/2010/main" val="354878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Tour Of </a:t>
            </a:r>
            <a:r>
              <a:rPr lang="en-US" dirty="0">
                <a:solidFill>
                  <a:schemeClr val="tx2"/>
                </a:solidFill>
              </a:rPr>
              <a:t>PHP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70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6400800" cy="45259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PHP, like JavaScript, is a dynamically typed language.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it uses classes and functions in a way consistent with other object-oriented languages such as C++, C#, and Java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syntax for loops, conditionals, and assignment is identical to JavaScript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Differs when you get to functions, classes, and in how you define variables</a:t>
            </a:r>
          </a:p>
        </p:txBody>
      </p:sp>
    </p:spTree>
    <p:extLst>
      <p:ext uri="{BB962C8B-B14F-4D97-AF65-F5344CB8AC3E}">
        <p14:creationId xmlns:p14="http://schemas.microsoft.com/office/powerpoint/2010/main" val="21995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6705600" cy="4525963"/>
          </a:xfrm>
        </p:spPr>
        <p:txBody>
          <a:bodyPr/>
          <a:lstStyle/>
          <a:p>
            <a:r>
              <a:rPr lang="en-US" dirty="0"/>
              <a:t>Programming code can be embedded directly within an HTML file.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Extension </a:t>
            </a:r>
            <a:r>
              <a:rPr lang="en-US" b="1" dirty="0"/>
              <a:t>.php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Programming code must be contained within an opening </a:t>
            </a:r>
            <a:r>
              <a:rPr lang="en-US" b="1" dirty="0"/>
              <a:t>&lt;?php </a:t>
            </a:r>
            <a:r>
              <a:rPr lang="en-US" dirty="0"/>
              <a:t>tag and a matching closing </a:t>
            </a:r>
            <a:r>
              <a:rPr lang="en-US" b="1" dirty="0"/>
              <a:t>?&gt;</a:t>
            </a:r>
            <a:r>
              <a:rPr lang="en-US" dirty="0"/>
              <a:t> tag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Any code outside the tags is echoed directly out to the client</a:t>
            </a:r>
          </a:p>
        </p:txBody>
      </p:sp>
    </p:spTree>
    <p:extLst>
      <p:ext uri="{BB962C8B-B14F-4D97-AF65-F5344CB8AC3E}">
        <p14:creationId xmlns:p14="http://schemas.microsoft.com/office/powerpoint/2010/main" val="290655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Tags</a:t>
            </a:r>
          </a:p>
        </p:txBody>
      </p:sp>
      <p:pic>
        <p:nvPicPr>
          <p:cNvPr id="6" name="Content Placeholder 5" descr="Screen Shot 2014-02-05 at 2.16.04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03" b="-9203"/>
          <a:stretch>
            <a:fillRect/>
          </a:stretch>
        </p:blipFill>
        <p:spPr>
          <a:xfrm>
            <a:off x="381000" y="762000"/>
            <a:ext cx="6400800" cy="4525963"/>
          </a:xfrm>
        </p:spPr>
      </p:pic>
      <p:pic>
        <p:nvPicPr>
          <p:cNvPr id="8" name="Picture 7" descr="Screen Shot 2014-02-05 at 2.16.5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514600"/>
            <a:ext cx="416745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8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PHP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Two approaches</a:t>
            </a:r>
          </a:p>
        </p:txBody>
      </p:sp>
      <p:pic>
        <p:nvPicPr>
          <p:cNvPr id="5" name="Content Placeholder 4" descr="4071508011.eps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9" r="-853" b="55181"/>
          <a:stretch/>
        </p:blipFill>
        <p:spPr>
          <a:xfrm>
            <a:off x="990600" y="1371600"/>
            <a:ext cx="7086600" cy="4221816"/>
          </a:xfrm>
        </p:spPr>
      </p:pic>
    </p:spTree>
    <p:extLst>
      <p:ext uri="{BB962C8B-B14F-4D97-AF65-F5344CB8AC3E}">
        <p14:creationId xmlns:p14="http://schemas.microsoft.com/office/powerpoint/2010/main" val="352846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PHP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Two approaches</a:t>
            </a:r>
          </a:p>
        </p:txBody>
      </p:sp>
      <p:pic>
        <p:nvPicPr>
          <p:cNvPr id="6" name="Content Placeholder 5" descr="4071508011.eps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7" t="44222" r="-3714"/>
          <a:stretch/>
        </p:blipFill>
        <p:spPr>
          <a:xfrm>
            <a:off x="838200" y="1295399"/>
            <a:ext cx="7162800" cy="5127561"/>
          </a:xfrm>
        </p:spPr>
      </p:pic>
    </p:spTree>
    <p:extLst>
      <p:ext uri="{BB962C8B-B14F-4D97-AF65-F5344CB8AC3E}">
        <p14:creationId xmlns:p14="http://schemas.microsoft.com/office/powerpoint/2010/main" val="1293562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types of comment styles in PHP are: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Single-line comments</a:t>
            </a:r>
            <a:r>
              <a:rPr lang="en-US" dirty="0"/>
              <a:t>. Lines that begin with a # are comment lines and will not be executed.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Multiline (block) comments</a:t>
            </a:r>
            <a:r>
              <a:rPr lang="en-US" dirty="0"/>
              <a:t>. These comments begin with a /* and encompass everything that is encountered until a closing */ tag is found.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End-of-line comments</a:t>
            </a:r>
            <a:r>
              <a:rPr lang="en-US" dirty="0"/>
              <a:t>. Whenever // is encountered in code, everything up to the end of the line is considered a comment.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3 kinds</a:t>
            </a:r>
          </a:p>
        </p:txBody>
      </p:sp>
    </p:spTree>
    <p:extLst>
      <p:ext uri="{BB962C8B-B14F-4D97-AF65-F5344CB8AC3E}">
        <p14:creationId xmlns:p14="http://schemas.microsoft.com/office/powerpoint/2010/main" val="120334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Rockwell Condensed" pitchFamily="18" charset="0"/>
              </a:rPr>
              <a:t>Server-Side Development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200" y="107698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  <a:latin typeface="Rockwell Condensed" pitchFamily="18" charset="0"/>
              </a:rPr>
              <a:t>Web Server’s </a:t>
            </a:r>
            <a:r>
              <a:rPr lang="en-US" sz="2800" dirty="0" err="1">
                <a:solidFill>
                  <a:srgbClr val="FFFFFF"/>
                </a:solidFill>
                <a:latin typeface="Rockwell Condensed" pitchFamily="18" charset="0"/>
              </a:rPr>
              <a:t>Responsabilities</a:t>
            </a:r>
            <a:endParaRPr lang="en-US" sz="28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1" y="252478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Rockwell Condensed" pitchFamily="18" charset="0"/>
              </a:rPr>
              <a:t>Quick Tour of </a:t>
            </a:r>
            <a:r>
              <a:rPr lang="en-US" sz="2800" dirty="0">
                <a:solidFill>
                  <a:srgbClr val="FF6600"/>
                </a:solidFill>
                <a:latin typeface="Rockwell Condensed" pitchFamily="18" charset="0"/>
              </a:rPr>
              <a:t>PHP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482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201" y="252478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Rockwell Condensed" pitchFamily="18" charset="0"/>
              </a:rPr>
              <a:t>Program </a:t>
            </a:r>
            <a:r>
              <a:rPr lang="en-US" sz="2800" dirty="0">
                <a:solidFill>
                  <a:srgbClr val="FF6600"/>
                </a:solidFill>
                <a:latin typeface="Rockwell Condensed" pitchFamily="18" charset="0"/>
              </a:rPr>
              <a:t>Control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14400" y="38100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3972580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  <a:latin typeface="Rockwell Condensed" pitchFamily="18" charset="0"/>
              </a:rPr>
              <a:t>Functions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257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&lt;?php</a:t>
            </a:r>
          </a:p>
          <a:p>
            <a:r>
              <a:rPr lang="en-US" i="1" dirty="0">
                <a:solidFill>
                  <a:srgbClr val="009FDA"/>
                </a:solidFill>
              </a:rPr>
              <a:t># single-line comment</a:t>
            </a:r>
          </a:p>
          <a:p>
            <a:r>
              <a:rPr lang="en-US" i="1" dirty="0">
                <a:solidFill>
                  <a:srgbClr val="009FDA"/>
                </a:solidFill>
              </a:rPr>
              <a:t>/*</a:t>
            </a:r>
          </a:p>
          <a:p>
            <a:r>
              <a:rPr lang="en-US" i="1" dirty="0">
                <a:solidFill>
                  <a:srgbClr val="009FDA"/>
                </a:solidFill>
              </a:rPr>
              <a:t>This is a multiline comment.</a:t>
            </a:r>
          </a:p>
          <a:p>
            <a:r>
              <a:rPr lang="en-US" i="1" dirty="0">
                <a:solidFill>
                  <a:srgbClr val="009FDA"/>
                </a:solidFill>
              </a:rPr>
              <a:t>They are a good way to document functions or complicated blocks of code</a:t>
            </a:r>
          </a:p>
          <a:p>
            <a:r>
              <a:rPr lang="en-US" i="1" dirty="0">
                <a:solidFill>
                  <a:srgbClr val="009FDA"/>
                </a:solidFill>
              </a:rPr>
              <a:t>*/</a:t>
            </a:r>
          </a:p>
          <a:p>
            <a:r>
              <a:rPr lang="en-US" dirty="0"/>
              <a:t>$artist = </a:t>
            </a:r>
            <a:r>
              <a:rPr lang="en-US" dirty="0" err="1"/>
              <a:t>readDatabase</a:t>
            </a:r>
            <a:r>
              <a:rPr lang="en-US" dirty="0"/>
              <a:t>(); </a:t>
            </a:r>
            <a:r>
              <a:rPr lang="en-US" i="1" dirty="0">
                <a:solidFill>
                  <a:srgbClr val="009FDA"/>
                </a:solidFill>
              </a:rPr>
              <a:t>// end-of-line comment</a:t>
            </a:r>
          </a:p>
          <a:p>
            <a:r>
              <a:rPr lang="en-US" dirty="0"/>
              <a:t>?&gt;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3 kinds</a:t>
            </a:r>
          </a:p>
        </p:txBody>
      </p:sp>
    </p:spTree>
    <p:extLst>
      <p:ext uri="{BB962C8B-B14F-4D97-AF65-F5344CB8AC3E}">
        <p14:creationId xmlns:p14="http://schemas.microsoft.com/office/powerpoint/2010/main" val="3343180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6400800" cy="4525963"/>
          </a:xfrm>
        </p:spPr>
        <p:txBody>
          <a:bodyPr>
            <a:normAutofit/>
          </a:bodyPr>
          <a:lstStyle/>
          <a:p>
            <a:r>
              <a:rPr lang="en-US" dirty="0"/>
              <a:t>Variables in PHP are </a:t>
            </a:r>
            <a:r>
              <a:rPr lang="en-US" b="1" dirty="0"/>
              <a:t>dynamically typed.</a:t>
            </a:r>
          </a:p>
          <a:p>
            <a:r>
              <a:rPr lang="en-US" dirty="0"/>
              <a:t>Variables are also </a:t>
            </a:r>
            <a:r>
              <a:rPr lang="en-US" b="1" dirty="0"/>
              <a:t>loosely typed </a:t>
            </a:r>
            <a:r>
              <a:rPr lang="en-US" dirty="0"/>
              <a:t>in that a variable can be assigned different data types over time</a:t>
            </a:r>
            <a:endParaRPr lang="en-US" b="1" dirty="0"/>
          </a:p>
          <a:p>
            <a:r>
              <a:rPr lang="en-US" dirty="0"/>
              <a:t>To declare a variable you must preface the variable name with the dollar ($) symbol.</a:t>
            </a:r>
          </a:p>
          <a:p>
            <a:endParaRPr lang="en-US" dirty="0"/>
          </a:p>
          <a:p>
            <a:r>
              <a:rPr lang="en-US" b="1" dirty="0"/>
              <a:t>$count = 42;</a:t>
            </a:r>
          </a:p>
        </p:txBody>
      </p:sp>
    </p:spTree>
    <p:extLst>
      <p:ext uri="{BB962C8B-B14F-4D97-AF65-F5344CB8AC3E}">
        <p14:creationId xmlns:p14="http://schemas.microsoft.com/office/powerpoint/2010/main" val="17773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14400" y="1828800"/>
          <a:ext cx="6324600" cy="289559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62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400" dirty="0"/>
                        <a:t>Data Type</a:t>
                      </a:r>
                      <a:endParaRPr lang="en-CA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400"/>
                        <a:t>Description</a:t>
                      </a:r>
                      <a:endParaRPr lang="en-CA" sz="14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400" dirty="0"/>
                        <a:t>Boolean</a:t>
                      </a:r>
                      <a:endParaRPr lang="en-CA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400" dirty="0"/>
                        <a:t>A logical true or false value</a:t>
                      </a:r>
                      <a:endParaRPr lang="en-CA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400"/>
                        <a:t>Integer</a:t>
                      </a:r>
                      <a:endParaRPr lang="en-CA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400" dirty="0"/>
                        <a:t>Whole numbers </a:t>
                      </a:r>
                      <a:endParaRPr lang="en-CA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400"/>
                        <a:t>Float</a:t>
                      </a:r>
                      <a:endParaRPr lang="en-CA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400" dirty="0"/>
                        <a:t>Decimal numbers</a:t>
                      </a:r>
                      <a:endParaRPr lang="en-CA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400"/>
                        <a:t>String</a:t>
                      </a:r>
                      <a:endParaRPr lang="en-CA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400" dirty="0"/>
                        <a:t>Letters</a:t>
                      </a:r>
                      <a:endParaRPr lang="en-CA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400"/>
                        <a:t>Array</a:t>
                      </a:r>
                      <a:endParaRPr lang="en-CA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400" dirty="0"/>
                        <a:t>A collection of data of any type (covered in the next chapter)</a:t>
                      </a:r>
                      <a:endParaRPr lang="en-CA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400"/>
                        <a:t>Object</a:t>
                      </a:r>
                      <a:endParaRPr lang="en-CA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400" dirty="0"/>
                        <a:t>Instances of classes</a:t>
                      </a:r>
                      <a:endParaRPr lang="en-CA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489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6400800" cy="45259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Typically defined near the top of a PHP file via the </a:t>
            </a:r>
            <a:r>
              <a:rPr lang="en-US" b="1" dirty="0"/>
              <a:t>define() </a:t>
            </a:r>
            <a:r>
              <a:rPr lang="en-US" dirty="0"/>
              <a:t>function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once it is defined, it can be referenced without using the $ symbol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2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Constants</a:t>
            </a:r>
          </a:p>
        </p:txBody>
      </p:sp>
      <p:pic>
        <p:nvPicPr>
          <p:cNvPr id="6" name="Content Placeholder 5" descr="Screen Shot 2014-02-05 at 2.24.45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28" b="-22228"/>
          <a:stretch>
            <a:fillRect/>
          </a:stretch>
        </p:blipFill>
        <p:spPr>
          <a:xfrm>
            <a:off x="685800" y="990600"/>
            <a:ext cx="6400800" cy="4525963"/>
          </a:xfrm>
        </p:spPr>
      </p:pic>
    </p:spTree>
    <p:extLst>
      <p:ext uri="{BB962C8B-B14F-4D97-AF65-F5344CB8AC3E}">
        <p14:creationId xmlns:p14="http://schemas.microsoft.com/office/powerpoint/2010/main" val="1769202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output something that will be seen by the browser, you can use the echo() function.</a:t>
            </a:r>
          </a:p>
          <a:p>
            <a:r>
              <a:rPr lang="en-US" b="1" dirty="0"/>
              <a:t>echo ("hello"); </a:t>
            </a:r>
            <a:r>
              <a:rPr lang="en-US" dirty="0"/>
              <a:t>//long form</a:t>
            </a:r>
          </a:p>
          <a:p>
            <a:r>
              <a:rPr lang="en-US" b="1" dirty="0"/>
              <a:t>echo "hello";  </a:t>
            </a:r>
            <a:r>
              <a:rPr lang="en-US" dirty="0"/>
              <a:t>//shortcut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754280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can easily be appended together using the concatenate operator, which is the period (.) symbol.</a:t>
            </a:r>
          </a:p>
          <a:p>
            <a:r>
              <a:rPr lang="en-US" dirty="0"/>
              <a:t>$username = "World";</a:t>
            </a:r>
          </a:p>
          <a:p>
            <a:r>
              <a:rPr lang="en-US" b="1" dirty="0"/>
              <a:t>echo "Hello". $username;</a:t>
            </a:r>
          </a:p>
          <a:p>
            <a:endParaRPr lang="en-US" dirty="0"/>
          </a:p>
          <a:p>
            <a:r>
              <a:rPr lang="en-US" dirty="0"/>
              <a:t>Will Output </a:t>
            </a:r>
            <a:r>
              <a:rPr lang="en-US" b="1" dirty="0"/>
              <a:t>Hello World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135575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$</a:t>
            </a:r>
            <a:r>
              <a:rPr lang="en-US" dirty="0" err="1"/>
              <a:t>firstName</a:t>
            </a:r>
            <a:r>
              <a:rPr lang="en-US" dirty="0"/>
              <a:t> = "Pablo";</a:t>
            </a:r>
          </a:p>
          <a:p>
            <a:r>
              <a:rPr lang="en-US" dirty="0"/>
              <a:t>$</a:t>
            </a:r>
            <a:r>
              <a:rPr lang="en-US" dirty="0" err="1"/>
              <a:t>lastName</a:t>
            </a:r>
            <a:r>
              <a:rPr lang="en-US" dirty="0"/>
              <a:t> = "Picasso";</a:t>
            </a:r>
          </a:p>
          <a:p>
            <a:r>
              <a:rPr lang="en-US" i="1" dirty="0"/>
              <a:t>/*</a:t>
            </a:r>
          </a:p>
          <a:p>
            <a:r>
              <a:rPr lang="en-US" i="1" dirty="0"/>
              <a:t>Example one:</a:t>
            </a:r>
          </a:p>
          <a:p>
            <a:r>
              <a:rPr lang="en-US" i="1" dirty="0"/>
              <a:t>The first four lines are equivalent. Notice that you can reference PHP variables within a string literal defined with double quotes. </a:t>
            </a:r>
          </a:p>
          <a:p>
            <a:r>
              <a:rPr lang="en-US" i="1" dirty="0"/>
              <a:t>The resulting output for the first four lines is: &lt;</a:t>
            </a:r>
            <a:r>
              <a:rPr lang="en-US" i="1" dirty="0" err="1"/>
              <a:t>em</a:t>
            </a:r>
            <a:r>
              <a:rPr lang="en-US" i="1" dirty="0"/>
              <a:t>&gt;Pablo Picasso&lt;/</a:t>
            </a:r>
            <a:r>
              <a:rPr lang="en-US" i="1" dirty="0" err="1"/>
              <a:t>em</a:t>
            </a:r>
            <a:r>
              <a:rPr lang="en-US" i="1" dirty="0"/>
              <a:t>&gt; </a:t>
            </a:r>
            <a:br>
              <a:rPr lang="en-US" i="1" dirty="0"/>
            </a:br>
            <a:r>
              <a:rPr lang="en-US" i="1" dirty="0"/>
              <a:t>The last one displays: &lt;</a:t>
            </a:r>
            <a:r>
              <a:rPr lang="en-US" i="1" dirty="0" err="1"/>
              <a:t>em</a:t>
            </a:r>
            <a:r>
              <a:rPr lang="en-US" i="1" dirty="0"/>
              <a:t>&gt; $</a:t>
            </a:r>
            <a:r>
              <a:rPr lang="en-US" i="1" dirty="0" err="1"/>
              <a:t>firstName</a:t>
            </a:r>
            <a:r>
              <a:rPr lang="en-US" i="1" dirty="0"/>
              <a:t> $</a:t>
            </a:r>
            <a:r>
              <a:rPr lang="en-US" i="1" dirty="0" err="1"/>
              <a:t>lastName</a:t>
            </a:r>
            <a:r>
              <a:rPr lang="en-US" i="1" dirty="0"/>
              <a:t> &lt;/</a:t>
            </a:r>
            <a:r>
              <a:rPr lang="en-US" i="1" dirty="0" err="1"/>
              <a:t>em</a:t>
            </a:r>
            <a:r>
              <a:rPr lang="en-US" i="1" dirty="0"/>
              <a:t>&gt;</a:t>
            </a:r>
          </a:p>
          <a:p>
            <a:r>
              <a:rPr lang="en-US" i="1" dirty="0"/>
              <a:t>*/</a:t>
            </a:r>
          </a:p>
          <a:p>
            <a:r>
              <a:rPr lang="en-US" b="1" dirty="0"/>
              <a:t>echo "&lt;</a:t>
            </a:r>
            <a:r>
              <a:rPr lang="en-US" b="1" dirty="0" err="1"/>
              <a:t>em</a:t>
            </a:r>
            <a:r>
              <a:rPr lang="en-US" b="1" dirty="0"/>
              <a:t>&gt;" . $</a:t>
            </a:r>
            <a:r>
              <a:rPr lang="en-US" b="1" dirty="0" err="1"/>
              <a:t>firstName</a:t>
            </a:r>
            <a:r>
              <a:rPr lang="en-US" b="1" dirty="0"/>
              <a:t> . " ". $</a:t>
            </a:r>
            <a:r>
              <a:rPr lang="en-US" b="1" dirty="0" err="1"/>
              <a:t>lastName</a:t>
            </a:r>
            <a:r>
              <a:rPr lang="en-US" b="1" dirty="0"/>
              <a:t> . "&lt;/</a:t>
            </a:r>
            <a:r>
              <a:rPr lang="en-US" b="1" dirty="0" err="1"/>
              <a:t>em</a:t>
            </a:r>
            <a:r>
              <a:rPr lang="en-US" b="1" dirty="0"/>
              <a:t>&gt;";</a:t>
            </a:r>
          </a:p>
          <a:p>
            <a:r>
              <a:rPr lang="en-US" b="1" dirty="0"/>
              <a:t>echo '&lt;</a:t>
            </a:r>
            <a:r>
              <a:rPr lang="en-US" b="1" dirty="0" err="1"/>
              <a:t>em</a:t>
            </a:r>
            <a:r>
              <a:rPr lang="en-US" b="1" dirty="0"/>
              <a:t>&gt;' . $</a:t>
            </a:r>
            <a:r>
              <a:rPr lang="en-US" b="1" dirty="0" err="1"/>
              <a:t>firstName</a:t>
            </a:r>
            <a:r>
              <a:rPr lang="en-US" b="1" dirty="0"/>
              <a:t> . ' '. $</a:t>
            </a:r>
            <a:r>
              <a:rPr lang="en-US" b="1" dirty="0" err="1"/>
              <a:t>lastName</a:t>
            </a:r>
            <a:r>
              <a:rPr lang="en-US" b="1" dirty="0"/>
              <a:t>. '&lt;/</a:t>
            </a:r>
            <a:r>
              <a:rPr lang="en-US" b="1" dirty="0" err="1"/>
              <a:t>em</a:t>
            </a:r>
            <a:r>
              <a:rPr lang="en-US" b="1" dirty="0"/>
              <a:t>&gt;';</a:t>
            </a:r>
          </a:p>
          <a:p>
            <a:r>
              <a:rPr lang="en-US" b="1" dirty="0"/>
              <a:t>echo '&lt;</a:t>
            </a:r>
            <a:r>
              <a:rPr lang="en-US" b="1" dirty="0" err="1"/>
              <a:t>em</a:t>
            </a:r>
            <a:r>
              <a:rPr lang="en-US" b="1" dirty="0"/>
              <a:t>&gt;' . $</a:t>
            </a:r>
            <a:r>
              <a:rPr lang="en-US" b="1" dirty="0" err="1"/>
              <a:t>firstName</a:t>
            </a:r>
            <a:r>
              <a:rPr lang="en-US" b="1" dirty="0"/>
              <a:t> . ' '. $</a:t>
            </a:r>
            <a:r>
              <a:rPr lang="en-US" b="1" dirty="0" err="1"/>
              <a:t>lastName</a:t>
            </a:r>
            <a:r>
              <a:rPr lang="en-US" b="1" dirty="0"/>
              <a:t>. "&lt;/</a:t>
            </a:r>
            <a:r>
              <a:rPr lang="en-US" b="1" dirty="0" err="1"/>
              <a:t>em</a:t>
            </a:r>
            <a:r>
              <a:rPr lang="en-US" b="1" dirty="0"/>
              <a:t>&gt;";</a:t>
            </a:r>
          </a:p>
          <a:p>
            <a:r>
              <a:rPr lang="en-US" b="1" dirty="0"/>
              <a:t>echo "&lt;</a:t>
            </a:r>
            <a:r>
              <a:rPr lang="en-US" b="1" dirty="0" err="1"/>
              <a:t>em</a:t>
            </a:r>
            <a:r>
              <a:rPr lang="en-US" b="1" dirty="0"/>
              <a:t>&gt; $</a:t>
            </a:r>
            <a:r>
              <a:rPr lang="en-US" b="1" dirty="0" err="1"/>
              <a:t>firstName</a:t>
            </a:r>
            <a:r>
              <a:rPr lang="en-US" b="1" dirty="0"/>
              <a:t> $</a:t>
            </a:r>
            <a:r>
              <a:rPr lang="en-US" b="1" dirty="0" err="1"/>
              <a:t>lastName</a:t>
            </a:r>
            <a:r>
              <a:rPr lang="en-US" b="1" dirty="0"/>
              <a:t> &lt;/</a:t>
            </a:r>
            <a:r>
              <a:rPr lang="en-US" b="1" dirty="0" err="1"/>
              <a:t>em</a:t>
            </a:r>
            <a:r>
              <a:rPr lang="en-US" b="1" dirty="0"/>
              <a:t>&gt;";</a:t>
            </a:r>
          </a:p>
          <a:p>
            <a:r>
              <a:rPr lang="en-US" b="1" dirty="0"/>
              <a:t>echo '&lt;</a:t>
            </a:r>
            <a:r>
              <a:rPr lang="en-US" b="1" dirty="0" err="1"/>
              <a:t>em</a:t>
            </a:r>
            <a:r>
              <a:rPr lang="en-US" b="1" dirty="0"/>
              <a:t>&gt; $</a:t>
            </a:r>
            <a:r>
              <a:rPr lang="en-US" b="1" dirty="0" err="1"/>
              <a:t>firstName</a:t>
            </a:r>
            <a:r>
              <a:rPr lang="en-US" b="1" dirty="0"/>
              <a:t> $</a:t>
            </a:r>
            <a:r>
              <a:rPr lang="en-US" b="1" dirty="0" err="1"/>
              <a:t>lastName</a:t>
            </a:r>
            <a:r>
              <a:rPr lang="en-US" b="1" dirty="0"/>
              <a:t> &lt;/</a:t>
            </a:r>
            <a:r>
              <a:rPr lang="en-US" b="1" dirty="0" err="1"/>
              <a:t>em</a:t>
            </a:r>
            <a:r>
              <a:rPr lang="en-US" b="1" dirty="0"/>
              <a:t>&gt;';  </a:t>
            </a:r>
            <a:r>
              <a:rPr lang="en-US" b="1" dirty="0">
                <a:solidFill>
                  <a:srgbClr val="FF0000"/>
                </a:solidFill>
              </a:rPr>
              <a:t>Won’t Work!!</a:t>
            </a:r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81249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/*</a:t>
            </a:r>
          </a:p>
          <a:p>
            <a:r>
              <a:rPr lang="en-US" i="1" dirty="0"/>
              <a:t>Example two:</a:t>
            </a:r>
          </a:p>
          <a:p>
            <a:r>
              <a:rPr lang="en-US" i="1" dirty="0"/>
              <a:t>These two lines are also equivalent. Notice that you can use either the single quote symbol or double quote symbol for string literals.</a:t>
            </a:r>
          </a:p>
          <a:p>
            <a:r>
              <a:rPr lang="en-US" i="1" dirty="0"/>
              <a:t>*/</a:t>
            </a:r>
          </a:p>
          <a:p>
            <a:r>
              <a:rPr lang="es-ES_tradnl" dirty="0"/>
              <a:t>echo "&lt;h1&gt;";</a:t>
            </a:r>
          </a:p>
          <a:p>
            <a:r>
              <a:rPr lang="es-ES_tradnl" dirty="0"/>
              <a:t>echo '&lt;h1&gt;';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65103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/*</a:t>
            </a:r>
          </a:p>
          <a:p>
            <a:r>
              <a:rPr lang="en-US" i="1" dirty="0"/>
              <a:t>Example three:</a:t>
            </a:r>
          </a:p>
          <a:p>
            <a:r>
              <a:rPr lang="en-US" i="1" dirty="0"/>
              <a:t>These two lines are also equivalent. In the second example, the escape character (the backslash) is used to embed a double quote within a string literal defined within double quotes.</a:t>
            </a:r>
          </a:p>
          <a:p>
            <a:r>
              <a:rPr lang="en-US" i="1" dirty="0"/>
              <a:t>*/</a:t>
            </a:r>
          </a:p>
          <a:p>
            <a:r>
              <a:rPr lang="es-ES_tradnl" dirty="0"/>
              <a:t>echo '&lt;</a:t>
            </a:r>
            <a:r>
              <a:rPr lang="es-ES_tradnl" dirty="0" err="1"/>
              <a:t>img</a:t>
            </a:r>
            <a:r>
              <a:rPr lang="es-ES_tradnl" dirty="0"/>
              <a:t> </a:t>
            </a:r>
            <a:r>
              <a:rPr lang="es-ES_tradnl" dirty="0" err="1"/>
              <a:t>src</a:t>
            </a:r>
            <a:r>
              <a:rPr lang="es-ES_tradnl" dirty="0"/>
              <a:t>="23.jpg" &gt;';</a:t>
            </a:r>
          </a:p>
          <a:p>
            <a:r>
              <a:rPr lang="es-ES_tradnl" dirty="0"/>
              <a:t>echo "&lt;</a:t>
            </a:r>
            <a:r>
              <a:rPr lang="es-ES_tradnl" dirty="0" err="1"/>
              <a:t>img</a:t>
            </a:r>
            <a:r>
              <a:rPr lang="es-ES_tradnl" dirty="0"/>
              <a:t> </a:t>
            </a:r>
            <a:r>
              <a:rPr lang="es-ES_tradnl" dirty="0" err="1"/>
              <a:t>src</a:t>
            </a:r>
            <a:r>
              <a:rPr lang="es-ES_tradnl" dirty="0"/>
              <a:t>=\"23.jpg\" &gt;";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5856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>
                <a:solidFill>
                  <a:schemeClr val="tx2"/>
                </a:solidFill>
              </a:rPr>
              <a:t>Server-Side </a:t>
            </a:r>
            <a:r>
              <a:rPr lang="en-US" dirty="0"/>
              <a:t>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r>
              <a:rPr lang="en-US" dirty="0"/>
              <a:t> of 5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2667000"/>
          <a:ext cx="6858000" cy="228600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02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5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1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600"/>
                        <a:t>Sequence</a:t>
                      </a:r>
                      <a:endParaRPr lang="en-CA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600"/>
                        <a:t>Description</a:t>
                      </a:r>
                      <a:endParaRPr lang="en-CA" sz="1600" b="1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200"/>
                        <a:t>\n</a:t>
                      </a:r>
                      <a:endParaRPr lang="en-CA" sz="12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600"/>
                        <a:t>Line feed</a:t>
                      </a:r>
                      <a:endParaRPr lang="en-CA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200"/>
                        <a:t>\t</a:t>
                      </a:r>
                      <a:endParaRPr lang="en-CA" sz="12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600"/>
                        <a:t>Horizontal tab</a:t>
                      </a:r>
                      <a:endParaRPr lang="en-CA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200"/>
                        <a:t>\\</a:t>
                      </a:r>
                      <a:endParaRPr lang="en-CA" sz="12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600" dirty="0"/>
                        <a:t>Backslash</a:t>
                      </a:r>
                      <a:endParaRPr lang="en-CA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200"/>
                        <a:t>\$</a:t>
                      </a:r>
                      <a:endParaRPr lang="en-CA" sz="12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600"/>
                        <a:t>Dollar sign</a:t>
                      </a:r>
                      <a:endParaRPr lang="en-CA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371600" algn="l"/>
                          <a:tab pos="1714500" algn="l"/>
                        </a:tabLst>
                      </a:pPr>
                      <a:r>
                        <a:rPr lang="en-CA" sz="1200"/>
                        <a:t>\"</a:t>
                      </a:r>
                      <a:endParaRPr lang="en-CA" sz="12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600" dirty="0"/>
                        <a:t>Double quote</a:t>
                      </a:r>
                      <a:endParaRPr lang="en-CA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CA" dirty="0"/>
              <a:t>String escape Sequences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Good </a:t>
            </a:r>
            <a:r>
              <a:rPr lang="en-US" dirty="0" err="1"/>
              <a:t>ol</a:t>
            </a:r>
            <a:r>
              <a:rPr lang="en-US" dirty="0"/>
              <a:t>’ </a:t>
            </a:r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an alternative, you can use the </a:t>
            </a:r>
            <a:r>
              <a:rPr lang="en-US" b="1" dirty="0" err="1"/>
              <a:t>printf</a:t>
            </a:r>
            <a:r>
              <a:rPr lang="en-US" b="1" dirty="0"/>
              <a:t>()</a:t>
            </a:r>
            <a:r>
              <a:rPr lang="en-US" dirty="0"/>
              <a:t> function.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includes variations to print to string and files (</a:t>
            </a:r>
            <a:r>
              <a:rPr lang="en-US" dirty="0" err="1"/>
              <a:t>sprintf</a:t>
            </a:r>
            <a:r>
              <a:rPr lang="en-US" dirty="0"/>
              <a:t>, </a:t>
            </a:r>
            <a:r>
              <a:rPr lang="en-US" dirty="0" err="1"/>
              <a:t>fprintf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takes at least one parameter, which is a string, and that string optionally references parameters, which are then integrated into the first string by placeholder substitution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Can also apply special formatting, for instance, specific date/time formats or number of decimal places</a:t>
            </a:r>
          </a:p>
        </p:txBody>
      </p:sp>
    </p:spTree>
    <p:extLst>
      <p:ext uri="{BB962C8B-B14F-4D97-AF65-F5344CB8AC3E}">
        <p14:creationId xmlns:p14="http://schemas.microsoft.com/office/powerpoint/2010/main" val="2270530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Illustrated example</a:t>
            </a:r>
          </a:p>
        </p:txBody>
      </p:sp>
      <p:pic>
        <p:nvPicPr>
          <p:cNvPr id="6" name="Content Placeholder 5" descr="4071508013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835" b="-48835"/>
          <a:stretch>
            <a:fillRect/>
          </a:stretch>
        </p:blipFill>
        <p:spPr>
          <a:xfrm>
            <a:off x="914400" y="1371600"/>
            <a:ext cx="6400800" cy="4525963"/>
          </a:xfrm>
        </p:spPr>
      </p:pic>
    </p:spTree>
    <p:extLst>
      <p:ext uri="{BB962C8B-B14F-4D97-AF65-F5344CB8AC3E}">
        <p14:creationId xmlns:p14="http://schemas.microsoft.com/office/powerpoint/2010/main" val="697806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Type </a:t>
            </a:r>
            <a:r>
              <a:rPr lang="en-US" dirty="0" err="1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placeholder requires the percent (%) symbol in the first parameter string followed by a type </a:t>
            </a:r>
            <a:r>
              <a:rPr lang="en-US" dirty="0" err="1"/>
              <a:t>specifier</a:t>
            </a:r>
            <a:r>
              <a:rPr lang="en-US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b for binary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 for signed integer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 for float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o for octal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x for hexadecimal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64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Precision is achieved in the string with a period (.) followed by a number specifying how many digits should be displayed for floating-point numbers.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89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</a:t>
            </a:r>
            <a:r>
              <a:rPr lang="en-US" dirty="0">
                <a:solidFill>
                  <a:srgbClr val="467082"/>
                </a:solidFill>
              </a:rPr>
              <a:t>CONTROL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4 </a:t>
            </a:r>
            <a:r>
              <a:rPr lang="en-US" dirty="0"/>
              <a:t>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02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for conditionals in PHP is almost identical to that of JavaScript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  <p:pic>
        <p:nvPicPr>
          <p:cNvPr id="5" name="Picture 4" descr="Screen Shot 2014-02-05 at 2.36.5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7000"/>
            <a:ext cx="7808585" cy="312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28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Alternate syntax</a:t>
            </a:r>
          </a:p>
        </p:txBody>
      </p:sp>
      <p:pic>
        <p:nvPicPr>
          <p:cNvPr id="7" name="Content Placeholder 6" descr="Screen Shot 2014-02-05 at 2.37.47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" r="177"/>
          <a:stretch>
            <a:fillRect/>
          </a:stretch>
        </p:blipFill>
        <p:spPr>
          <a:xfrm>
            <a:off x="609600" y="1295400"/>
            <a:ext cx="6400800" cy="4525963"/>
          </a:xfrm>
        </p:spPr>
      </p:pic>
    </p:spTree>
    <p:extLst>
      <p:ext uri="{BB962C8B-B14F-4D97-AF65-F5344CB8AC3E}">
        <p14:creationId xmlns:p14="http://schemas.microsoft.com/office/powerpoint/2010/main" val="2226262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Switch…case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Nearly identical</a:t>
            </a:r>
          </a:p>
        </p:txBody>
      </p:sp>
      <p:pic>
        <p:nvPicPr>
          <p:cNvPr id="7" name="Content Placeholder 6" descr="Screen Shot 2014-02-05 at 2.38.25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35" b="-52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7415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and </a:t>
            </a:r>
            <a:r>
              <a:rPr lang="en-US" dirty="0" err="1"/>
              <a:t>Do..while</a:t>
            </a:r>
            <a:endParaRPr lang="en-US" dirty="0"/>
          </a:p>
        </p:txBody>
      </p:sp>
      <p:pic>
        <p:nvPicPr>
          <p:cNvPr id="5" name="Content Placeholder 4" descr="Screen Shot 2014-02-05 at 2.39.57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075" b="-22075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Identical to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326543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8382000" cy="1020762"/>
          </a:xfrm>
        </p:spPr>
        <p:txBody>
          <a:bodyPr>
            <a:normAutofit/>
          </a:bodyPr>
          <a:lstStyle/>
          <a:p>
            <a:r>
              <a:rPr lang="en-US" dirty="0"/>
              <a:t>What is Server-Side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467600" cy="4525963"/>
          </a:xfrm>
        </p:spPr>
        <p:txBody>
          <a:bodyPr/>
          <a:lstStyle/>
          <a:p>
            <a:r>
              <a:rPr lang="en-US" dirty="0"/>
              <a:t>Hosting.</a:t>
            </a:r>
          </a:p>
          <a:p>
            <a:r>
              <a:rPr lang="en-US" dirty="0"/>
              <a:t>Use of a programming technology like PHP or ASP.NET to create scripts that dynamically generate content.</a:t>
            </a:r>
          </a:p>
          <a:p>
            <a:r>
              <a:rPr lang="en-US" dirty="0"/>
              <a:t>Consider distinction between client side and server side…</a:t>
            </a:r>
          </a:p>
        </p:txBody>
      </p:sp>
    </p:spTree>
    <p:extLst>
      <p:ext uri="{BB962C8B-B14F-4D97-AF65-F5344CB8AC3E}">
        <p14:creationId xmlns:p14="http://schemas.microsoft.com/office/powerpoint/2010/main" val="1618202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Identical to other languages</a:t>
            </a:r>
          </a:p>
        </p:txBody>
      </p:sp>
      <p:pic>
        <p:nvPicPr>
          <p:cNvPr id="6" name="Content Placeholder 5" descr="Screen Shot 2014-02-05 at 2.40.31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110" b="-112110"/>
          <a:stretch>
            <a:fillRect/>
          </a:stretch>
        </p:blipFill>
        <p:spPr>
          <a:xfrm>
            <a:off x="609600" y="914400"/>
            <a:ext cx="7772400" cy="5495813"/>
          </a:xfrm>
        </p:spPr>
      </p:pic>
    </p:spTree>
    <p:extLst>
      <p:ext uri="{BB962C8B-B14F-4D97-AF65-F5344CB8AC3E}">
        <p14:creationId xmlns:p14="http://schemas.microsoft.com/office/powerpoint/2010/main" val="1123857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Alternate syntax for Control Structures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has an alternative syntax for most of its control structures. In this alternate syntax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colon (:) replaces the opening curly bracket,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while the closing brace is replaced with </a:t>
            </a:r>
            <a:r>
              <a:rPr lang="en-US" dirty="0" err="1"/>
              <a:t>endif</a:t>
            </a:r>
            <a:r>
              <a:rPr lang="en-US" dirty="0"/>
              <a:t>;, </a:t>
            </a:r>
            <a:r>
              <a:rPr lang="en-US" dirty="0" err="1"/>
              <a:t>endwhile</a:t>
            </a:r>
            <a:r>
              <a:rPr lang="en-US" dirty="0"/>
              <a:t>;, </a:t>
            </a:r>
            <a:r>
              <a:rPr lang="en-US" dirty="0" err="1"/>
              <a:t>endfor</a:t>
            </a:r>
            <a:r>
              <a:rPr lang="en-US" dirty="0"/>
              <a:t>;, </a:t>
            </a:r>
            <a:r>
              <a:rPr lang="en-US" dirty="0" err="1"/>
              <a:t>endforeach</a:t>
            </a:r>
            <a:r>
              <a:rPr lang="en-US" dirty="0"/>
              <a:t>;, or </a:t>
            </a:r>
            <a:r>
              <a:rPr lang="en-US" dirty="0" err="1"/>
              <a:t>endswitch</a:t>
            </a:r>
            <a:r>
              <a:rPr lang="en-US" dirty="0"/>
              <a:t>;</a:t>
            </a:r>
          </a:p>
        </p:txBody>
      </p:sp>
      <p:pic>
        <p:nvPicPr>
          <p:cNvPr id="8" name="Picture 7" descr="Screen Shot 2014-02-05 at 2.42.1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38600"/>
            <a:ext cx="6934200" cy="22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49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Organize your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does have one important facility that is generally unlike other </a:t>
            </a:r>
            <a:r>
              <a:rPr lang="en-US" dirty="0" err="1"/>
              <a:t>nonweb</a:t>
            </a:r>
            <a:r>
              <a:rPr lang="en-US" dirty="0"/>
              <a:t> programming languages, namely the ability to include or insert content from one file into another.</a:t>
            </a:r>
          </a:p>
        </p:txBody>
      </p:sp>
      <p:pic>
        <p:nvPicPr>
          <p:cNvPr id="4" name="Picture 3" descr="4071508014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71800"/>
            <a:ext cx="6934200" cy="334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37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Organize your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provides four different statements for including files, as shown below.</a:t>
            </a:r>
          </a:p>
          <a:p>
            <a:r>
              <a:rPr lang="en-US" b="1" dirty="0"/>
              <a:t>include</a:t>
            </a:r>
            <a:r>
              <a:rPr lang="en-US" dirty="0"/>
              <a:t> "</a:t>
            </a:r>
            <a:r>
              <a:rPr lang="en-US" dirty="0" err="1"/>
              <a:t>somefile.php</a:t>
            </a:r>
            <a:r>
              <a:rPr lang="en-US" dirty="0"/>
              <a:t>";</a:t>
            </a:r>
          </a:p>
          <a:p>
            <a:r>
              <a:rPr lang="en-US" b="1" dirty="0" err="1"/>
              <a:t>include_once</a:t>
            </a:r>
            <a:r>
              <a:rPr lang="en-US" dirty="0"/>
              <a:t> "</a:t>
            </a:r>
            <a:r>
              <a:rPr lang="en-US" dirty="0" err="1"/>
              <a:t>somefile.php</a:t>
            </a:r>
            <a:r>
              <a:rPr lang="en-US" dirty="0"/>
              <a:t>";</a:t>
            </a:r>
          </a:p>
          <a:p>
            <a:r>
              <a:rPr lang="en-US" b="1" dirty="0"/>
              <a:t>require</a:t>
            </a:r>
            <a:r>
              <a:rPr lang="en-US" dirty="0"/>
              <a:t> "</a:t>
            </a:r>
            <a:r>
              <a:rPr lang="en-US" dirty="0" err="1"/>
              <a:t>somefile.php</a:t>
            </a:r>
            <a:r>
              <a:rPr lang="en-US" dirty="0"/>
              <a:t>";</a:t>
            </a:r>
          </a:p>
          <a:p>
            <a:r>
              <a:rPr lang="en-US" b="1" dirty="0" err="1"/>
              <a:t>require_once</a:t>
            </a:r>
            <a:r>
              <a:rPr lang="en-US" dirty="0"/>
              <a:t> "</a:t>
            </a:r>
            <a:r>
              <a:rPr lang="en-US" dirty="0" err="1"/>
              <a:t>somefile.php</a:t>
            </a:r>
            <a:r>
              <a:rPr lang="en-US" dirty="0"/>
              <a:t>";</a:t>
            </a:r>
          </a:p>
          <a:p>
            <a:r>
              <a:rPr lang="en-US" dirty="0"/>
              <a:t>With include, a warning is displayed and then execution continues. With require, an error is displayed and execution stops.</a:t>
            </a:r>
          </a:p>
        </p:txBody>
      </p:sp>
    </p:spTree>
    <p:extLst>
      <p:ext uri="{BB962C8B-B14F-4D97-AF65-F5344CB8AC3E}">
        <p14:creationId xmlns:p14="http://schemas.microsoft.com/office/powerpoint/2010/main" val="1890734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files are the equivalent of copying and pasting.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Variables defined within an include file will have the scope of the line on which the include occurs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Any variables available at that line in the calling file will be available within the called file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the include occurs inside a function, then all of the code contained in the called file will behave as though it had been defined inside that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5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functions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solidFill>
                  <a:schemeClr val="accent1"/>
                </a:solidFill>
              </a:rPr>
              <a:t>5</a:t>
            </a:r>
            <a:r>
              <a:rPr lang="en-US" dirty="0">
                <a:solidFill>
                  <a:srgbClr val="50D0FF"/>
                </a:solidFill>
              </a:rPr>
              <a:t> </a:t>
            </a:r>
            <a:r>
              <a:rPr lang="en-US" dirty="0"/>
              <a:t>of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5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="1" dirty="0"/>
              <a:t> function </a:t>
            </a:r>
            <a:r>
              <a:rPr lang="en-US" dirty="0"/>
              <a:t>in PHP contains a small bit of code that accomplishes one thing. </a:t>
            </a:r>
          </a:p>
          <a:p>
            <a:r>
              <a:rPr lang="en-US" dirty="0"/>
              <a:t>In PHP there are two types of function: user-defined functions and built-in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user-defined function </a:t>
            </a:r>
            <a:r>
              <a:rPr lang="en-US" dirty="0"/>
              <a:t>is one that you the programmer define.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built-in function </a:t>
            </a:r>
            <a:r>
              <a:rPr lang="en-US" dirty="0"/>
              <a:t>is one of the functions that come with the PHP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You mean we don’t write everything in main?</a:t>
            </a:r>
          </a:p>
        </p:txBody>
      </p:sp>
    </p:spTree>
    <p:extLst>
      <p:ext uri="{BB962C8B-B14F-4D97-AF65-F5344CB8AC3E}">
        <p14:creationId xmlns:p14="http://schemas.microsoft.com/office/powerpoint/2010/main" val="1523924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syntax</a:t>
            </a:r>
          </a:p>
        </p:txBody>
      </p:sp>
      <p:pic>
        <p:nvPicPr>
          <p:cNvPr id="6" name="Content Placeholder 5" descr="Screen Shot 2014-02-05 at 2.54.21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492" b="-68492"/>
          <a:stretch>
            <a:fillRect/>
          </a:stretch>
        </p:blipFill>
        <p:spPr>
          <a:xfrm>
            <a:off x="990600" y="685800"/>
            <a:ext cx="6400800" cy="4525963"/>
          </a:xfrm>
        </p:spPr>
      </p:pic>
      <p:sp>
        <p:nvSpPr>
          <p:cNvPr id="7" name="TextBox 6"/>
          <p:cNvSpPr txBox="1"/>
          <p:nvPr/>
        </p:nvSpPr>
        <p:spPr>
          <a:xfrm>
            <a:off x="990600" y="44958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 example function in Listing 8.13 returns a value, there is no requirement for this to be the case.</a:t>
            </a:r>
          </a:p>
        </p:txBody>
      </p:sp>
    </p:spTree>
    <p:extLst>
      <p:ext uri="{BB962C8B-B14F-4D97-AF65-F5344CB8AC3E}">
        <p14:creationId xmlns:p14="http://schemas.microsoft.com/office/powerpoint/2010/main" val="785012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No return – no big deal.</a:t>
            </a:r>
          </a:p>
        </p:txBody>
      </p:sp>
      <p:pic>
        <p:nvPicPr>
          <p:cNvPr id="8" name="Content Placeholder 7" descr="Screen Shot 2014-02-05 at 2.55.26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410" b="-49410"/>
          <a:stretch>
            <a:fillRect/>
          </a:stretch>
        </p:blipFill>
        <p:spPr>
          <a:xfrm>
            <a:off x="990600" y="1219200"/>
            <a:ext cx="6400800" cy="4525963"/>
          </a:xfrm>
        </p:spPr>
      </p:pic>
    </p:spTree>
    <p:extLst>
      <p:ext uri="{BB962C8B-B14F-4D97-AF65-F5344CB8AC3E}">
        <p14:creationId xmlns:p14="http://schemas.microsoft.com/office/powerpoint/2010/main" val="2516113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its name with the () brackets.</a:t>
            </a:r>
          </a:p>
          <a:p>
            <a:r>
              <a:rPr lang="en-US" b="1" dirty="0"/>
              <a:t>$output = </a:t>
            </a:r>
            <a:r>
              <a:rPr lang="en-US" b="1" dirty="0" err="1"/>
              <a:t>getNiceTime</a:t>
            </a:r>
            <a:r>
              <a:rPr lang="en-US" b="1" dirty="0"/>
              <a:t>();</a:t>
            </a:r>
          </a:p>
          <a:p>
            <a:r>
              <a:rPr lang="en-US" b="1" dirty="0"/>
              <a:t>echo </a:t>
            </a:r>
            <a:r>
              <a:rPr lang="en-US" b="1" dirty="0" err="1"/>
              <a:t>getNiceTime</a:t>
            </a:r>
            <a:r>
              <a:rPr lang="en-US" b="1" dirty="0"/>
              <a:t>();</a:t>
            </a:r>
          </a:p>
          <a:p>
            <a:r>
              <a:rPr lang="en-US" dirty="0"/>
              <a:t>If the function doesn’t return a value, you can just call the function:</a:t>
            </a:r>
          </a:p>
          <a:p>
            <a:r>
              <a:rPr lang="en-US" b="1" dirty="0" err="1"/>
              <a:t>outputFooterMenu</a:t>
            </a:r>
            <a:r>
              <a:rPr lang="en-US" b="1" dirty="0"/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8382000" cy="1020762"/>
          </a:xfrm>
        </p:spPr>
        <p:txBody>
          <a:bodyPr>
            <a:normAutofit/>
          </a:bodyPr>
          <a:lstStyle/>
          <a:p>
            <a:r>
              <a:rPr lang="en-US" sz="3200" dirty="0"/>
              <a:t>Comparing Server-Side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153400" cy="4525963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Microsoft technology</a:t>
            </a:r>
          </a:p>
          <a:p>
            <a:pPr marL="804863" lvl="1" indent="-342900">
              <a:buFont typeface="Arial"/>
              <a:buChar char="•"/>
            </a:pPr>
            <a:r>
              <a:rPr lang="en-US" b="1" dirty="0"/>
              <a:t>ASP (Active Server Pages)</a:t>
            </a:r>
            <a:r>
              <a:rPr lang="en-US" dirty="0"/>
              <a:t>. </a:t>
            </a:r>
          </a:p>
          <a:p>
            <a:pPr marL="1257300" lvl="2" indent="-342900">
              <a:lnSpc>
                <a:spcPct val="120000"/>
              </a:lnSpc>
              <a:buFont typeface="Arial"/>
              <a:buChar char="•"/>
            </a:pPr>
            <a:r>
              <a:rPr lang="en-US" dirty="0"/>
              <a:t>Uses (VBScript programming language) </a:t>
            </a:r>
          </a:p>
          <a:p>
            <a:pPr marL="1257300" lvl="2" indent="-342900">
              <a:lnSpc>
                <a:spcPct val="120000"/>
              </a:lnSpc>
              <a:buFont typeface="Arial"/>
              <a:buChar char="•"/>
            </a:pPr>
            <a:r>
              <a:rPr lang="en-US" dirty="0"/>
              <a:t>Can be embedded within the HTML. </a:t>
            </a:r>
          </a:p>
          <a:p>
            <a:pPr marL="1257300" lvl="2" indent="-342900">
              <a:lnSpc>
                <a:spcPct val="120000"/>
              </a:lnSpc>
              <a:buFont typeface="Arial"/>
              <a:buChar char="•"/>
            </a:pPr>
            <a:r>
              <a:rPr lang="en-US" dirty="0"/>
              <a:t>Interpreted at run time(slow in comparison to other technologies.)</a:t>
            </a:r>
          </a:p>
          <a:p>
            <a:pPr marL="804863" lvl="1" indent="-342900">
              <a:buFont typeface="Arial"/>
              <a:buChar char="•"/>
            </a:pPr>
            <a:r>
              <a:rPr lang="en-US" b="1" dirty="0"/>
              <a:t>ASP.NET</a:t>
            </a:r>
            <a:r>
              <a:rPr lang="en-US" dirty="0"/>
              <a:t>. </a:t>
            </a:r>
          </a:p>
          <a:p>
            <a:pPr marL="1257300" lvl="2" indent="-342900">
              <a:spcBef>
                <a:spcPts val="0"/>
              </a:spcBef>
              <a:buFont typeface="Arial"/>
              <a:buChar char="•"/>
            </a:pPr>
            <a:r>
              <a:rPr lang="en-US" dirty="0"/>
              <a:t>Part of Microsoft’s .NET Framework </a:t>
            </a:r>
          </a:p>
          <a:p>
            <a:pPr marL="1257300" lvl="2" indent="-342900">
              <a:spcBef>
                <a:spcPts val="0"/>
              </a:spcBef>
              <a:buFont typeface="Arial"/>
              <a:buChar char="•"/>
            </a:pPr>
            <a:r>
              <a:rPr lang="en-US" dirty="0"/>
              <a:t>Can use any .NET programming language (though C# is the most commonly used). </a:t>
            </a:r>
          </a:p>
          <a:p>
            <a:pPr marL="1257300" lvl="2" indent="-342900">
              <a:spcBef>
                <a:spcPts val="0"/>
              </a:spcBef>
              <a:buFont typeface="Arial"/>
              <a:buChar char="•"/>
            </a:pPr>
            <a:r>
              <a:rPr lang="en-US" dirty="0"/>
              <a:t>ASP.NET uses an explicitly object-oriented approach. </a:t>
            </a:r>
          </a:p>
          <a:p>
            <a:pPr marL="1257300" lvl="2" indent="-342900">
              <a:spcBef>
                <a:spcPts val="0"/>
              </a:spcBef>
              <a:buFont typeface="Arial"/>
              <a:buChar char="•"/>
            </a:pPr>
            <a:r>
              <a:rPr lang="en-US" dirty="0"/>
              <a:t>Uses special markup called web server controls that encapsulate common web functionality such as database-driven lists, form validation, and user registration wizards.</a:t>
            </a:r>
          </a:p>
          <a:p>
            <a:pPr marL="1257300" lvl="2" indent="-342900">
              <a:spcBef>
                <a:spcPts val="0"/>
              </a:spcBef>
              <a:buFont typeface="Arial"/>
              <a:buChar char="•"/>
            </a:pPr>
            <a:r>
              <a:rPr lang="en-US" dirty="0"/>
              <a:t>Compiled into an intermediary file format called MSIL that is analogous to Java’s byte-code. ASP.NET then uses a Just-In-Time compiler to compile the MSIL into machine executable code so its performance can be excellent. </a:t>
            </a:r>
          </a:p>
          <a:p>
            <a:pPr marL="1257300" lvl="2" indent="-342900">
              <a:spcBef>
                <a:spcPts val="0"/>
              </a:spcBef>
              <a:buFont typeface="Arial"/>
              <a:buChar char="•"/>
            </a:pPr>
            <a:r>
              <a:rPr lang="en-US" dirty="0"/>
              <a:t>ASP.NET is essentially limited to Windows servers.</a:t>
            </a:r>
          </a:p>
        </p:txBody>
      </p:sp>
    </p:spTree>
    <p:extLst>
      <p:ext uri="{BB962C8B-B14F-4D97-AF65-F5344CB8AC3E}">
        <p14:creationId xmlns:p14="http://schemas.microsoft.com/office/powerpoint/2010/main" val="3281732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Parameters </a:t>
            </a:r>
            <a:r>
              <a:rPr lang="en-US" dirty="0"/>
              <a:t>are the mechanism by which values are passed into functions.</a:t>
            </a:r>
          </a:p>
          <a:p>
            <a:r>
              <a:rPr lang="en-US" dirty="0"/>
              <a:t>To define a function with parameters, you must decide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how many parameters you want to pass in,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and in what order they will be passed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Each parameter must be named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  <p:pic>
        <p:nvPicPr>
          <p:cNvPr id="6" name="Content Placeholder 5" descr="Screen Shot 2014-02-05 at 3.02.55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146" b="-31146"/>
          <a:stretch>
            <a:fillRect/>
          </a:stretch>
        </p:blipFill>
        <p:spPr>
          <a:xfrm>
            <a:off x="990600" y="762000"/>
            <a:ext cx="6400800" cy="4525963"/>
          </a:xfrm>
        </p:spPr>
      </p:pic>
      <p:sp>
        <p:nvSpPr>
          <p:cNvPr id="7" name="TextBox 6"/>
          <p:cNvSpPr txBox="1"/>
          <p:nvPr/>
        </p:nvSpPr>
        <p:spPr>
          <a:xfrm>
            <a:off x="990600" y="47244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Thus to call our function, you can now do it in two ways:</a:t>
            </a:r>
          </a:p>
          <a:p>
            <a:endParaRPr lang="en-US" dirty="0"/>
          </a:p>
          <a:p>
            <a:r>
              <a:rPr lang="en-US" dirty="0"/>
              <a:t>echo </a:t>
            </a:r>
            <a:r>
              <a:rPr lang="en-US" dirty="0" err="1"/>
              <a:t>getNiceTime</a:t>
            </a:r>
            <a:r>
              <a:rPr lang="en-US" dirty="0"/>
              <a:t>(1);  </a:t>
            </a:r>
            <a:r>
              <a:rPr lang="en-US" i="1" dirty="0"/>
              <a:t>// this will print seconds</a:t>
            </a:r>
          </a:p>
          <a:p>
            <a:r>
              <a:rPr lang="en-US" dirty="0"/>
              <a:t>echo </a:t>
            </a:r>
            <a:r>
              <a:rPr lang="en-US" dirty="0" err="1"/>
              <a:t>getNiceTime</a:t>
            </a:r>
            <a:r>
              <a:rPr lang="en-US" dirty="0"/>
              <a:t>(0);  </a:t>
            </a:r>
            <a:r>
              <a:rPr lang="en-US" i="1" dirty="0"/>
              <a:t>// will not print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844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Default 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47244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if you were to call the function with no values, the $</a:t>
            </a:r>
            <a:r>
              <a:rPr lang="en-US" dirty="0" err="1"/>
              <a:t>showSeconds</a:t>
            </a:r>
            <a:r>
              <a:rPr lang="en-US" dirty="0"/>
              <a:t> parameter would take on the default value, which we have set to 1, and return the string with seconds.</a:t>
            </a:r>
          </a:p>
        </p:txBody>
      </p:sp>
      <p:pic>
        <p:nvPicPr>
          <p:cNvPr id="8" name="Content Placeholder 7" descr="Screen Shot 2014-02-05 at 3.04.41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732" b="-36732"/>
          <a:stretch>
            <a:fillRect/>
          </a:stretch>
        </p:blipFill>
        <p:spPr>
          <a:xfrm>
            <a:off x="838200" y="457200"/>
            <a:ext cx="6400800" cy="4525963"/>
          </a:xfrm>
        </p:spPr>
      </p:pic>
    </p:spTree>
    <p:extLst>
      <p:ext uri="{BB962C8B-B14F-4D97-AF65-F5344CB8AC3E}">
        <p14:creationId xmlns:p14="http://schemas.microsoft.com/office/powerpoint/2010/main" val="18671201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Parameters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81100"/>
            <a:ext cx="6400800" cy="4525963"/>
          </a:xfrm>
        </p:spPr>
        <p:txBody>
          <a:bodyPr/>
          <a:lstStyle/>
          <a:p>
            <a:r>
              <a:rPr lang="en-US" dirty="0"/>
              <a:t>By default, arguments passed to functions are </a:t>
            </a:r>
            <a:r>
              <a:rPr lang="en-US" b="1" dirty="0"/>
              <a:t>passed by value </a:t>
            </a:r>
            <a:r>
              <a:rPr lang="en-US" dirty="0"/>
              <a:t>in PHP. This means that PHP passes a copy of the variable so if the parameter is modified within the function, it does not change the original.</a:t>
            </a:r>
          </a:p>
        </p:txBody>
      </p:sp>
      <p:pic>
        <p:nvPicPr>
          <p:cNvPr id="6" name="Picture 5" descr="Screen Shot 2014-02-05 at 3.07.1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95600"/>
            <a:ext cx="7086600" cy="24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699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Parameters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6400800" cy="4525963"/>
          </a:xfrm>
        </p:spPr>
        <p:txBody>
          <a:bodyPr/>
          <a:lstStyle/>
          <a:p>
            <a:r>
              <a:rPr lang="en-US" dirty="0"/>
              <a:t>PHP also allows arguments to functions to be </a:t>
            </a:r>
            <a:r>
              <a:rPr lang="en-US" b="1" dirty="0"/>
              <a:t>passed by reference</a:t>
            </a:r>
            <a:r>
              <a:rPr lang="en-US" dirty="0"/>
              <a:t>, which will allow a function to change the contents of a passed variable. </a:t>
            </a:r>
          </a:p>
          <a:p>
            <a:r>
              <a:rPr lang="en-US" dirty="0"/>
              <a:t>The mechanism in PHP to specify that a parameter is passed by reference is to add an ampersand (&amp;) symbol next to the parameter name in the function declaration</a:t>
            </a:r>
          </a:p>
        </p:txBody>
      </p:sp>
      <p:pic>
        <p:nvPicPr>
          <p:cNvPr id="5" name="Picture 4" descr="Screen Shot 2014-02-05 at 3.08.2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733800"/>
            <a:ext cx="5638800" cy="20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263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</a:t>
            </a:r>
            <a:r>
              <a:rPr lang="en-US" dirty="0" err="1"/>
              <a:t>vs</a:t>
            </a:r>
            <a:r>
              <a:rPr lang="en-US" dirty="0"/>
              <a:t> Reference</a:t>
            </a:r>
          </a:p>
        </p:txBody>
      </p:sp>
      <p:pic>
        <p:nvPicPr>
          <p:cNvPr id="5" name="Content Placeholder 4" descr="4071508015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9868" b="-9868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509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variables defined within a function (such as parameter variables) have </a:t>
            </a:r>
            <a:r>
              <a:rPr lang="en-US" b="1" dirty="0"/>
              <a:t>function scope</a:t>
            </a:r>
            <a:r>
              <a:rPr lang="en-US" dirty="0"/>
              <a:t>, meaning that they are only accessible within the function.</a:t>
            </a:r>
          </a:p>
          <a:p>
            <a:r>
              <a:rPr lang="en-US" dirty="0"/>
              <a:t>Any variables created outside of the function in the main script are unavailable within a function.</a:t>
            </a:r>
          </a:p>
          <a:p>
            <a:r>
              <a:rPr lang="en-US" b="1" dirty="0"/>
              <a:t>$count= 56;</a:t>
            </a:r>
          </a:p>
          <a:p>
            <a:r>
              <a:rPr lang="en-US" b="1" dirty="0"/>
              <a:t>function </a:t>
            </a:r>
            <a:r>
              <a:rPr lang="en-US" b="1" dirty="0" err="1"/>
              <a:t>testScope</a:t>
            </a:r>
            <a:r>
              <a:rPr lang="en-US" b="1" dirty="0"/>
              <a:t>() {</a:t>
            </a:r>
            <a:br>
              <a:rPr lang="en-US" b="1" dirty="0"/>
            </a:br>
            <a:r>
              <a:rPr lang="en-US" b="1" dirty="0"/>
              <a:t>	echo $count; 	</a:t>
            </a:r>
            <a:r>
              <a:rPr lang="en-US" i="1" dirty="0"/>
              <a:t>// outputs 0 or generates run-time </a:t>
            </a:r>
            <a:br>
              <a:rPr lang="en-US" b="1" i="1" dirty="0"/>
            </a:br>
            <a:r>
              <a:rPr lang="en-US" b="1" i="1" dirty="0"/>
              <a:t>			</a:t>
            </a:r>
            <a:r>
              <a:rPr lang="en-US" i="1" dirty="0"/>
              <a:t>//warning/error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testScope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en-US" b="1" dirty="0"/>
              <a:t>echo $count; </a:t>
            </a:r>
            <a:r>
              <a:rPr lang="en-US" i="1" dirty="0"/>
              <a:t>// outputs 56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84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defined in the main script are said to have </a:t>
            </a:r>
            <a:r>
              <a:rPr lang="en-US" b="1" dirty="0"/>
              <a:t>global scope. </a:t>
            </a:r>
          </a:p>
          <a:p>
            <a:r>
              <a:rPr lang="en-US" dirty="0"/>
              <a:t>Unlike in other programming languages, a global variable is not, by default, available within functions.</a:t>
            </a:r>
          </a:p>
          <a:p>
            <a:r>
              <a:rPr lang="en-US" dirty="0"/>
              <a:t>PHP does allow variables with global scope to be accessed within a function using the </a:t>
            </a:r>
            <a:r>
              <a:rPr lang="en-US" b="1" dirty="0"/>
              <a:t>global</a:t>
            </a:r>
            <a:r>
              <a:rPr lang="en-US" dirty="0"/>
              <a:t> keyword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Sometimes unavoidable</a:t>
            </a:r>
          </a:p>
        </p:txBody>
      </p:sp>
      <p:pic>
        <p:nvPicPr>
          <p:cNvPr id="5" name="Picture 4" descr="Screen Shot 2014-02-05 at 3.11.5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267200"/>
            <a:ext cx="5943600" cy="21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48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You’ve Learned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Rockwell Condensed" pitchFamily="18" charset="0"/>
              </a:rPr>
              <a:t>Server-Side Development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200" y="107698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  <a:latin typeface="Rockwell Condensed" pitchFamily="18" charset="0"/>
              </a:rPr>
              <a:t>Web Server’s </a:t>
            </a:r>
            <a:r>
              <a:rPr lang="en-US" sz="2800" dirty="0" err="1">
                <a:solidFill>
                  <a:srgbClr val="FFFFFF"/>
                </a:solidFill>
                <a:latin typeface="Rockwell Condensed" pitchFamily="18" charset="0"/>
              </a:rPr>
              <a:t>Responsabilities</a:t>
            </a:r>
            <a:endParaRPr lang="en-US" sz="28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1" y="252478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Rockwell Condensed" pitchFamily="18" charset="0"/>
              </a:rPr>
              <a:t>Quick Tour of </a:t>
            </a:r>
            <a:r>
              <a:rPr lang="en-US" sz="2800" dirty="0">
                <a:solidFill>
                  <a:srgbClr val="FF6600"/>
                </a:solidFill>
                <a:latin typeface="Rockwell Condensed" pitchFamily="18" charset="0"/>
              </a:rPr>
              <a:t>PHP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482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10201" y="252478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Rockwell Condensed" pitchFamily="18" charset="0"/>
              </a:rPr>
              <a:t>Program </a:t>
            </a:r>
            <a:r>
              <a:rPr lang="en-US" sz="2800" dirty="0">
                <a:solidFill>
                  <a:srgbClr val="FF6600"/>
                </a:solidFill>
                <a:latin typeface="Rockwell Condensed" pitchFamily="18" charset="0"/>
              </a:rPr>
              <a:t>Control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14400" y="38100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3972580"/>
            <a:ext cx="27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  <a:latin typeface="Rockwell Condensed" pitchFamily="18" charset="0"/>
              </a:rPr>
              <a:t>Functions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257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7580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458200" cy="1020762"/>
          </a:xfrm>
        </p:spPr>
        <p:txBody>
          <a:bodyPr>
            <a:noAutofit/>
          </a:bodyPr>
          <a:lstStyle/>
          <a:p>
            <a:r>
              <a:rPr lang="en-US" sz="3600" dirty="0"/>
              <a:t>Comparing Server-Side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432800" cy="45259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JSP (Java Server Pages)</a:t>
            </a:r>
            <a:r>
              <a:rPr lang="en-US" dirty="0"/>
              <a:t>.</a:t>
            </a:r>
          </a:p>
          <a:p>
            <a:pPr marL="804863" lvl="1" indent="-34290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Uses Java as its programming language </a:t>
            </a:r>
          </a:p>
          <a:p>
            <a:pPr marL="804863" lvl="1" indent="-34290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Uses an explicit object-oriented approach and is used in large enterprise web systems and is integrated into the J2EE environment. Since JSP uses the Java Runtime Engine, it also uses a JIT compiler for fast execution time and is cross-platform. </a:t>
            </a:r>
          </a:p>
          <a:p>
            <a:pPr marL="804863" lvl="1" indent="-34290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It has a substantial market share in the intranet environment, as well as with very large and busy sites.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Node.js</a:t>
            </a:r>
            <a:r>
              <a:rPr lang="en-US" dirty="0"/>
              <a:t>. </a:t>
            </a:r>
          </a:p>
          <a:p>
            <a:pPr marL="804863" lvl="1" indent="-342900">
              <a:spcBef>
                <a:spcPts val="0"/>
              </a:spcBef>
              <a:buFont typeface="Arial"/>
              <a:buChar char="•"/>
            </a:pPr>
            <a:r>
              <a:rPr lang="en-US" dirty="0"/>
              <a:t>More recent server environment that uses JavaScript on the server side.</a:t>
            </a:r>
          </a:p>
          <a:p>
            <a:pPr marL="804863" lvl="1" indent="-342900">
              <a:spcBef>
                <a:spcPts val="0"/>
              </a:spcBef>
              <a:buFont typeface="Arial"/>
              <a:buChar char="•"/>
            </a:pPr>
            <a:r>
              <a:rPr lang="en-US" dirty="0"/>
              <a:t>Node.js also is its own web server software(No need other web server software.</a:t>
            </a:r>
          </a:p>
        </p:txBody>
      </p:sp>
    </p:spTree>
    <p:extLst>
      <p:ext uri="{BB962C8B-B14F-4D97-AF65-F5344CB8AC3E}">
        <p14:creationId xmlns:p14="http://schemas.microsoft.com/office/powerpoint/2010/main" val="343734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Comparing Server-Side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534400" cy="4525963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Perl</a:t>
            </a:r>
            <a:r>
              <a:rPr lang="en-US" dirty="0"/>
              <a:t>. </a:t>
            </a:r>
          </a:p>
          <a:p>
            <a:pPr marL="804863" lvl="1" indent="-342900">
              <a:buFont typeface="Arial"/>
              <a:buChar char="•"/>
            </a:pPr>
            <a:r>
              <a:rPr lang="en-US" dirty="0"/>
              <a:t>Was the language typically used for early server-side web development. </a:t>
            </a:r>
          </a:p>
          <a:p>
            <a:pPr marL="804863" lvl="1" indent="-342900">
              <a:buFont typeface="Arial"/>
              <a:buChar char="•"/>
            </a:pPr>
            <a:r>
              <a:rPr lang="en-US" dirty="0"/>
              <a:t>Used in conjunction with the </a:t>
            </a:r>
            <a:r>
              <a:rPr lang="en-US" b="1" dirty="0"/>
              <a:t>Common Gateway Interface (CGI(</a:t>
            </a:r>
            <a:r>
              <a:rPr lang="en-US" dirty="0"/>
              <a:t> standard API for communication between applications and web server software.)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PHP</a:t>
            </a:r>
            <a:r>
              <a:rPr lang="en-US" dirty="0"/>
              <a:t>.</a:t>
            </a:r>
          </a:p>
          <a:p>
            <a:pPr marL="804863" lvl="1" indent="-342900">
              <a:spcBef>
                <a:spcPts val="0"/>
              </a:spcBef>
              <a:buFont typeface="Arial"/>
              <a:buChar char="•"/>
            </a:pPr>
            <a:r>
              <a:rPr lang="en-US" dirty="0"/>
              <a:t>Dynamically typed language</a:t>
            </a:r>
          </a:p>
          <a:p>
            <a:pPr marL="804863" lvl="1" indent="-342900">
              <a:spcBef>
                <a:spcPts val="0"/>
              </a:spcBef>
              <a:buFont typeface="Arial"/>
              <a:buChar char="•"/>
            </a:pPr>
            <a:r>
              <a:rPr lang="en-US" dirty="0"/>
              <a:t>Embedded directly within the HTML,</a:t>
            </a:r>
          </a:p>
          <a:p>
            <a:pPr marL="804863" lvl="1" indent="-342900">
              <a:spcBef>
                <a:spcPts val="0"/>
              </a:spcBef>
              <a:buFont typeface="Arial"/>
              <a:buChar char="•"/>
            </a:pPr>
            <a:r>
              <a:rPr lang="en-US" dirty="0"/>
              <a:t>Supports most common object-oriented features, such as classes and inheritance. </a:t>
            </a:r>
          </a:p>
          <a:p>
            <a:pPr marL="804863" lvl="1" indent="-342900">
              <a:spcBef>
                <a:spcPts val="0"/>
              </a:spcBef>
              <a:buFont typeface="Arial"/>
              <a:buChar char="•"/>
            </a:pPr>
            <a:r>
              <a:rPr lang="en-US" dirty="0"/>
              <a:t>PHP pages are compiled into an intermediary representation called </a:t>
            </a:r>
            <a:r>
              <a:rPr lang="en-US" b="1" dirty="0"/>
              <a:t>opcodes </a:t>
            </a:r>
            <a:r>
              <a:rPr lang="en-US" dirty="0"/>
              <a:t>that are analogous to Java’s byte-code or the .NET Framework’s MSIL. </a:t>
            </a:r>
          </a:p>
          <a:p>
            <a:pPr marL="804863" lvl="1" indent="-342900">
              <a:spcBef>
                <a:spcPts val="0"/>
              </a:spcBef>
              <a:buFont typeface="Arial"/>
              <a:buChar char="•"/>
            </a:pPr>
            <a:r>
              <a:rPr lang="en-US" dirty="0"/>
              <a:t>Stood for </a:t>
            </a:r>
            <a:r>
              <a:rPr lang="en-US" i="1" dirty="0"/>
              <a:t>personal home pages</a:t>
            </a:r>
            <a:r>
              <a:rPr lang="en-US" dirty="0"/>
              <a:t>.</a:t>
            </a:r>
          </a:p>
          <a:p>
            <a:pPr marL="804863" lvl="1" indent="-342900">
              <a:spcBef>
                <a:spcPts val="0"/>
              </a:spcBef>
              <a:buFont typeface="Arial"/>
              <a:buChar char="•"/>
            </a:pPr>
            <a:r>
              <a:rPr lang="en-US" dirty="0"/>
              <a:t>Recursive acronym that means </a:t>
            </a:r>
            <a:r>
              <a:rPr lang="en-US" i="1" dirty="0"/>
              <a:t>PHP: Hypertext Processor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7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/>
              <a:t>Comparing Server-Side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382000" cy="452596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Python</a:t>
            </a:r>
            <a:r>
              <a:rPr lang="en-US" dirty="0"/>
              <a:t>. </a:t>
            </a:r>
          </a:p>
          <a:p>
            <a:pPr marL="804863" lvl="1" indent="-342900">
              <a:buFont typeface="Arial"/>
              <a:buChar char="•"/>
            </a:pPr>
            <a:r>
              <a:rPr lang="en-US" dirty="0"/>
              <a:t>Object-oriented programming language, including being used to create web applications. </a:t>
            </a:r>
          </a:p>
          <a:p>
            <a:pPr marL="804863" lvl="1" indent="-342900">
              <a:buFont typeface="Arial"/>
              <a:buChar char="•"/>
            </a:pPr>
            <a:r>
              <a:rPr lang="en-US" dirty="0" err="1"/>
              <a:t>UseS</a:t>
            </a:r>
            <a:r>
              <a:rPr lang="en-US" dirty="0"/>
              <a:t> in a variety of web development frameworks such as Django and Pyramid.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Ruby on Rails</a:t>
            </a:r>
            <a:r>
              <a:rPr lang="en-US" dirty="0"/>
              <a:t>. </a:t>
            </a:r>
          </a:p>
          <a:p>
            <a:pPr marL="804863" lvl="1" indent="-34290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Web development framework that uses the Ruby programming language. </a:t>
            </a:r>
          </a:p>
          <a:p>
            <a:pPr marL="804863" lvl="1" indent="-34290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Emphasizes the use of common software development approaches, in particular the MVC design pattern.</a:t>
            </a:r>
          </a:p>
          <a:p>
            <a:pPr marL="804863" lvl="1" indent="-342900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 It integrates features such as templates and engines that aim to reduce the amount of development work required in the creation of a new site.</a:t>
            </a:r>
          </a:p>
        </p:txBody>
      </p:sp>
    </p:spTree>
    <p:extLst>
      <p:ext uri="{BB962C8B-B14F-4D97-AF65-F5344CB8AC3E}">
        <p14:creationId xmlns:p14="http://schemas.microsoft.com/office/powerpoint/2010/main" val="98335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Share</a:t>
            </a:r>
          </a:p>
        </p:txBody>
      </p:sp>
      <p:pic>
        <p:nvPicPr>
          <p:cNvPr id="5" name="Content Placeholder 4" descr="4071508004.ep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53" b="-23753"/>
          <a:stretch>
            <a:fillRect/>
          </a:stretch>
        </p:blipFill>
        <p:spPr>
          <a:xfrm>
            <a:off x="152400" y="1107432"/>
            <a:ext cx="8153399" cy="5765214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640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Of web development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32478934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ook Palette">
      <a:dk1>
        <a:srgbClr val="404040"/>
      </a:dk1>
      <a:lt1>
        <a:srgbClr val="F3F3E7"/>
      </a:lt1>
      <a:dk2>
        <a:srgbClr val="467082"/>
      </a:dk2>
      <a:lt2>
        <a:srgbClr val="FFFFFF"/>
      </a:lt2>
      <a:accent1>
        <a:srgbClr val="009FDA"/>
      </a:accent1>
      <a:accent2>
        <a:srgbClr val="CE2933"/>
      </a:accent2>
      <a:accent3>
        <a:srgbClr val="E6B120"/>
      </a:accent3>
      <a:accent4>
        <a:srgbClr val="467082"/>
      </a:accent4>
      <a:accent5>
        <a:srgbClr val="F3703A"/>
      </a:accent5>
      <a:accent6>
        <a:srgbClr val="00A651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Chapter01-PresentationDistilled</Template>
  <TotalTime>4989</TotalTime>
  <Words>2140</Words>
  <Application>Microsoft Office PowerPoint</Application>
  <PresentationFormat>On-screen Show (4:3)</PresentationFormat>
  <Paragraphs>309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Consolas</vt:lpstr>
      <vt:lpstr>Rockwell</vt:lpstr>
      <vt:lpstr>Rockwell Condensed</vt:lpstr>
      <vt:lpstr>Rockwell Extra Bold</vt:lpstr>
      <vt:lpstr>Times New Roman</vt:lpstr>
      <vt:lpstr>Wingdings</vt:lpstr>
      <vt:lpstr>Presentation</vt:lpstr>
      <vt:lpstr>Introduction to Server-Side Development with PHP</vt:lpstr>
      <vt:lpstr>Objectives</vt:lpstr>
      <vt:lpstr>What IS Server-Side Development</vt:lpstr>
      <vt:lpstr>What is Server-Side Development</vt:lpstr>
      <vt:lpstr>Comparing Server-Side Technologies</vt:lpstr>
      <vt:lpstr>Comparing Server-Side Technologies</vt:lpstr>
      <vt:lpstr>Comparing Server-Side Technologies</vt:lpstr>
      <vt:lpstr>Comparing Server-Side Technologies</vt:lpstr>
      <vt:lpstr>Market Share</vt:lpstr>
      <vt:lpstr>Web Server’s Responsabilities</vt:lpstr>
      <vt:lpstr>A Web Server’s Responsibilities</vt:lpstr>
      <vt:lpstr>LAMP stack</vt:lpstr>
      <vt:lpstr>Quick Tour Of PHP</vt:lpstr>
      <vt:lpstr>Quick Tour</vt:lpstr>
      <vt:lpstr>PHP Tags</vt:lpstr>
      <vt:lpstr>PHP Tags</vt:lpstr>
      <vt:lpstr>HTML and PHP</vt:lpstr>
      <vt:lpstr>HTML and PHP</vt:lpstr>
      <vt:lpstr>PHP Comments</vt:lpstr>
      <vt:lpstr>PHP Comments</vt:lpstr>
      <vt:lpstr>Variables</vt:lpstr>
      <vt:lpstr>Data Types</vt:lpstr>
      <vt:lpstr>Constants</vt:lpstr>
      <vt:lpstr>Example of Constants</vt:lpstr>
      <vt:lpstr>Writing to Output</vt:lpstr>
      <vt:lpstr>String Concatenation</vt:lpstr>
      <vt:lpstr>String Concatenation</vt:lpstr>
      <vt:lpstr>String Concatenation</vt:lpstr>
      <vt:lpstr>String Concatenation</vt:lpstr>
      <vt:lpstr>PowerPoint Presentation</vt:lpstr>
      <vt:lpstr>PrintF </vt:lpstr>
      <vt:lpstr>PrintF </vt:lpstr>
      <vt:lpstr>PrintF </vt:lpstr>
      <vt:lpstr>PrintF </vt:lpstr>
      <vt:lpstr>Program CONTROL</vt:lpstr>
      <vt:lpstr>If…else </vt:lpstr>
      <vt:lpstr>If…else </vt:lpstr>
      <vt:lpstr>Switch…case </vt:lpstr>
      <vt:lpstr>While and Do..while</vt:lpstr>
      <vt:lpstr>For</vt:lpstr>
      <vt:lpstr>Alternate syntax for Control Structures</vt:lpstr>
      <vt:lpstr>Include Files</vt:lpstr>
      <vt:lpstr>Include Files</vt:lpstr>
      <vt:lpstr>Include Files</vt:lpstr>
      <vt:lpstr>functions</vt:lpstr>
      <vt:lpstr>Functions </vt:lpstr>
      <vt:lpstr>Functions </vt:lpstr>
      <vt:lpstr>Functions </vt:lpstr>
      <vt:lpstr>Call a function</vt:lpstr>
      <vt:lpstr>Parameters</vt:lpstr>
      <vt:lpstr>Parameters</vt:lpstr>
      <vt:lpstr>Parameter Default Values</vt:lpstr>
      <vt:lpstr>Pass Parameters by Value</vt:lpstr>
      <vt:lpstr>Pass Parameters by Reference</vt:lpstr>
      <vt:lpstr>Value vs Reference</vt:lpstr>
      <vt:lpstr>Variable Scope in functions</vt:lpstr>
      <vt:lpstr>Global variables</vt:lpstr>
      <vt:lpstr>What You’ve Learned</vt:lpstr>
    </vt:vector>
  </TitlesOfParts>
  <Company>Mount Royal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Randy Connolly</dc:creator>
  <cp:lastModifiedBy>ELIZABETH DIAZ</cp:lastModifiedBy>
  <cp:revision>622</cp:revision>
  <dcterms:created xsi:type="dcterms:W3CDTF">2012-11-14T17:20:48Z</dcterms:created>
  <dcterms:modified xsi:type="dcterms:W3CDTF">2017-04-02T22:37:05Z</dcterms:modified>
</cp:coreProperties>
</file>