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  <p:sldId id="267" r:id="rId3"/>
    <p:sldId id="269" r:id="rId4"/>
    <p:sldId id="277" r:id="rId5"/>
    <p:sldId id="278" r:id="rId6"/>
    <p:sldId id="279" r:id="rId7"/>
    <p:sldId id="280" r:id="rId8"/>
    <p:sldId id="271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72" r:id="rId17"/>
    <p:sldId id="288" r:id="rId18"/>
    <p:sldId id="290" r:id="rId19"/>
    <p:sldId id="289" r:id="rId20"/>
    <p:sldId id="291" r:id="rId21"/>
    <p:sldId id="292" r:id="rId22"/>
    <p:sldId id="293" r:id="rId23"/>
    <p:sldId id="294" r:id="rId24"/>
    <p:sldId id="273" r:id="rId25"/>
    <p:sldId id="295" r:id="rId26"/>
    <p:sldId id="296" r:id="rId27"/>
    <p:sldId id="297" r:id="rId28"/>
    <p:sldId id="298" r:id="rId29"/>
    <p:sldId id="299" r:id="rId30"/>
    <p:sldId id="300" r:id="rId31"/>
    <p:sldId id="301" r:id="rId32"/>
    <p:sldId id="302" r:id="rId33"/>
    <p:sldId id="303" r:id="rId34"/>
    <p:sldId id="304" r:id="rId35"/>
    <p:sldId id="305" r:id="rId36"/>
    <p:sldId id="306" r:id="rId37"/>
    <p:sldId id="307" r:id="rId38"/>
    <p:sldId id="308" r:id="rId39"/>
    <p:sldId id="309" r:id="rId40"/>
    <p:sldId id="310" r:id="rId41"/>
    <p:sldId id="311" r:id="rId42"/>
    <p:sldId id="274" r:id="rId43"/>
    <p:sldId id="315" r:id="rId44"/>
    <p:sldId id="312" r:id="rId45"/>
    <p:sldId id="313" r:id="rId46"/>
    <p:sldId id="314" r:id="rId47"/>
    <p:sldId id="317" r:id="rId48"/>
    <p:sldId id="316" r:id="rId49"/>
    <p:sldId id="318" r:id="rId50"/>
    <p:sldId id="319" r:id="rId51"/>
    <p:sldId id="320" r:id="rId52"/>
    <p:sldId id="321" r:id="rId53"/>
    <p:sldId id="322" r:id="rId54"/>
    <p:sldId id="275" r:id="rId55"/>
    <p:sldId id="323" r:id="rId56"/>
    <p:sldId id="324" r:id="rId57"/>
    <p:sldId id="325" r:id="rId58"/>
    <p:sldId id="326" r:id="rId59"/>
    <p:sldId id="327" r:id="rId60"/>
    <p:sldId id="328" r:id="rId61"/>
    <p:sldId id="330" r:id="rId62"/>
    <p:sldId id="329" r:id="rId63"/>
    <p:sldId id="331" r:id="rId64"/>
    <p:sldId id="332" r:id="rId65"/>
    <p:sldId id="333" r:id="rId66"/>
    <p:sldId id="334" r:id="rId67"/>
    <p:sldId id="335" r:id="rId68"/>
    <p:sldId id="276" r:id="rId69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917FC52B-6EAC-44C3-A3B1-AF3F566CF018}">
          <p14:sldIdLst>
            <p14:sldId id="256"/>
            <p14:sldId id="267"/>
          </p14:sldIdLst>
        </p14:section>
        <p14:section name="What are Errors and Exceptions? " id="{21B38AA1-03D0-47E8-A210-63D88BA819E7}">
          <p14:sldIdLst>
            <p14:sldId id="269"/>
            <p14:sldId id="277"/>
            <p14:sldId id="278"/>
            <p14:sldId id="279"/>
            <p14:sldId id="280"/>
          </p14:sldIdLst>
        </p14:section>
        <p14:section name="PHP Error Reporting" id="{7C7B2839-F29E-484B-88A4-6A8676CA4251}">
          <p14:sldIdLst>
            <p14:sldId id="271"/>
            <p14:sldId id="281"/>
            <p14:sldId id="282"/>
            <p14:sldId id="283"/>
            <p14:sldId id="284"/>
            <p14:sldId id="285"/>
            <p14:sldId id="286"/>
            <p14:sldId id="287"/>
          </p14:sldIdLst>
        </p14:section>
        <p14:section name="PHP ERROR and Exception Handling" id="{E6C546AA-AAD4-6A47-A7A2-CC041AD8E6FD}">
          <p14:sldIdLst>
            <p14:sldId id="272"/>
            <p14:sldId id="288"/>
            <p14:sldId id="290"/>
            <p14:sldId id="289"/>
            <p14:sldId id="291"/>
            <p14:sldId id="292"/>
            <p14:sldId id="293"/>
            <p14:sldId id="294"/>
          </p14:sldIdLst>
        </p14:section>
        <p14:section name="Regular Expressions" id="{30B492BB-2E59-B74F-A392-EF1D6D031C62}">
          <p14:sldIdLst>
            <p14:sldId id="273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</p14:sldIdLst>
        </p14:section>
        <p14:section name="Validating User Input" id="{8CBFDFBC-D560-C54D-864C-EDDA35B9BDB7}">
          <p14:sldIdLst>
            <p14:sldId id="274"/>
            <p14:sldId id="315"/>
            <p14:sldId id="312"/>
            <p14:sldId id="313"/>
            <p14:sldId id="314"/>
            <p14:sldId id="317"/>
            <p14:sldId id="316"/>
            <p14:sldId id="318"/>
            <p14:sldId id="319"/>
            <p14:sldId id="320"/>
            <p14:sldId id="321"/>
            <p14:sldId id="322"/>
          </p14:sldIdLst>
        </p14:section>
        <p14:section name="Where to Perform Validation" id="{AAC40114-5FB6-A349-9382-4C72880B73C2}">
          <p14:sldIdLst>
            <p14:sldId id="275"/>
            <p14:sldId id="323"/>
            <p14:sldId id="324"/>
            <p14:sldId id="325"/>
            <p14:sldId id="326"/>
            <p14:sldId id="327"/>
            <p14:sldId id="328"/>
            <p14:sldId id="330"/>
            <p14:sldId id="329"/>
            <p14:sldId id="331"/>
            <p14:sldId id="332"/>
            <p14:sldId id="333"/>
            <p14:sldId id="334"/>
            <p14:sldId id="335"/>
          </p14:sldIdLst>
        </p14:section>
        <p14:section name="What You’ve Learned" id="{D1453C29-32EE-E84B-8F2B-E90C5636CCB5}">
          <p14:sldIdLst>
            <p14:sldId id="2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orient="horz" pos="1440">
          <p15:clr>
            <a:srgbClr val="A4A3A4"/>
          </p15:clr>
        </p15:guide>
        <p15:guide id="3" orient="horz">
          <p15:clr>
            <a:srgbClr val="A4A3A4"/>
          </p15:clr>
        </p15:guide>
        <p15:guide id="4" pos="3840">
          <p15:clr>
            <a:srgbClr val="A4A3A4"/>
          </p15:clr>
        </p15:guide>
        <p15:guide id="5" pos="19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3F3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08" autoAdjust="0"/>
    <p:restoredTop sz="99598" autoAdjust="0"/>
  </p:normalViewPr>
  <p:slideViewPr>
    <p:cSldViewPr showGuides="1">
      <p:cViewPr varScale="1">
        <p:scale>
          <a:sx n="77" d="100"/>
          <a:sy n="77" d="100"/>
        </p:scale>
        <p:origin x="930" y="54"/>
      </p:cViewPr>
      <p:guideLst>
        <p:guide orient="horz" pos="2880"/>
        <p:guide orient="horz" pos="1440"/>
        <p:guide orient="horz"/>
        <p:guide pos="3840"/>
        <p:guide pos="19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4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685800"/>
            <a:ext cx="5486400" cy="2819400"/>
          </a:xfrm>
        </p:spPr>
        <p:txBody>
          <a:bodyPr>
            <a:noAutofit/>
          </a:bodyPr>
          <a:lstStyle>
            <a:lvl1pPr algn="l">
              <a:lnSpc>
                <a:spcPts val="6200"/>
              </a:lnSpc>
              <a:defRPr sz="5400">
                <a:latin typeface="Rockwell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4225160"/>
            <a:ext cx="5486400" cy="53340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610600" y="0"/>
            <a:ext cx="5334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6477000"/>
            <a:ext cx="8839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4572000"/>
            <a:ext cx="9144000" cy="228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203947" y="6096000"/>
            <a:ext cx="3940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dirty="0">
                <a:solidFill>
                  <a:schemeClr val="accent1"/>
                </a:solidFill>
                <a:latin typeface="Rockwell" pitchFamily="18" charset="0"/>
              </a:rPr>
              <a:t>Fundamentals</a:t>
            </a:r>
            <a:r>
              <a:rPr lang="en-US" sz="1800" baseline="0" dirty="0">
                <a:latin typeface="Rockwell" pitchFamily="18" charset="0"/>
              </a:rPr>
              <a:t> </a:t>
            </a:r>
            <a:r>
              <a:rPr lang="en-US" sz="1800" baseline="0" dirty="0">
                <a:solidFill>
                  <a:schemeClr val="bg2"/>
                </a:solidFill>
                <a:latin typeface="Rockwell" pitchFamily="18" charset="0"/>
              </a:rPr>
              <a:t>of Web Development</a:t>
            </a:r>
            <a:endParaRPr lang="en-US" sz="1800" dirty="0">
              <a:solidFill>
                <a:schemeClr val="bg2"/>
              </a:solidFill>
              <a:latin typeface="Rockwell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0" y="6096000"/>
            <a:ext cx="377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1"/>
                </a:solidFill>
                <a:latin typeface="Rockwell" pitchFamily="18" charset="0"/>
              </a:rPr>
              <a:t>Randy Connolly </a:t>
            </a:r>
            <a:r>
              <a:rPr lang="en-US" sz="1800" baseline="0" dirty="0">
                <a:solidFill>
                  <a:schemeClr val="bg2"/>
                </a:solidFill>
                <a:latin typeface="Rockwell" pitchFamily="18" charset="0"/>
              </a:rPr>
              <a:t>and</a:t>
            </a:r>
            <a:r>
              <a:rPr lang="en-US" sz="1800" baseline="0" dirty="0">
                <a:latin typeface="Rockwell" pitchFamily="18" charset="0"/>
              </a:rPr>
              <a:t> </a:t>
            </a:r>
            <a:r>
              <a:rPr lang="en-US" sz="1800" baseline="0" dirty="0">
                <a:solidFill>
                  <a:schemeClr val="accent1"/>
                </a:solidFill>
                <a:latin typeface="Rockwell" pitchFamily="18" charset="0"/>
              </a:rPr>
              <a:t>Ricardo Hoar</a:t>
            </a:r>
            <a:endParaRPr lang="en-US" sz="1800" dirty="0">
              <a:solidFill>
                <a:schemeClr val="accent1"/>
              </a:solidFill>
              <a:latin typeface="Rockwell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257800" y="6453003"/>
            <a:ext cx="388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bg1"/>
                </a:solidFill>
                <a:latin typeface="+mj-lt"/>
              </a:rPr>
              <a:t>Textbook</a:t>
            </a:r>
            <a:r>
              <a:rPr lang="en-US" sz="1200" baseline="0" dirty="0">
                <a:solidFill>
                  <a:schemeClr val="bg1"/>
                </a:solidFill>
                <a:latin typeface="+mj-lt"/>
              </a:rPr>
              <a:t> to be published by </a:t>
            </a:r>
            <a:r>
              <a:rPr lang="en-US" sz="1200" dirty="0">
                <a:solidFill>
                  <a:schemeClr val="bg1"/>
                </a:solidFill>
                <a:latin typeface="+mj-lt"/>
              </a:rPr>
              <a:t>Pearson Ed in early 2014</a:t>
            </a:r>
          </a:p>
          <a:p>
            <a:pPr algn="r"/>
            <a:r>
              <a:rPr lang="en-US" sz="1200" dirty="0">
                <a:solidFill>
                  <a:schemeClr val="bg1"/>
                </a:solidFill>
                <a:latin typeface="+mj-lt"/>
              </a:rPr>
              <a:t>http://www.funwebdev.com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8610600" y="0"/>
            <a:ext cx="5334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6477000"/>
            <a:ext cx="8839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0" y="4572000"/>
            <a:ext cx="9144000" cy="228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ECA76C-96BA-4C53-A922-4E6799921C76}" type="datetimeFigureOut">
              <a:rPr lang="en-US" smtClean="0"/>
              <a:pPr/>
              <a:t>11/13/2016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ECA76C-96BA-4C53-A922-4E6799921C76}" type="datetimeFigureOut">
              <a:rPr lang="en-US" smtClean="0"/>
              <a:pPr/>
              <a:t>11/13/2016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ECA76C-96BA-4C53-A922-4E6799921C76}" type="datetimeFigureOut">
              <a:rPr lang="en-US" smtClean="0"/>
              <a:pPr/>
              <a:t>11/13/2016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98438"/>
            <a:ext cx="7772400" cy="1020762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0" y="1676400"/>
            <a:ext cx="5638800" cy="4525963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61963" indent="-4763"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/>
                </a:solidFill>
              </a:defRPr>
            </a:lvl3pPr>
            <a:lvl4pPr marL="1376363" indent="-4763">
              <a:buNone/>
              <a:defRPr sz="1600">
                <a:solidFill>
                  <a:schemeClr val="tx1"/>
                </a:solidFill>
              </a:defRPr>
            </a:lvl4pPr>
            <a:lvl5pPr marL="1828800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 hasCustomPrompt="1"/>
          </p:nvPr>
        </p:nvSpPr>
        <p:spPr>
          <a:xfrm>
            <a:off x="914400" y="838200"/>
            <a:ext cx="6629400" cy="304800"/>
          </a:xfrm>
        </p:spPr>
        <p:txBody>
          <a:bodyPr>
            <a:normAutofit/>
          </a:bodyPr>
          <a:lstStyle>
            <a:lvl1pPr>
              <a:buNone/>
              <a:defRPr sz="1500">
                <a:latin typeface="Rockwell" pitchFamily="18" charset="0"/>
              </a:defRPr>
            </a:lvl1pPr>
          </a:lstStyle>
          <a:p>
            <a:pPr lvl="0"/>
            <a:r>
              <a:rPr lang="en-US" dirty="0"/>
              <a:t>Enter subtitle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22238"/>
            <a:ext cx="7772400" cy="1020762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46237"/>
            <a:ext cx="6400800" cy="4525963"/>
          </a:xfrm>
        </p:spPr>
        <p:txBody>
          <a:bodyPr/>
          <a:lstStyle>
            <a:lvl1pPr marL="0" indent="0">
              <a:spcAft>
                <a:spcPts val="1200"/>
              </a:spcAft>
              <a:buNone/>
              <a:defRPr sz="2200">
                <a:solidFill>
                  <a:schemeClr val="tx1"/>
                </a:solidFill>
              </a:defRPr>
            </a:lvl1pPr>
            <a:lvl2pPr marL="461963" indent="-4763">
              <a:spcAft>
                <a:spcPts val="1200"/>
              </a:spcAft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/>
                </a:solidFill>
              </a:defRPr>
            </a:lvl3pPr>
            <a:lvl4pPr marL="1376363" indent="-4763">
              <a:buNone/>
              <a:defRPr sz="1600">
                <a:solidFill>
                  <a:schemeClr val="tx1"/>
                </a:solidFill>
              </a:defRPr>
            </a:lvl4pPr>
            <a:lvl5pPr marL="1828800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 hasCustomPrompt="1"/>
          </p:nvPr>
        </p:nvSpPr>
        <p:spPr>
          <a:xfrm>
            <a:off x="914400" y="838200"/>
            <a:ext cx="6400800" cy="304800"/>
          </a:xfrm>
        </p:spPr>
        <p:txBody>
          <a:bodyPr>
            <a:normAutofit/>
          </a:bodyPr>
          <a:lstStyle>
            <a:lvl1pPr>
              <a:buNone/>
              <a:defRPr sz="1500">
                <a:latin typeface="Rockwell" pitchFamily="18" charset="0"/>
              </a:defRPr>
            </a:lvl1pPr>
          </a:lstStyle>
          <a:p>
            <a:pPr lvl="0"/>
            <a:r>
              <a:rPr lang="en-US" dirty="0"/>
              <a:t>Enter subtitle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98438"/>
            <a:ext cx="7772400" cy="1020762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0" y="1676400"/>
            <a:ext cx="5638800" cy="4525963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61963" indent="-4763"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/>
                </a:solidFill>
              </a:defRPr>
            </a:lvl3pPr>
            <a:lvl4pPr marL="1376363" indent="-4763">
              <a:buNone/>
              <a:defRPr sz="1600">
                <a:solidFill>
                  <a:schemeClr val="tx1"/>
                </a:solidFill>
              </a:defRPr>
            </a:lvl4pPr>
            <a:lvl5pPr marL="1828800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 hasCustomPrompt="1"/>
          </p:nvPr>
        </p:nvSpPr>
        <p:spPr>
          <a:xfrm>
            <a:off x="914400" y="838200"/>
            <a:ext cx="6629400" cy="304800"/>
          </a:xfrm>
        </p:spPr>
        <p:txBody>
          <a:bodyPr>
            <a:normAutofit/>
          </a:bodyPr>
          <a:lstStyle>
            <a:lvl1pPr>
              <a:buNone/>
              <a:defRPr sz="1500">
                <a:latin typeface="Rockwell" pitchFamily="18" charset="0"/>
              </a:defRPr>
            </a:lvl1pPr>
          </a:lstStyle>
          <a:p>
            <a:pPr lvl="0"/>
            <a:r>
              <a:rPr lang="en-US" dirty="0"/>
              <a:t>Enter subtitle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22238"/>
            <a:ext cx="7772400" cy="1020762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46237"/>
            <a:ext cx="6400800" cy="4525963"/>
          </a:xfrm>
        </p:spPr>
        <p:txBody>
          <a:bodyPr/>
          <a:lstStyle>
            <a:lvl1pPr marL="0" indent="0">
              <a:spcAft>
                <a:spcPts val="1200"/>
              </a:spcAft>
              <a:buNone/>
              <a:defRPr sz="2200">
                <a:solidFill>
                  <a:schemeClr val="tx1"/>
                </a:solidFill>
              </a:defRPr>
            </a:lvl1pPr>
            <a:lvl2pPr marL="461963" indent="-4763">
              <a:spcAft>
                <a:spcPts val="1200"/>
              </a:spcAft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/>
                </a:solidFill>
              </a:defRPr>
            </a:lvl3pPr>
            <a:lvl4pPr marL="1376363" indent="-4763">
              <a:buNone/>
              <a:defRPr sz="1600">
                <a:solidFill>
                  <a:schemeClr val="tx1"/>
                </a:solidFill>
              </a:defRPr>
            </a:lvl4pPr>
            <a:lvl5pPr marL="1828800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 hasCustomPrompt="1"/>
          </p:nvPr>
        </p:nvSpPr>
        <p:spPr>
          <a:xfrm>
            <a:off x="914400" y="838200"/>
            <a:ext cx="6400800" cy="304800"/>
          </a:xfrm>
        </p:spPr>
        <p:txBody>
          <a:bodyPr>
            <a:normAutofit/>
          </a:bodyPr>
          <a:lstStyle>
            <a:lvl1pPr>
              <a:buNone/>
              <a:defRPr sz="1500">
                <a:latin typeface="Rockwell" pitchFamily="18" charset="0"/>
              </a:defRPr>
            </a:lvl1pPr>
          </a:lstStyle>
          <a:p>
            <a:pPr lvl="0"/>
            <a:r>
              <a:rPr lang="en-US" dirty="0"/>
              <a:t>Enter subtitle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334000"/>
            <a:ext cx="8037513" cy="8382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9624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Rockwell Condensed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3657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600200"/>
            <a:ext cx="3657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ECA76C-96BA-4C53-A922-4E6799921C76}" type="datetimeFigureOut">
              <a:rPr lang="en-US" smtClean="0"/>
              <a:pPr/>
              <a:t>11/13/2016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ECA76C-96BA-4C53-A922-4E6799921C76}" type="datetimeFigureOut">
              <a:rPr lang="en-US" smtClean="0"/>
              <a:pPr/>
              <a:t>11/13/2016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ECA76C-96BA-4C53-A922-4E6799921C76}" type="datetimeFigureOut">
              <a:rPr lang="en-US" smtClean="0"/>
              <a:pPr/>
              <a:t>11/13/2016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ECA76C-96BA-4C53-A922-4E6799921C76}" type="datetimeFigureOut">
              <a:rPr lang="en-US" smtClean="0"/>
              <a:pPr/>
              <a:t>11/13/2016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ECA76C-96BA-4C53-A922-4E6799921C76}" type="datetimeFigureOut">
              <a:rPr lang="en-US" smtClean="0"/>
              <a:pPr/>
              <a:t>11/13/2016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7924800" cy="10668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143000"/>
            <a:ext cx="716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915400" y="0"/>
            <a:ext cx="2286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839200" y="0"/>
            <a:ext cx="762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15400" y="6553200"/>
            <a:ext cx="228600" cy="3048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6D3AE-9A6B-4724-B938-46259D069CC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457200" y="6553200"/>
            <a:ext cx="8001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 userDrawn="1"/>
        </p:nvSpPr>
        <p:spPr>
          <a:xfrm>
            <a:off x="8915400" y="0"/>
            <a:ext cx="2286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8839200" y="0"/>
            <a:ext cx="762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 userDrawn="1"/>
        </p:nvCxnSpPr>
        <p:spPr>
          <a:xfrm flipH="1">
            <a:off x="457200" y="6553200"/>
            <a:ext cx="8001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50" r:id="rId13"/>
    <p:sldLayoutId id="2147483660" r:id="rId14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Rockwell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3">
            <a:lumMod val="75000"/>
          </a:schemeClr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85800"/>
            <a:ext cx="7315200" cy="2819400"/>
          </a:xfrm>
        </p:spPr>
        <p:txBody>
          <a:bodyPr/>
          <a:lstStyle/>
          <a:p>
            <a:r>
              <a:rPr lang="en-US" dirty="0"/>
              <a:t>Error Handling and Validation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4079696"/>
            <a:ext cx="5486400" cy="533400"/>
          </a:xfrm>
        </p:spPr>
        <p:txBody>
          <a:bodyPr>
            <a:noAutofit/>
          </a:bodyPr>
          <a:lstStyle/>
          <a:p>
            <a:r>
              <a:rPr lang="en-US" sz="3600" dirty="0"/>
              <a:t>Chapter 12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error_reporting</a:t>
            </a:r>
            <a:r>
              <a:rPr lang="en-US" dirty="0"/>
              <a:t> setting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is an error?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 err="1"/>
              <a:t>error_reporting</a:t>
            </a:r>
            <a:r>
              <a:rPr lang="en-US" dirty="0"/>
              <a:t> setting specifies which type of errors are to be reported.</a:t>
            </a:r>
          </a:p>
          <a:p>
            <a:r>
              <a:rPr lang="en-US" dirty="0"/>
              <a:t>It can be set programmatically inside </a:t>
            </a:r>
            <a:r>
              <a:rPr lang="en-US" b="1" dirty="0"/>
              <a:t>any</a:t>
            </a:r>
            <a:r>
              <a:rPr lang="en-US" dirty="0"/>
              <a:t> PHP file:</a:t>
            </a:r>
          </a:p>
          <a:p>
            <a:pPr lvl="1"/>
            <a:r>
              <a:rPr lang="en-US" dirty="0" err="1"/>
              <a:t>error_reporting</a:t>
            </a:r>
            <a:r>
              <a:rPr lang="en-US" dirty="0"/>
              <a:t>(E_ALL);</a:t>
            </a:r>
          </a:p>
          <a:p>
            <a:r>
              <a:rPr lang="en-US" dirty="0"/>
              <a:t>It can also be set within the </a:t>
            </a:r>
            <a:r>
              <a:rPr lang="en-US" b="1" dirty="0" err="1"/>
              <a:t>php.ini</a:t>
            </a:r>
            <a:r>
              <a:rPr lang="en-US" b="1" dirty="0"/>
              <a:t> </a:t>
            </a:r>
            <a:r>
              <a:rPr lang="en-US" dirty="0"/>
              <a:t>file:</a:t>
            </a:r>
          </a:p>
          <a:p>
            <a:pPr lvl="1"/>
            <a:r>
              <a:rPr lang="en-US" dirty="0" err="1"/>
              <a:t>error_reporting</a:t>
            </a:r>
            <a:r>
              <a:rPr lang="en-US" dirty="0"/>
              <a:t> = E_ALL</a:t>
            </a:r>
          </a:p>
        </p:txBody>
      </p:sp>
    </p:spTree>
    <p:extLst>
      <p:ext uri="{BB962C8B-B14F-4D97-AF65-F5344CB8AC3E}">
        <p14:creationId xmlns:p14="http://schemas.microsoft.com/office/powerpoint/2010/main" val="243922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error_reporting</a:t>
            </a:r>
            <a:r>
              <a:rPr lang="en-US" dirty="0"/>
              <a:t> setting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Some error reporting constants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90600" y="1524000"/>
          <a:ext cx="6553200" cy="204710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9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700"/>
                        </a:spcBef>
                        <a:spcAft>
                          <a:spcPts val="700"/>
                        </a:spcAft>
                      </a:pPr>
                      <a:r>
                        <a:rPr lang="en-US" sz="1200" dirty="0"/>
                        <a:t>Constant Name</a:t>
                      </a:r>
                      <a:endParaRPr lang="en-CA" sz="1200" b="1" dirty="0">
                        <a:latin typeface="Calibri"/>
                        <a:ea typeface="MS ??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700"/>
                        </a:spcBef>
                        <a:spcAft>
                          <a:spcPts val="700"/>
                        </a:spcAft>
                      </a:pPr>
                      <a:r>
                        <a:rPr lang="en-US" sz="1200"/>
                        <a:t>Value</a:t>
                      </a:r>
                      <a:endParaRPr lang="en-CA" sz="1200" b="1">
                        <a:latin typeface="Calibri"/>
                        <a:ea typeface="MS ??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700"/>
                        </a:spcBef>
                        <a:spcAft>
                          <a:spcPts val="700"/>
                        </a:spcAft>
                      </a:pPr>
                      <a:r>
                        <a:rPr lang="en-US" sz="1200" dirty="0"/>
                        <a:t>Description</a:t>
                      </a:r>
                      <a:endParaRPr lang="en-CA" sz="1200" b="1" dirty="0">
                        <a:latin typeface="Calibri"/>
                        <a:ea typeface="MS ??"/>
                        <a:cs typeface="Calibr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09"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700"/>
                        </a:spcBef>
                        <a:spcAft>
                          <a:spcPts val="700"/>
                        </a:spcAft>
                      </a:pPr>
                      <a:r>
                        <a:rPr lang="en-US" sz="1200" dirty="0"/>
                        <a:t>E_ALL</a:t>
                      </a:r>
                      <a:endParaRPr lang="en-CA" sz="1200" dirty="0">
                        <a:latin typeface="Calibri"/>
                        <a:ea typeface="MS ??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700"/>
                        </a:spcBef>
                        <a:spcAft>
                          <a:spcPts val="700"/>
                        </a:spcAft>
                      </a:pPr>
                      <a:r>
                        <a:rPr lang="en-US" sz="1200" dirty="0"/>
                        <a:t>8191</a:t>
                      </a:r>
                      <a:endParaRPr lang="en-CA" sz="1200" dirty="0">
                        <a:latin typeface="Calibri"/>
                        <a:ea typeface="MS ??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700"/>
                        </a:spcBef>
                        <a:spcAft>
                          <a:spcPts val="700"/>
                        </a:spcAft>
                      </a:pPr>
                      <a:r>
                        <a:rPr lang="en-US" sz="1200" dirty="0"/>
                        <a:t>Report all errors and warnings</a:t>
                      </a:r>
                      <a:endParaRPr lang="en-CA" sz="1200" dirty="0">
                        <a:latin typeface="Calibri"/>
                        <a:ea typeface="MS ??"/>
                        <a:cs typeface="Calibr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709"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700"/>
                        </a:spcBef>
                        <a:spcAft>
                          <a:spcPts val="700"/>
                        </a:spcAft>
                      </a:pPr>
                      <a:r>
                        <a:rPr lang="en-US" sz="1200"/>
                        <a:t>E_ERROR</a:t>
                      </a:r>
                      <a:endParaRPr lang="en-CA" sz="1200">
                        <a:latin typeface="Calibri"/>
                        <a:ea typeface="MS ??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700"/>
                        </a:spcBef>
                        <a:spcAft>
                          <a:spcPts val="700"/>
                        </a:spcAft>
                      </a:pPr>
                      <a:r>
                        <a:rPr lang="en-US" sz="1200"/>
                        <a:t>1</a:t>
                      </a:r>
                      <a:endParaRPr lang="en-CA" sz="1200">
                        <a:latin typeface="Calibri"/>
                        <a:ea typeface="MS ??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700"/>
                        </a:spcBef>
                        <a:spcAft>
                          <a:spcPts val="700"/>
                        </a:spcAft>
                      </a:pPr>
                      <a:r>
                        <a:rPr lang="en-US" sz="1200"/>
                        <a:t>Report all fatal runtime errors</a:t>
                      </a:r>
                      <a:endParaRPr lang="en-CA" sz="1200">
                        <a:latin typeface="Calibri"/>
                        <a:ea typeface="MS ??"/>
                        <a:cs typeface="Calibr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709"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700"/>
                        </a:spcBef>
                        <a:spcAft>
                          <a:spcPts val="700"/>
                        </a:spcAft>
                      </a:pPr>
                      <a:r>
                        <a:rPr lang="en-US" sz="1200" dirty="0"/>
                        <a:t>E_WARNING</a:t>
                      </a:r>
                      <a:endParaRPr lang="en-CA" sz="1200" dirty="0">
                        <a:latin typeface="Calibri"/>
                        <a:ea typeface="MS ??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700"/>
                        </a:spcBef>
                        <a:spcAft>
                          <a:spcPts val="700"/>
                        </a:spcAft>
                      </a:pPr>
                      <a:r>
                        <a:rPr lang="en-US" sz="1200"/>
                        <a:t>2</a:t>
                      </a:r>
                      <a:endParaRPr lang="en-CA" sz="1200">
                        <a:latin typeface="Calibri"/>
                        <a:ea typeface="MS ??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700"/>
                        </a:spcBef>
                        <a:spcAft>
                          <a:spcPts val="700"/>
                        </a:spcAft>
                      </a:pPr>
                      <a:r>
                        <a:rPr lang="en-US" sz="1200"/>
                        <a:t>Report all nonfatal runtime errors (that is, warnings)</a:t>
                      </a:r>
                      <a:endParaRPr lang="en-CA" sz="1200">
                        <a:latin typeface="Calibri"/>
                        <a:ea typeface="MS ??"/>
                        <a:cs typeface="Calibr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1581"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700"/>
                        </a:spcBef>
                        <a:spcAft>
                          <a:spcPts val="700"/>
                        </a:spcAft>
                      </a:pPr>
                      <a:endParaRPr lang="en-CA" sz="1200">
                        <a:latin typeface="Calibri"/>
                        <a:ea typeface="MS ??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700"/>
                        </a:spcBef>
                        <a:spcAft>
                          <a:spcPts val="700"/>
                        </a:spcAft>
                      </a:pPr>
                      <a:r>
                        <a:rPr lang="en-US" sz="1200"/>
                        <a:t>0</a:t>
                      </a:r>
                      <a:endParaRPr lang="en-CA" sz="1200">
                        <a:latin typeface="Calibri"/>
                        <a:ea typeface="MS ??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700"/>
                        </a:spcBef>
                        <a:spcAft>
                          <a:spcPts val="700"/>
                        </a:spcAft>
                      </a:pPr>
                      <a:r>
                        <a:rPr lang="en-US" sz="1200" dirty="0"/>
                        <a:t>No reporting</a:t>
                      </a:r>
                      <a:endParaRPr lang="en-CA" sz="1200" dirty="0">
                        <a:latin typeface="Calibri"/>
                        <a:ea typeface="MS ??"/>
                        <a:cs typeface="Calibr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338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display_errors</a:t>
            </a:r>
            <a:r>
              <a:rPr lang="en-US" dirty="0"/>
              <a:t> setting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 show or not to show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en-US" b="1" dirty="0"/>
              <a:t> </a:t>
            </a:r>
            <a:r>
              <a:rPr lang="en-US" b="1" dirty="0" err="1"/>
              <a:t>display_error</a:t>
            </a:r>
            <a:r>
              <a:rPr lang="en-US" b="1" dirty="0"/>
              <a:t> </a:t>
            </a:r>
            <a:r>
              <a:rPr lang="en-US" dirty="0"/>
              <a:t>setting specifies whether error messages should or should not be displayed in the browser.</a:t>
            </a:r>
          </a:p>
          <a:p>
            <a:r>
              <a:rPr lang="en-US" dirty="0"/>
              <a:t>It can be set programmatically via the </a:t>
            </a:r>
            <a:r>
              <a:rPr lang="en-US" dirty="0" err="1"/>
              <a:t>ini_set</a:t>
            </a:r>
            <a:r>
              <a:rPr lang="en-US" dirty="0"/>
              <a:t>() function:</a:t>
            </a:r>
          </a:p>
          <a:p>
            <a:pPr lvl="1"/>
            <a:r>
              <a:rPr lang="en-US" dirty="0" err="1"/>
              <a:t>ini_set</a:t>
            </a:r>
            <a:r>
              <a:rPr lang="en-US" dirty="0"/>
              <a:t>('display_errors','0');</a:t>
            </a:r>
          </a:p>
          <a:p>
            <a:r>
              <a:rPr lang="en-US" dirty="0"/>
              <a:t>It can also be set within the </a:t>
            </a:r>
            <a:r>
              <a:rPr lang="en-US" b="1" dirty="0" err="1"/>
              <a:t>php.ini</a:t>
            </a:r>
            <a:r>
              <a:rPr lang="en-US" b="1" dirty="0"/>
              <a:t> </a:t>
            </a:r>
            <a:r>
              <a:rPr lang="en-US" dirty="0"/>
              <a:t>file:</a:t>
            </a:r>
          </a:p>
          <a:p>
            <a:pPr lvl="1"/>
            <a:r>
              <a:rPr lang="en-US" dirty="0" err="1"/>
              <a:t>display_errors</a:t>
            </a:r>
            <a:r>
              <a:rPr lang="en-US" dirty="0"/>
              <a:t> = Off</a:t>
            </a:r>
          </a:p>
        </p:txBody>
      </p:sp>
    </p:spTree>
    <p:extLst>
      <p:ext uri="{BB962C8B-B14F-4D97-AF65-F5344CB8AC3E}">
        <p14:creationId xmlns:p14="http://schemas.microsoft.com/office/powerpoint/2010/main" val="45785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log_error</a:t>
            </a:r>
            <a:r>
              <a:rPr lang="en-US" dirty="0"/>
              <a:t> setting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 record or not to record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 err="1"/>
              <a:t>log_error</a:t>
            </a:r>
            <a:r>
              <a:rPr lang="en-US" dirty="0"/>
              <a:t> setting specifies whether error messages should or should not be sent to the server error log. </a:t>
            </a:r>
          </a:p>
          <a:p>
            <a:r>
              <a:rPr lang="en-US" dirty="0"/>
              <a:t>It can be set programmatically via the </a:t>
            </a:r>
            <a:r>
              <a:rPr lang="en-US" dirty="0" err="1"/>
              <a:t>ini_set</a:t>
            </a:r>
            <a:r>
              <a:rPr lang="en-US" dirty="0"/>
              <a:t>() function:</a:t>
            </a:r>
          </a:p>
          <a:p>
            <a:pPr lvl="1"/>
            <a:r>
              <a:rPr lang="en-US" dirty="0" err="1"/>
              <a:t>ini_set</a:t>
            </a:r>
            <a:r>
              <a:rPr lang="en-US" dirty="0"/>
              <a:t>('log_errors','1');</a:t>
            </a:r>
          </a:p>
          <a:p>
            <a:r>
              <a:rPr lang="en-US" dirty="0"/>
              <a:t>It can also be set within the </a:t>
            </a:r>
            <a:r>
              <a:rPr lang="en-US" b="1" dirty="0" err="1"/>
              <a:t>php.ini</a:t>
            </a:r>
            <a:r>
              <a:rPr lang="en-US" b="1" dirty="0"/>
              <a:t> </a:t>
            </a:r>
            <a:r>
              <a:rPr lang="en-US" dirty="0"/>
              <a:t>file:</a:t>
            </a:r>
          </a:p>
          <a:p>
            <a:pPr lvl="1"/>
            <a:r>
              <a:rPr lang="en-US" dirty="0" err="1"/>
              <a:t>log_errors</a:t>
            </a:r>
            <a:r>
              <a:rPr lang="en-US" dirty="0"/>
              <a:t> = On</a:t>
            </a:r>
          </a:p>
        </p:txBody>
      </p:sp>
    </p:spTree>
    <p:extLst>
      <p:ext uri="{BB962C8B-B14F-4D97-AF65-F5344CB8AC3E}">
        <p14:creationId xmlns:p14="http://schemas.microsoft.com/office/powerpoint/2010/main" val="444350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log_error</a:t>
            </a:r>
            <a:r>
              <a:rPr lang="en-US" dirty="0"/>
              <a:t> setting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Where to store.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location to store logs in can be set </a:t>
            </a:r>
            <a:r>
              <a:rPr lang="en-US" dirty="0" err="1"/>
              <a:t>programatically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ini_set</a:t>
            </a:r>
            <a:r>
              <a:rPr lang="en-US" dirty="0"/>
              <a:t>('</a:t>
            </a:r>
            <a:r>
              <a:rPr lang="en-US" dirty="0" err="1"/>
              <a:t>error_log</a:t>
            </a:r>
            <a:r>
              <a:rPr lang="en-US" dirty="0"/>
              <a:t>', '/restricted/my-</a:t>
            </a:r>
            <a:r>
              <a:rPr lang="en-US" dirty="0" err="1"/>
              <a:t>errors.log</a:t>
            </a:r>
            <a:r>
              <a:rPr lang="en-US" dirty="0"/>
              <a:t>');</a:t>
            </a:r>
          </a:p>
          <a:p>
            <a:r>
              <a:rPr lang="en-US" dirty="0"/>
              <a:t>It can also be set within the </a:t>
            </a:r>
            <a:r>
              <a:rPr lang="en-US" b="1" dirty="0" err="1"/>
              <a:t>php.ini</a:t>
            </a:r>
            <a:r>
              <a:rPr lang="en-US" b="1" dirty="0"/>
              <a:t> </a:t>
            </a:r>
            <a:r>
              <a:rPr lang="en-US" dirty="0"/>
              <a:t>file:</a:t>
            </a:r>
          </a:p>
          <a:p>
            <a:pPr lvl="1"/>
            <a:r>
              <a:rPr lang="en-US" dirty="0" err="1"/>
              <a:t>error_log</a:t>
            </a:r>
            <a:r>
              <a:rPr lang="en-US" dirty="0"/>
              <a:t> = /restricted/my-</a:t>
            </a:r>
            <a:r>
              <a:rPr lang="en-US" dirty="0" err="1"/>
              <a:t>errors.log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6428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log_error</a:t>
            </a:r>
            <a:r>
              <a:rPr lang="en-US" dirty="0"/>
              <a:t> setting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Error_log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also programmatically send messages to the error log at any time via the </a:t>
            </a:r>
            <a:r>
              <a:rPr lang="en-US" dirty="0" err="1"/>
              <a:t>error_log</a:t>
            </a:r>
            <a:r>
              <a:rPr lang="en-US" dirty="0"/>
              <a:t>() function</a:t>
            </a:r>
          </a:p>
        </p:txBody>
      </p:sp>
      <p:pic>
        <p:nvPicPr>
          <p:cNvPr id="5" name="Picture 4" descr="Screen Shot 2014-02-15 at 4.14.33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276600"/>
            <a:ext cx="6554979" cy="2290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7942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404040"/>
                </a:solidFill>
              </a:rPr>
              <a:t>PHP ERROR and Exception </a:t>
            </a:r>
            <a:r>
              <a:rPr lang="en-US" dirty="0">
                <a:solidFill>
                  <a:srgbClr val="467082"/>
                </a:solidFill>
              </a:rPr>
              <a:t>Handling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</a:t>
            </a:r>
            <a:r>
              <a:rPr lang="en-US" dirty="0">
                <a:solidFill>
                  <a:schemeClr val="accent1"/>
                </a:solidFill>
              </a:rPr>
              <a:t>3</a:t>
            </a:r>
            <a:r>
              <a:rPr lang="en-US" dirty="0"/>
              <a:t> of 6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95622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Procedural Error Handling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Recall connecting to a database, that there may be an error…</a:t>
            </a:r>
          </a:p>
        </p:txBody>
      </p:sp>
      <p:pic>
        <p:nvPicPr>
          <p:cNvPr id="6" name="Picture 5" descr="Screen Shot 2014-02-15 at 4.15.35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124200"/>
            <a:ext cx="7967894" cy="253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9701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 Exception Handling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Try, catch, finally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runtime error occurs, PHP </a:t>
            </a:r>
            <a:r>
              <a:rPr lang="en-US" i="1" dirty="0"/>
              <a:t>throws </a:t>
            </a:r>
            <a:r>
              <a:rPr lang="en-US" dirty="0"/>
              <a:t>an </a:t>
            </a:r>
            <a:r>
              <a:rPr lang="en-US" i="1" dirty="0"/>
              <a:t>exception</a:t>
            </a:r>
            <a:r>
              <a:rPr lang="en-US" dirty="0"/>
              <a:t>.</a:t>
            </a:r>
          </a:p>
          <a:p>
            <a:r>
              <a:rPr lang="en-US" dirty="0"/>
              <a:t>This exception can be </a:t>
            </a:r>
            <a:r>
              <a:rPr lang="en-US" i="1" dirty="0"/>
              <a:t>caught </a:t>
            </a:r>
            <a:r>
              <a:rPr lang="en-US" dirty="0"/>
              <a:t>and handled either by the function, class, or page that generated the exception or by the code that called the function or class.</a:t>
            </a:r>
          </a:p>
          <a:p>
            <a:r>
              <a:rPr lang="en-US" dirty="0"/>
              <a:t>If an exception is not caught, then eventually the PHP environment will handle it by terminating execution with an “Uncaught Exception” message.</a:t>
            </a:r>
          </a:p>
        </p:txBody>
      </p:sp>
    </p:spTree>
    <p:extLst>
      <p:ext uri="{BB962C8B-B14F-4D97-AF65-F5344CB8AC3E}">
        <p14:creationId xmlns:p14="http://schemas.microsoft.com/office/powerpoint/2010/main" val="7066343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 Exception Handling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Try, catch, finally</a:t>
            </a:r>
          </a:p>
        </p:txBody>
      </p:sp>
      <p:pic>
        <p:nvPicPr>
          <p:cNvPr id="7" name="Content Placeholder 6" descr="Screen Shot 2014-02-15 at 4.16.34 PM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076" b="-507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36240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914400" y="91440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648200" y="91440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676400" y="1076980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  <a:latin typeface="Rockwell Condensed" pitchFamily="18" charset="0"/>
              </a:rPr>
              <a:t>What are </a:t>
            </a:r>
            <a:r>
              <a:rPr lang="en-US" sz="2400" dirty="0">
                <a:solidFill>
                  <a:srgbClr val="FF6600"/>
                </a:solidFill>
                <a:latin typeface="Rockwell Condensed" pitchFamily="18" charset="0"/>
              </a:rPr>
              <a:t>Errors</a:t>
            </a:r>
            <a:r>
              <a:rPr lang="en-US" sz="2400" dirty="0">
                <a:solidFill>
                  <a:schemeClr val="bg2"/>
                </a:solidFill>
                <a:latin typeface="Rockwell Condensed" pitchFamily="18" charset="0"/>
              </a:rPr>
              <a:t> and </a:t>
            </a:r>
            <a:r>
              <a:rPr lang="en-US" sz="2400" dirty="0">
                <a:solidFill>
                  <a:srgbClr val="FF6600"/>
                </a:solidFill>
                <a:latin typeface="Rockwell Condensed" pitchFamily="18" charset="0"/>
              </a:rPr>
              <a:t>Exceptions</a:t>
            </a:r>
            <a:r>
              <a:rPr lang="en-US" sz="2400" dirty="0">
                <a:solidFill>
                  <a:schemeClr val="bg2"/>
                </a:solidFill>
                <a:latin typeface="Rockwell Condensed" pitchFamily="18" charset="0"/>
              </a:rPr>
              <a:t>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10200" y="1076980"/>
            <a:ext cx="2667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  <a:latin typeface="Rockwell Condensed" pitchFamily="18" charset="0"/>
              </a:rPr>
              <a:t>PHP Error </a:t>
            </a:r>
            <a:r>
              <a:rPr lang="en-US" sz="2400" dirty="0">
                <a:solidFill>
                  <a:srgbClr val="FF6600"/>
                </a:solidFill>
                <a:latin typeface="Rockwell Condensed" pitchFamily="18" charset="0"/>
              </a:rPr>
              <a:t>Reporting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914400" y="233680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676400" y="2524780"/>
            <a:ext cx="28955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  <a:latin typeface="Rockwell Condensed" pitchFamily="18" charset="0"/>
              </a:rPr>
              <a:t>PHP Error and Exception </a:t>
            </a:r>
            <a:r>
              <a:rPr lang="en-US" sz="2400" dirty="0">
                <a:solidFill>
                  <a:srgbClr val="FF6600"/>
                </a:solidFill>
                <a:latin typeface="Rockwell Condensed" pitchFamily="18" charset="0"/>
              </a:rPr>
              <a:t>Handling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14400" y="914400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Rockwell Extra Bold" pitchFamily="18" charset="0"/>
              </a:rPr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648200" y="914400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Rockwell Extra Bold" pitchFamily="18" charset="0"/>
              </a:rPr>
              <a:t>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14400" y="2286000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Rockwell Extra Bold" pitchFamily="18" charset="0"/>
              </a:rPr>
              <a:t>3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914400" y="375920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676401" y="3972580"/>
            <a:ext cx="259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6600"/>
                </a:solidFill>
                <a:latin typeface="Rockwell Condensed" pitchFamily="18" charset="0"/>
              </a:rPr>
              <a:t>Validating</a:t>
            </a:r>
            <a:r>
              <a:rPr lang="en-US" sz="2400" dirty="0">
                <a:solidFill>
                  <a:schemeClr val="bg2"/>
                </a:solidFill>
                <a:latin typeface="Rockwell Condensed" pitchFamily="18" charset="0"/>
              </a:rPr>
              <a:t> User Input</a:t>
            </a:r>
            <a:endParaRPr lang="en-US" sz="2400" dirty="0">
              <a:solidFill>
                <a:srgbClr val="F3703A"/>
              </a:solidFill>
              <a:latin typeface="Rockwell Condensed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14400" y="3733800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Rockwell Extra Bold" pitchFamily="18" charset="0"/>
              </a:rPr>
              <a:t>5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4648200" y="233680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410201" y="2524780"/>
            <a:ext cx="259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  <a:latin typeface="Rockwell Condensed" pitchFamily="18" charset="0"/>
              </a:rPr>
              <a:t>Regular Expressions</a:t>
            </a:r>
            <a:endParaRPr lang="en-US" sz="2400" dirty="0">
              <a:solidFill>
                <a:schemeClr val="accent5"/>
              </a:solidFill>
              <a:latin typeface="Rockwell Condensed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648200" y="2286000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Rockwell Extra Bold" pitchFamily="18" charset="0"/>
              </a:rPr>
              <a:t>4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4648200" y="375920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410201" y="3972580"/>
            <a:ext cx="259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6600"/>
                </a:solidFill>
                <a:latin typeface="Rockwell Condensed" pitchFamily="18" charset="0"/>
              </a:rPr>
              <a:t>Where</a:t>
            </a:r>
            <a:r>
              <a:rPr lang="en-US" sz="2400" dirty="0">
                <a:solidFill>
                  <a:schemeClr val="bg2"/>
                </a:solidFill>
                <a:latin typeface="Rockwell Condensed" pitchFamily="18" charset="0"/>
              </a:rPr>
              <a:t> to Perform Validation</a:t>
            </a:r>
            <a:endParaRPr lang="en-US" sz="2400" dirty="0">
              <a:solidFill>
                <a:schemeClr val="accent5"/>
              </a:solidFill>
              <a:latin typeface="Rockwell Condensed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648200" y="3733800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Rockwell Extra Bold" pitchFamily="18" charset="0"/>
              </a:rPr>
              <a:t>6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 Exception Handling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Finally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finally block is optional. Any code within it will always be executed </a:t>
            </a:r>
            <a:r>
              <a:rPr lang="en-US" i="1" dirty="0"/>
              <a:t>after </a:t>
            </a:r>
            <a:r>
              <a:rPr lang="en-US" dirty="0"/>
              <a:t>the code in the try or in the catch blocks, even if that code contains a return statement.</a:t>
            </a:r>
          </a:p>
          <a:p>
            <a:r>
              <a:rPr lang="en-US" dirty="0"/>
              <a:t>The finally block is only available in PHP 5.5 and later</a:t>
            </a:r>
          </a:p>
        </p:txBody>
      </p:sp>
    </p:spTree>
    <p:extLst>
      <p:ext uri="{BB962C8B-B14F-4D97-AF65-F5344CB8AC3E}">
        <p14:creationId xmlns:p14="http://schemas.microsoft.com/office/powerpoint/2010/main" val="28578100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Throw your own exception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Object oriented way of dealing with the unexpected</a:t>
            </a:r>
          </a:p>
        </p:txBody>
      </p:sp>
      <p:pic>
        <p:nvPicPr>
          <p:cNvPr id="7" name="Picture 6" descr="Screen Shot 2014-02-15 at 4.21.42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4038600"/>
            <a:ext cx="6099492" cy="2274283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" name="Picture 9" descr="Screen Shot 2014-02-15 at 4.21.42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371600"/>
            <a:ext cx="6130918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5376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Handlers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Error and Exception Handlers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should a custom error or exception handler do? </a:t>
            </a:r>
          </a:p>
          <a:p>
            <a:r>
              <a:rPr lang="en-US" dirty="0"/>
              <a:t>It should provide the </a:t>
            </a:r>
            <a:r>
              <a:rPr lang="en-US" i="1" dirty="0"/>
              <a:t>developer </a:t>
            </a:r>
            <a:r>
              <a:rPr lang="en-US" dirty="0"/>
              <a:t>with detailed information about the state of the application when the exception occurred, information about the exception, and when it happened. </a:t>
            </a:r>
          </a:p>
          <a:p>
            <a:r>
              <a:rPr lang="en-US" dirty="0"/>
              <a:t>It should hide any of those details from the regular end user, and instead provide the user with a generic message such as “Sorry but there was a problem”</a:t>
            </a:r>
          </a:p>
          <a:p>
            <a:r>
              <a:rPr lang="en-US" dirty="0"/>
              <a:t>Once a handler function is defined, it must be registered, using the following code:</a:t>
            </a:r>
          </a:p>
          <a:p>
            <a:r>
              <a:rPr lang="en-US" dirty="0" err="1"/>
              <a:t>set_exception_handler</a:t>
            </a:r>
            <a:r>
              <a:rPr lang="en-US" dirty="0"/>
              <a:t>('</a:t>
            </a:r>
            <a:r>
              <a:rPr lang="en-US" dirty="0" err="1"/>
              <a:t>my_exception_handler</a:t>
            </a:r>
            <a:r>
              <a:rPr lang="en-US" dirty="0"/>
              <a:t>');</a:t>
            </a:r>
          </a:p>
        </p:txBody>
      </p:sp>
    </p:spTree>
    <p:extLst>
      <p:ext uri="{BB962C8B-B14F-4D97-AF65-F5344CB8AC3E}">
        <p14:creationId xmlns:p14="http://schemas.microsoft.com/office/powerpoint/2010/main" val="35254506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Handlers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Error and Exception Handlers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Screen Shot 2014-02-15 at 4.33.41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810000"/>
            <a:ext cx="5715000" cy="1712554"/>
          </a:xfrm>
          <a:prstGeom prst="rect">
            <a:avLst/>
          </a:prstGeom>
        </p:spPr>
      </p:pic>
      <p:pic>
        <p:nvPicPr>
          <p:cNvPr id="5" name="Picture 4" descr="Screen Shot 2014-02-15 at 4.33.15 P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752600"/>
            <a:ext cx="5715000" cy="2252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3774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404040"/>
                </a:solidFill>
              </a:rPr>
              <a:t>Regular Expressions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</a:t>
            </a:r>
            <a:r>
              <a:rPr lang="en-US" dirty="0">
                <a:solidFill>
                  <a:schemeClr val="accent1"/>
                </a:solidFill>
              </a:rPr>
              <a:t>4</a:t>
            </a:r>
            <a:r>
              <a:rPr lang="en-US" dirty="0"/>
              <a:t> of 6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5273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May seem irregular at first glance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dirty="0"/>
              <a:t>regular expression </a:t>
            </a:r>
            <a:r>
              <a:rPr lang="en-US" dirty="0"/>
              <a:t>is a set of special characters that define a pattern.</a:t>
            </a:r>
          </a:p>
          <a:p>
            <a:r>
              <a:rPr lang="en-US" dirty="0"/>
              <a:t>They are a type of language that is intended for the matching and manipulation of text.</a:t>
            </a:r>
          </a:p>
          <a:p>
            <a:r>
              <a:rPr lang="en-US" dirty="0"/>
              <a:t>Regular expressions are a concise way to eliminate the conditional logic that would be necessary to ensure that input data follows a specific format.</a:t>
            </a:r>
          </a:p>
        </p:txBody>
      </p:sp>
    </p:spTree>
    <p:extLst>
      <p:ext uri="{BB962C8B-B14F-4D97-AF65-F5344CB8AC3E}">
        <p14:creationId xmlns:p14="http://schemas.microsoft.com/office/powerpoint/2010/main" val="21551278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regular expression consists of two types of characters: </a:t>
            </a:r>
            <a:r>
              <a:rPr lang="en-US" b="1" dirty="0"/>
              <a:t>literals</a:t>
            </a:r>
            <a:r>
              <a:rPr lang="en-US" dirty="0"/>
              <a:t> and </a:t>
            </a:r>
            <a:r>
              <a:rPr lang="en-US" b="1" dirty="0" err="1"/>
              <a:t>metacharacters</a:t>
            </a:r>
            <a:r>
              <a:rPr lang="en-US" dirty="0"/>
              <a:t>.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A </a:t>
            </a:r>
            <a:r>
              <a:rPr lang="en-US" b="1" dirty="0"/>
              <a:t>literal </a:t>
            </a:r>
            <a:r>
              <a:rPr lang="en-US" dirty="0"/>
              <a:t>is a character you wish to match in the target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A </a:t>
            </a:r>
            <a:r>
              <a:rPr lang="en-US" b="1" dirty="0" err="1"/>
              <a:t>metacharacter</a:t>
            </a:r>
            <a:r>
              <a:rPr lang="en-US" b="1" dirty="0"/>
              <a:t> </a:t>
            </a:r>
            <a:r>
              <a:rPr lang="en-US" dirty="0"/>
              <a:t>is a special symbol that acts as a command to the regular expression parser</a:t>
            </a:r>
          </a:p>
        </p:txBody>
      </p:sp>
    </p:spTree>
    <p:extLst>
      <p:ext uri="{BB962C8B-B14F-4D97-AF65-F5344CB8AC3E}">
        <p14:creationId xmlns:p14="http://schemas.microsoft.com/office/powerpoint/2010/main" val="15478897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Characters with Special Meaning</a:t>
            </a:r>
          </a:p>
        </p:txBody>
      </p:sp>
      <p:pic>
        <p:nvPicPr>
          <p:cNvPr id="7" name="Picture 6" descr="Screen Shot 2014-02-15 at 4.39.08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828800"/>
            <a:ext cx="7772400" cy="95129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9601" y="3352800"/>
            <a:ext cx="76200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To use a </a:t>
            </a:r>
            <a:r>
              <a:rPr lang="en-US" sz="2200" dirty="0" err="1"/>
              <a:t>metacharacter</a:t>
            </a:r>
            <a:r>
              <a:rPr lang="en-US" sz="2200" dirty="0"/>
              <a:t> as a literal, you will need to escape it by prefacing it with a backslash (\)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5877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Table of typical patterns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914400" y="1295400"/>
          <a:ext cx="7010400" cy="4737563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6990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113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0286"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700"/>
                        </a:spcBef>
                        <a:spcAft>
                          <a:spcPts val="700"/>
                        </a:spcAft>
                      </a:pPr>
                      <a:r>
                        <a:rPr lang="en-US" sz="900" dirty="0"/>
                        <a:t>Expression</a:t>
                      </a:r>
                      <a:endParaRPr lang="en-CA" sz="900" b="1" dirty="0">
                        <a:latin typeface="Calibri"/>
                        <a:ea typeface="MS ??"/>
                        <a:cs typeface="Calibri"/>
                      </a:endParaRPr>
                    </a:p>
                  </a:txBody>
                  <a:tcPr marL="48986" marR="4898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700"/>
                        </a:spcBef>
                        <a:spcAft>
                          <a:spcPts val="700"/>
                        </a:spcAft>
                      </a:pPr>
                      <a:r>
                        <a:rPr lang="en-US" sz="900" dirty="0"/>
                        <a:t>Description</a:t>
                      </a:r>
                      <a:endParaRPr lang="en-CA" sz="900" b="1" dirty="0">
                        <a:latin typeface="Calibri"/>
                        <a:ea typeface="MS ??"/>
                        <a:cs typeface="Calibri"/>
                      </a:endParaRPr>
                    </a:p>
                  </a:txBody>
                  <a:tcPr marL="48986" marR="48986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0571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700"/>
                        </a:spcBef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  <a:tab pos="1371600" algn="l"/>
                          <a:tab pos="1714500" algn="l"/>
                        </a:tabLst>
                      </a:pPr>
                      <a:r>
                        <a:rPr lang="en-US" sz="900" dirty="0"/>
                        <a:t>^ … $</a:t>
                      </a:r>
                      <a:endParaRPr lang="en-CA" sz="900" dirty="0">
                        <a:latin typeface="Consolas"/>
                        <a:ea typeface="MS ??"/>
                        <a:cs typeface="Times New Roman"/>
                      </a:endParaRPr>
                    </a:p>
                  </a:txBody>
                  <a:tcPr marL="48986" marR="4898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700"/>
                        </a:spcBef>
                        <a:spcAft>
                          <a:spcPts val="700"/>
                        </a:spcAft>
                      </a:pPr>
                      <a:r>
                        <a:rPr lang="en-US" sz="900" dirty="0"/>
                        <a:t>If used at the very start and end of the regular expression, it means that the entire string (and not just a substring) must match the rest of the regular expression contained between the ^ and the $ symbols.</a:t>
                      </a:r>
                      <a:endParaRPr lang="en-CA" sz="900" dirty="0">
                        <a:latin typeface="Calibri"/>
                        <a:ea typeface="MS ??"/>
                        <a:cs typeface="Calibri"/>
                      </a:endParaRPr>
                    </a:p>
                  </a:txBody>
                  <a:tcPr marL="48986" marR="48986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5143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700"/>
                        </a:spcBef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  <a:tab pos="1371600" algn="l"/>
                          <a:tab pos="1714500" algn="l"/>
                        </a:tabLst>
                      </a:pPr>
                      <a:r>
                        <a:rPr lang="en-US" sz="900"/>
                        <a:t>\t</a:t>
                      </a:r>
                      <a:endParaRPr lang="en-CA" sz="900">
                        <a:latin typeface="Consolas"/>
                        <a:ea typeface="MS ??"/>
                        <a:cs typeface="Times New Roman"/>
                      </a:endParaRPr>
                    </a:p>
                  </a:txBody>
                  <a:tcPr marL="48986" marR="4898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700"/>
                        </a:spcBef>
                        <a:spcAft>
                          <a:spcPts val="700"/>
                        </a:spcAft>
                      </a:pPr>
                      <a:r>
                        <a:rPr lang="en-US" sz="900"/>
                        <a:t>Matches a tab character.</a:t>
                      </a:r>
                      <a:endParaRPr lang="en-CA" sz="900">
                        <a:latin typeface="Calibri"/>
                        <a:ea typeface="MS ??"/>
                        <a:cs typeface="Calibri"/>
                      </a:endParaRPr>
                    </a:p>
                  </a:txBody>
                  <a:tcPr marL="48986" marR="48986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143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700"/>
                        </a:spcBef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  <a:tab pos="1371600" algn="l"/>
                          <a:tab pos="1714500" algn="l"/>
                        </a:tabLst>
                      </a:pPr>
                      <a:r>
                        <a:rPr lang="en-US" sz="900"/>
                        <a:t>\n</a:t>
                      </a:r>
                      <a:endParaRPr lang="en-CA" sz="900">
                        <a:latin typeface="Consolas"/>
                        <a:ea typeface="MS ??"/>
                        <a:cs typeface="Times New Roman"/>
                      </a:endParaRPr>
                    </a:p>
                  </a:txBody>
                  <a:tcPr marL="48986" marR="4898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700"/>
                        </a:spcBef>
                        <a:spcAft>
                          <a:spcPts val="700"/>
                        </a:spcAft>
                      </a:pPr>
                      <a:r>
                        <a:rPr lang="en-US" sz="900"/>
                        <a:t>Matches a new line character.</a:t>
                      </a:r>
                      <a:endParaRPr lang="en-CA" sz="900">
                        <a:latin typeface="Calibri"/>
                        <a:ea typeface="MS ??"/>
                        <a:cs typeface="Calibri"/>
                      </a:endParaRPr>
                    </a:p>
                  </a:txBody>
                  <a:tcPr marL="48986" marR="48986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5143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700"/>
                        </a:spcBef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  <a:tab pos="1371600" algn="l"/>
                          <a:tab pos="1714500" algn="l"/>
                        </a:tabLst>
                      </a:pPr>
                      <a:r>
                        <a:rPr lang="en-US" sz="900"/>
                        <a:t>.</a:t>
                      </a:r>
                      <a:endParaRPr lang="en-CA" sz="900">
                        <a:latin typeface="Consolas"/>
                        <a:ea typeface="MS ??"/>
                        <a:cs typeface="Times New Roman"/>
                      </a:endParaRPr>
                    </a:p>
                  </a:txBody>
                  <a:tcPr marL="48986" marR="4898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700"/>
                        </a:spcBef>
                        <a:spcAft>
                          <a:spcPts val="700"/>
                        </a:spcAft>
                      </a:pPr>
                      <a:r>
                        <a:rPr lang="en-US" sz="900"/>
                        <a:t>Matches any character other than \n.</a:t>
                      </a:r>
                      <a:endParaRPr lang="en-CA" sz="900">
                        <a:latin typeface="Calibri"/>
                        <a:ea typeface="MS ??"/>
                        <a:cs typeface="Calibri"/>
                      </a:endParaRPr>
                    </a:p>
                  </a:txBody>
                  <a:tcPr marL="48986" marR="48986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5143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700"/>
                        </a:spcBef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  <a:tab pos="1371600" algn="l"/>
                          <a:tab pos="1714500" algn="l"/>
                        </a:tabLst>
                      </a:pPr>
                      <a:r>
                        <a:rPr lang="en-US" sz="900"/>
                        <a:t>[qwerty]</a:t>
                      </a:r>
                      <a:endParaRPr lang="en-CA" sz="900">
                        <a:latin typeface="Consolas"/>
                        <a:ea typeface="MS ??"/>
                        <a:cs typeface="Times New Roman"/>
                      </a:endParaRPr>
                    </a:p>
                  </a:txBody>
                  <a:tcPr marL="48986" marR="4898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700"/>
                        </a:spcBef>
                        <a:spcAft>
                          <a:spcPts val="700"/>
                        </a:spcAft>
                      </a:pPr>
                      <a:r>
                        <a:rPr lang="en-US" sz="900"/>
                        <a:t>Matches any single character of the set contained within the brackets.</a:t>
                      </a:r>
                      <a:endParaRPr lang="en-CA" sz="900">
                        <a:latin typeface="Calibri"/>
                        <a:ea typeface="MS ??"/>
                        <a:cs typeface="Calibri"/>
                      </a:endParaRPr>
                    </a:p>
                  </a:txBody>
                  <a:tcPr marL="48986" marR="48986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5143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700"/>
                        </a:spcBef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  <a:tab pos="1371600" algn="l"/>
                          <a:tab pos="1714500" algn="l"/>
                        </a:tabLst>
                      </a:pPr>
                      <a:r>
                        <a:rPr lang="en-US" sz="900"/>
                        <a:t>[^qwerty]</a:t>
                      </a:r>
                      <a:endParaRPr lang="en-CA" sz="900">
                        <a:latin typeface="Consolas"/>
                        <a:ea typeface="MS ??"/>
                        <a:cs typeface="Times New Roman"/>
                      </a:endParaRPr>
                    </a:p>
                  </a:txBody>
                  <a:tcPr marL="48986" marR="4898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700"/>
                        </a:spcBef>
                        <a:spcAft>
                          <a:spcPts val="700"/>
                        </a:spcAft>
                      </a:pPr>
                      <a:r>
                        <a:rPr lang="en-US" sz="900"/>
                        <a:t>Matches any single character not contained within the brackets.</a:t>
                      </a:r>
                      <a:endParaRPr lang="en-CA" sz="900">
                        <a:latin typeface="Calibri"/>
                        <a:ea typeface="MS ??"/>
                        <a:cs typeface="Calibri"/>
                      </a:endParaRPr>
                    </a:p>
                  </a:txBody>
                  <a:tcPr marL="48986" marR="48986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5143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700"/>
                        </a:spcBef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  <a:tab pos="1371600" algn="l"/>
                          <a:tab pos="1714500" algn="l"/>
                        </a:tabLst>
                      </a:pPr>
                      <a:r>
                        <a:rPr lang="en-US" sz="900"/>
                        <a:t>[a-z]</a:t>
                      </a:r>
                      <a:endParaRPr lang="en-CA" sz="900">
                        <a:latin typeface="Consolas"/>
                        <a:ea typeface="MS ??"/>
                        <a:cs typeface="Times New Roman"/>
                      </a:endParaRPr>
                    </a:p>
                  </a:txBody>
                  <a:tcPr marL="48986" marR="4898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700"/>
                        </a:spcBef>
                        <a:spcAft>
                          <a:spcPts val="700"/>
                        </a:spcAft>
                      </a:pPr>
                      <a:r>
                        <a:rPr lang="en-US" sz="900"/>
                        <a:t>Matches any single character within range of characters.</a:t>
                      </a:r>
                      <a:endParaRPr lang="en-CA" sz="900">
                        <a:latin typeface="Calibri"/>
                        <a:ea typeface="MS ??"/>
                        <a:cs typeface="Calibri"/>
                      </a:endParaRPr>
                    </a:p>
                  </a:txBody>
                  <a:tcPr marL="48986" marR="48986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5143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700"/>
                        </a:spcBef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  <a:tab pos="1371600" algn="l"/>
                          <a:tab pos="1714500" algn="l"/>
                        </a:tabLst>
                      </a:pPr>
                      <a:r>
                        <a:rPr lang="en-US" sz="900"/>
                        <a:t>\w</a:t>
                      </a:r>
                      <a:endParaRPr lang="en-CA" sz="900">
                        <a:latin typeface="Consolas"/>
                        <a:ea typeface="MS ??"/>
                        <a:cs typeface="Times New Roman"/>
                      </a:endParaRPr>
                    </a:p>
                  </a:txBody>
                  <a:tcPr marL="48986" marR="4898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700"/>
                        </a:spcBef>
                        <a:spcAft>
                          <a:spcPts val="700"/>
                        </a:spcAft>
                      </a:pPr>
                      <a:r>
                        <a:rPr lang="en-US" sz="900"/>
                        <a:t>Matches any word character. Equivalent to [a-zA-Z0-9].</a:t>
                      </a:r>
                      <a:endParaRPr lang="en-CA" sz="900">
                        <a:latin typeface="Calibri"/>
                        <a:ea typeface="MS ??"/>
                        <a:cs typeface="Calibri"/>
                      </a:endParaRPr>
                    </a:p>
                  </a:txBody>
                  <a:tcPr marL="48986" marR="48986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5143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700"/>
                        </a:spcBef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  <a:tab pos="1371600" algn="l"/>
                          <a:tab pos="1714500" algn="l"/>
                        </a:tabLst>
                      </a:pPr>
                      <a:r>
                        <a:rPr lang="en-US" sz="900"/>
                        <a:t>\W</a:t>
                      </a:r>
                      <a:endParaRPr lang="en-CA" sz="900">
                        <a:latin typeface="Consolas"/>
                        <a:ea typeface="MS ??"/>
                        <a:cs typeface="Times New Roman"/>
                      </a:endParaRPr>
                    </a:p>
                  </a:txBody>
                  <a:tcPr marL="48986" marR="4898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700"/>
                        </a:spcBef>
                        <a:spcAft>
                          <a:spcPts val="700"/>
                        </a:spcAft>
                      </a:pPr>
                      <a:r>
                        <a:rPr lang="en-US" sz="900"/>
                        <a:t>Matches any nonword character.</a:t>
                      </a:r>
                      <a:endParaRPr lang="en-CA" sz="900">
                        <a:latin typeface="Calibri"/>
                        <a:ea typeface="MS ??"/>
                        <a:cs typeface="Calibri"/>
                      </a:endParaRPr>
                    </a:p>
                  </a:txBody>
                  <a:tcPr marL="48986" marR="48986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5143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700"/>
                        </a:spcBef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  <a:tab pos="1371600" algn="l"/>
                          <a:tab pos="1714500" algn="l"/>
                        </a:tabLst>
                      </a:pPr>
                      <a:r>
                        <a:rPr lang="en-US" sz="900"/>
                        <a:t>\s</a:t>
                      </a:r>
                      <a:endParaRPr lang="en-CA" sz="900">
                        <a:latin typeface="Consolas"/>
                        <a:ea typeface="MS ??"/>
                        <a:cs typeface="Times New Roman"/>
                      </a:endParaRPr>
                    </a:p>
                  </a:txBody>
                  <a:tcPr marL="48986" marR="4898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700"/>
                        </a:spcBef>
                        <a:spcAft>
                          <a:spcPts val="700"/>
                        </a:spcAft>
                      </a:pPr>
                      <a:r>
                        <a:rPr lang="en-US" sz="900"/>
                        <a:t>Matches any white-space character.</a:t>
                      </a:r>
                      <a:endParaRPr lang="en-CA" sz="900">
                        <a:latin typeface="Calibri"/>
                        <a:ea typeface="MS ??"/>
                        <a:cs typeface="Calibri"/>
                      </a:endParaRPr>
                    </a:p>
                  </a:txBody>
                  <a:tcPr marL="48986" marR="48986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45143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700"/>
                        </a:spcBef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  <a:tab pos="1371600" algn="l"/>
                          <a:tab pos="1714500" algn="l"/>
                        </a:tabLst>
                      </a:pPr>
                      <a:r>
                        <a:rPr lang="en-US" sz="900"/>
                        <a:t>\S</a:t>
                      </a:r>
                      <a:endParaRPr lang="en-CA" sz="900">
                        <a:latin typeface="Consolas"/>
                        <a:ea typeface="MS ??"/>
                        <a:cs typeface="Times New Roman"/>
                      </a:endParaRPr>
                    </a:p>
                  </a:txBody>
                  <a:tcPr marL="48986" marR="4898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700"/>
                        </a:spcBef>
                        <a:spcAft>
                          <a:spcPts val="700"/>
                        </a:spcAft>
                      </a:pPr>
                      <a:r>
                        <a:rPr lang="en-US" sz="900"/>
                        <a:t>Matches any nonwhite-space character.</a:t>
                      </a:r>
                      <a:endParaRPr lang="en-CA" sz="900">
                        <a:latin typeface="Calibri"/>
                        <a:ea typeface="MS ??"/>
                        <a:cs typeface="Calibri"/>
                      </a:endParaRPr>
                    </a:p>
                  </a:txBody>
                  <a:tcPr marL="48986" marR="48986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45143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700"/>
                        </a:spcBef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  <a:tab pos="1371600" algn="l"/>
                          <a:tab pos="1714500" algn="l"/>
                        </a:tabLst>
                      </a:pPr>
                      <a:r>
                        <a:rPr lang="en-US" sz="900"/>
                        <a:t>\d</a:t>
                      </a:r>
                      <a:endParaRPr lang="en-CA" sz="900">
                        <a:latin typeface="Consolas"/>
                        <a:ea typeface="MS ??"/>
                        <a:cs typeface="Times New Roman"/>
                      </a:endParaRPr>
                    </a:p>
                  </a:txBody>
                  <a:tcPr marL="48986" marR="4898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700"/>
                        </a:spcBef>
                        <a:spcAft>
                          <a:spcPts val="700"/>
                        </a:spcAft>
                      </a:pPr>
                      <a:r>
                        <a:rPr lang="en-US" sz="900"/>
                        <a:t>Matches any digit.</a:t>
                      </a:r>
                      <a:endParaRPr lang="en-CA" sz="900">
                        <a:latin typeface="Calibri"/>
                        <a:ea typeface="MS ??"/>
                        <a:cs typeface="Calibri"/>
                      </a:endParaRPr>
                    </a:p>
                  </a:txBody>
                  <a:tcPr marL="48986" marR="48986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45143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700"/>
                        </a:spcBef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  <a:tab pos="1371600" algn="l"/>
                          <a:tab pos="1714500" algn="l"/>
                        </a:tabLst>
                      </a:pPr>
                      <a:r>
                        <a:rPr lang="en-US" sz="900"/>
                        <a:t>\D</a:t>
                      </a:r>
                      <a:endParaRPr lang="en-CA" sz="900">
                        <a:latin typeface="Consolas"/>
                        <a:ea typeface="MS ??"/>
                        <a:cs typeface="Times New Roman"/>
                      </a:endParaRPr>
                    </a:p>
                  </a:txBody>
                  <a:tcPr marL="48986" marR="4898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700"/>
                        </a:spcBef>
                        <a:spcAft>
                          <a:spcPts val="700"/>
                        </a:spcAft>
                      </a:pPr>
                      <a:r>
                        <a:rPr lang="en-US" sz="900"/>
                        <a:t>Matches any nondigit.</a:t>
                      </a:r>
                      <a:endParaRPr lang="en-CA" sz="900">
                        <a:latin typeface="Calibri"/>
                        <a:ea typeface="MS ??"/>
                        <a:cs typeface="Calibri"/>
                      </a:endParaRPr>
                    </a:p>
                  </a:txBody>
                  <a:tcPr marL="48986" marR="48986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45143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700"/>
                        </a:spcBef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  <a:tab pos="1371600" algn="l"/>
                          <a:tab pos="1714500" algn="l"/>
                        </a:tabLst>
                      </a:pPr>
                      <a:r>
                        <a:rPr lang="en-US" sz="900"/>
                        <a:t>*</a:t>
                      </a:r>
                      <a:endParaRPr lang="en-CA" sz="900">
                        <a:latin typeface="Consolas"/>
                        <a:ea typeface="MS ??"/>
                        <a:cs typeface="Times New Roman"/>
                      </a:endParaRPr>
                    </a:p>
                  </a:txBody>
                  <a:tcPr marL="48986" marR="4898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700"/>
                        </a:spcBef>
                        <a:spcAft>
                          <a:spcPts val="700"/>
                        </a:spcAft>
                      </a:pPr>
                      <a:r>
                        <a:rPr lang="en-US" sz="900"/>
                        <a:t>Indicates zero or more matches. </a:t>
                      </a:r>
                      <a:endParaRPr lang="en-CA" sz="900">
                        <a:latin typeface="Calibri"/>
                        <a:ea typeface="MS ??"/>
                        <a:cs typeface="Calibri"/>
                      </a:endParaRPr>
                    </a:p>
                  </a:txBody>
                  <a:tcPr marL="48986" marR="48986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45143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700"/>
                        </a:spcBef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  <a:tab pos="1371600" algn="l"/>
                          <a:tab pos="1714500" algn="l"/>
                        </a:tabLst>
                      </a:pPr>
                      <a:r>
                        <a:rPr lang="en-US" sz="900"/>
                        <a:t>+</a:t>
                      </a:r>
                      <a:endParaRPr lang="en-CA" sz="900">
                        <a:latin typeface="Consolas"/>
                        <a:ea typeface="MS ??"/>
                        <a:cs typeface="Times New Roman"/>
                      </a:endParaRPr>
                    </a:p>
                  </a:txBody>
                  <a:tcPr marL="48986" marR="4898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700"/>
                        </a:spcBef>
                        <a:spcAft>
                          <a:spcPts val="700"/>
                        </a:spcAft>
                      </a:pPr>
                      <a:r>
                        <a:rPr lang="en-US" sz="900"/>
                        <a:t>Indicates one or more matches.</a:t>
                      </a:r>
                      <a:endParaRPr lang="en-CA" sz="900">
                        <a:latin typeface="Calibri"/>
                        <a:ea typeface="MS ??"/>
                        <a:cs typeface="Calibri"/>
                      </a:endParaRPr>
                    </a:p>
                  </a:txBody>
                  <a:tcPr marL="48986" marR="48986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45143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700"/>
                        </a:spcBef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  <a:tab pos="1371600" algn="l"/>
                          <a:tab pos="1714500" algn="l"/>
                        </a:tabLst>
                      </a:pPr>
                      <a:r>
                        <a:rPr lang="en-US" sz="900"/>
                        <a:t>?</a:t>
                      </a:r>
                      <a:endParaRPr lang="en-CA" sz="900">
                        <a:latin typeface="Consolas"/>
                        <a:ea typeface="MS ??"/>
                        <a:cs typeface="Times New Roman"/>
                      </a:endParaRPr>
                    </a:p>
                  </a:txBody>
                  <a:tcPr marL="48986" marR="4898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700"/>
                        </a:spcBef>
                        <a:spcAft>
                          <a:spcPts val="700"/>
                        </a:spcAft>
                      </a:pPr>
                      <a:r>
                        <a:rPr lang="en-US" sz="900"/>
                        <a:t>Indicates zero or one match.</a:t>
                      </a:r>
                      <a:endParaRPr lang="en-CA" sz="900">
                        <a:latin typeface="Calibri"/>
                        <a:ea typeface="MS ??"/>
                        <a:cs typeface="Calibri"/>
                      </a:endParaRPr>
                    </a:p>
                  </a:txBody>
                  <a:tcPr marL="48986" marR="48986" marT="0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45143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700"/>
                        </a:spcBef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  <a:tab pos="1371600" algn="l"/>
                          <a:tab pos="1714500" algn="l"/>
                        </a:tabLst>
                      </a:pPr>
                      <a:r>
                        <a:rPr lang="en-US" sz="900"/>
                        <a:t>{n}</a:t>
                      </a:r>
                      <a:endParaRPr lang="en-CA" sz="900">
                        <a:latin typeface="Consolas"/>
                        <a:ea typeface="MS ??"/>
                        <a:cs typeface="Times New Roman"/>
                      </a:endParaRPr>
                    </a:p>
                  </a:txBody>
                  <a:tcPr marL="48986" marR="4898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700"/>
                        </a:spcBef>
                        <a:spcAft>
                          <a:spcPts val="700"/>
                        </a:spcAft>
                      </a:pPr>
                      <a:r>
                        <a:rPr lang="en-US" sz="900"/>
                        <a:t>Indicates exactly n matches.</a:t>
                      </a:r>
                      <a:endParaRPr lang="en-CA" sz="900">
                        <a:latin typeface="Calibri"/>
                        <a:ea typeface="MS ??"/>
                        <a:cs typeface="Calibri"/>
                      </a:endParaRPr>
                    </a:p>
                  </a:txBody>
                  <a:tcPr marL="48986" marR="48986" marT="0" marB="0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45143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700"/>
                        </a:spcBef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  <a:tab pos="1371600" algn="l"/>
                          <a:tab pos="1714500" algn="l"/>
                        </a:tabLst>
                      </a:pPr>
                      <a:r>
                        <a:rPr lang="en-US" sz="900"/>
                        <a:t>{n,}</a:t>
                      </a:r>
                      <a:endParaRPr lang="en-CA" sz="900">
                        <a:latin typeface="Consolas"/>
                        <a:ea typeface="MS ??"/>
                        <a:cs typeface="Times New Roman"/>
                      </a:endParaRPr>
                    </a:p>
                  </a:txBody>
                  <a:tcPr marL="48986" marR="4898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700"/>
                        </a:spcBef>
                        <a:spcAft>
                          <a:spcPts val="700"/>
                        </a:spcAft>
                      </a:pPr>
                      <a:r>
                        <a:rPr lang="en-US" sz="900"/>
                        <a:t>Indicates n or more matches.</a:t>
                      </a:r>
                      <a:endParaRPr lang="en-CA" sz="900">
                        <a:latin typeface="Calibri"/>
                        <a:ea typeface="MS ??"/>
                        <a:cs typeface="Calibri"/>
                      </a:endParaRPr>
                    </a:p>
                  </a:txBody>
                  <a:tcPr marL="48986" marR="48986" marT="0" marB="0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45143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700"/>
                        </a:spcBef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  <a:tab pos="1371600" algn="l"/>
                          <a:tab pos="1714500" algn="l"/>
                        </a:tabLst>
                      </a:pPr>
                      <a:r>
                        <a:rPr lang="en-US" sz="900"/>
                        <a:t>{n,m}</a:t>
                      </a:r>
                      <a:endParaRPr lang="en-CA" sz="900">
                        <a:latin typeface="Consolas"/>
                        <a:ea typeface="MS ??"/>
                        <a:cs typeface="Times New Roman"/>
                      </a:endParaRPr>
                    </a:p>
                  </a:txBody>
                  <a:tcPr marL="48986" marR="4898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700"/>
                        </a:spcBef>
                        <a:spcAft>
                          <a:spcPts val="700"/>
                        </a:spcAft>
                      </a:pPr>
                      <a:r>
                        <a:rPr lang="en-US" sz="900"/>
                        <a:t>Indicates at least n but no more than m matches.</a:t>
                      </a:r>
                      <a:endParaRPr lang="en-CA" sz="900">
                        <a:latin typeface="Calibri"/>
                        <a:ea typeface="MS ??"/>
                        <a:cs typeface="Calibri"/>
                      </a:endParaRPr>
                    </a:p>
                  </a:txBody>
                  <a:tcPr marL="48986" marR="48986" marT="0" marB="0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90286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700"/>
                        </a:spcBef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  <a:tab pos="1371600" algn="l"/>
                          <a:tab pos="1714500" algn="l"/>
                        </a:tabLst>
                      </a:pPr>
                      <a:r>
                        <a:rPr lang="en-US" sz="900"/>
                        <a:t>|</a:t>
                      </a:r>
                      <a:endParaRPr lang="en-CA" sz="900">
                        <a:latin typeface="Consolas"/>
                        <a:ea typeface="MS ??"/>
                        <a:cs typeface="Times New Roman"/>
                      </a:endParaRPr>
                    </a:p>
                  </a:txBody>
                  <a:tcPr marL="48986" marR="4898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700"/>
                        </a:spcBef>
                        <a:spcAft>
                          <a:spcPts val="700"/>
                        </a:spcAft>
                      </a:pPr>
                      <a:r>
                        <a:rPr lang="en-US" sz="900"/>
                        <a:t>Matches any one of the terms separated by the | character. Equivalent to Boolean OR.</a:t>
                      </a:r>
                      <a:endParaRPr lang="en-CA" sz="900">
                        <a:latin typeface="Calibri"/>
                        <a:ea typeface="MS ??"/>
                        <a:cs typeface="Calibri"/>
                      </a:endParaRPr>
                    </a:p>
                  </a:txBody>
                  <a:tcPr marL="48986" marR="48986" marT="0" marB="0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90286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700"/>
                        </a:spcBef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  <a:tab pos="1371600" algn="l"/>
                          <a:tab pos="1714500" algn="l"/>
                        </a:tabLst>
                      </a:pPr>
                      <a:r>
                        <a:rPr lang="en-US" sz="900" dirty="0"/>
                        <a:t>()</a:t>
                      </a:r>
                      <a:endParaRPr lang="en-CA" sz="900" dirty="0">
                        <a:latin typeface="Consolas"/>
                        <a:ea typeface="MS ??"/>
                        <a:cs typeface="Times New Roman"/>
                      </a:endParaRPr>
                    </a:p>
                  </a:txBody>
                  <a:tcPr marL="48986" marR="4898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700"/>
                        </a:spcBef>
                        <a:spcAft>
                          <a:spcPts val="700"/>
                        </a:spcAft>
                      </a:pPr>
                      <a:r>
                        <a:rPr lang="en-US" sz="900" dirty="0"/>
                        <a:t>Groups a </a:t>
                      </a:r>
                      <a:r>
                        <a:rPr lang="en-US" sz="900" dirty="0" err="1"/>
                        <a:t>subexpression</a:t>
                      </a:r>
                      <a:r>
                        <a:rPr lang="en-US" sz="900" dirty="0"/>
                        <a:t>. Grouping can make a regular expression easier to understand.</a:t>
                      </a:r>
                      <a:endParaRPr lang="en-CA" sz="900" dirty="0">
                        <a:latin typeface="Calibri"/>
                        <a:ea typeface="MS ??"/>
                        <a:cs typeface="Calibri"/>
                      </a:endParaRPr>
                    </a:p>
                  </a:txBody>
                  <a:tcPr marL="48986" marR="48986" marT="0" marB="0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45416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Building one example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914400" y="1646237"/>
            <a:ext cx="6400800" cy="4525963"/>
          </a:xfrm>
        </p:spPr>
        <p:txBody>
          <a:bodyPr>
            <a:normAutofit/>
          </a:bodyPr>
          <a:lstStyle/>
          <a:p>
            <a:r>
              <a:rPr lang="en-US" dirty="0"/>
              <a:t>Consider a regular expression that would match a North American phone number without the area code.</a:t>
            </a:r>
          </a:p>
          <a:p>
            <a:r>
              <a:rPr lang="en-US" dirty="0"/>
              <a:t>A valid number contains three numbers, followed by a dash, followed by four numbers without any other character.</a:t>
            </a:r>
          </a:p>
          <a:p>
            <a:r>
              <a:rPr lang="en-US" dirty="0"/>
              <a:t>The regular expression for this would be:</a:t>
            </a:r>
          </a:p>
          <a:p>
            <a:r>
              <a:rPr lang="en-US" sz="2400" b="1" dirty="0">
                <a:solidFill>
                  <a:schemeClr val="accent2"/>
                </a:solidFill>
              </a:rPr>
              <a:t>^</a:t>
            </a:r>
            <a:r>
              <a:rPr lang="en-US" sz="2400" b="1" dirty="0">
                <a:solidFill>
                  <a:schemeClr val="accent1"/>
                </a:solidFill>
              </a:rPr>
              <a:t>\d{3}</a:t>
            </a:r>
            <a:r>
              <a:rPr lang="en-US" sz="2400" b="1" dirty="0"/>
              <a:t>–</a:t>
            </a:r>
            <a:r>
              <a:rPr lang="en-US" sz="2400" b="1" dirty="0">
                <a:solidFill>
                  <a:schemeClr val="accent2"/>
                </a:solidFill>
              </a:rPr>
              <a:t>\d{4}</a:t>
            </a:r>
            <a:r>
              <a:rPr lang="en-US" sz="2400" b="1" dirty="0">
                <a:solidFill>
                  <a:srgbClr val="009FDA"/>
                </a:solidFill>
              </a:rPr>
              <a:t>$</a:t>
            </a:r>
          </a:p>
        </p:txBody>
      </p:sp>
    </p:spTree>
    <p:extLst>
      <p:ext uri="{BB962C8B-B14F-4D97-AF65-F5344CB8AC3E}">
        <p14:creationId xmlns:p14="http://schemas.microsoft.com/office/powerpoint/2010/main" val="258486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are Errors and Exceptions?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</a:t>
            </a:r>
            <a:r>
              <a:rPr lang="en-US" dirty="0">
                <a:solidFill>
                  <a:schemeClr val="accent1"/>
                </a:solidFill>
              </a:rPr>
              <a:t>1</a:t>
            </a:r>
            <a:r>
              <a:rPr lang="en-US" dirty="0"/>
              <a:t> of 6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9077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three numbers, followed by a dash, followed by four numbers 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914400" y="1646237"/>
            <a:ext cx="6400800" cy="4525963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^</a:t>
            </a:r>
            <a:r>
              <a:rPr lang="en-US" sz="2400" b="1" dirty="0">
                <a:solidFill>
                  <a:schemeClr val="accent1"/>
                </a:solidFill>
              </a:rPr>
              <a:t>\d{3}</a:t>
            </a:r>
            <a:r>
              <a:rPr lang="en-US" sz="2400" b="1" dirty="0"/>
              <a:t>–</a:t>
            </a:r>
            <a:r>
              <a:rPr lang="en-US" sz="2400" b="1" dirty="0">
                <a:solidFill>
                  <a:schemeClr val="accent2"/>
                </a:solidFill>
              </a:rPr>
              <a:t>\d{4}</a:t>
            </a:r>
            <a:r>
              <a:rPr lang="en-US" sz="2400" b="1" dirty="0">
                <a:solidFill>
                  <a:srgbClr val="009FDA"/>
                </a:solidFill>
              </a:rPr>
              <a:t>$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The dash is a literal character; the rest are all </a:t>
            </a:r>
            <a:r>
              <a:rPr lang="en-US" sz="2400" dirty="0" err="1"/>
              <a:t>metacharacters</a:t>
            </a:r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The </a:t>
            </a:r>
            <a:r>
              <a:rPr lang="en-US" sz="2400" b="1" dirty="0"/>
              <a:t>^</a:t>
            </a:r>
            <a:r>
              <a:rPr lang="en-US" sz="2400" dirty="0"/>
              <a:t> and </a:t>
            </a:r>
            <a:r>
              <a:rPr lang="en-US" sz="2400" b="1" dirty="0"/>
              <a:t>$</a:t>
            </a:r>
            <a:r>
              <a:rPr lang="en-US" sz="2400" dirty="0"/>
              <a:t> symbol indicate the beginning and end of the string, respectively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The </a:t>
            </a:r>
            <a:r>
              <a:rPr lang="en-US" sz="2400" dirty="0" err="1"/>
              <a:t>metacharacter</a:t>
            </a:r>
            <a:r>
              <a:rPr lang="en-US" sz="2400" dirty="0"/>
              <a:t> \d indicates a digit, while the </a:t>
            </a:r>
            <a:r>
              <a:rPr lang="en-US" sz="2400" dirty="0" err="1"/>
              <a:t>metacharacters</a:t>
            </a:r>
            <a:r>
              <a:rPr lang="en-US" sz="2400" dirty="0"/>
              <a:t> {3} and {4} indicate three and four repetitions of the previous match (i.e., a digit), respectively</a:t>
            </a:r>
            <a:endParaRPr lang="en-US" sz="2400" b="1" dirty="0">
              <a:solidFill>
                <a:srgbClr val="009FD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19887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three numbers, followed by a dash, followed by four numbers 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914400" y="1646237"/>
            <a:ext cx="6400800" cy="4525963"/>
          </a:xfrm>
        </p:spPr>
        <p:txBody>
          <a:bodyPr>
            <a:normAutofit/>
          </a:bodyPr>
          <a:lstStyle/>
          <a:p>
            <a:r>
              <a:rPr lang="en-US" sz="2400" dirty="0"/>
              <a:t>A more sophisticated regular expression for a phone number would not allow the first digit in the phone number to be a zero ("0") or a one ("1"). </a:t>
            </a:r>
          </a:p>
          <a:p>
            <a:r>
              <a:rPr lang="en-US" sz="2400" dirty="0"/>
              <a:t>The modified regular expression for this would be:</a:t>
            </a:r>
          </a:p>
          <a:p>
            <a:r>
              <a:rPr lang="en-US" sz="2400" b="1" dirty="0">
                <a:solidFill>
                  <a:srgbClr val="CE2933"/>
                </a:solidFill>
              </a:rPr>
              <a:t>^</a:t>
            </a:r>
            <a:r>
              <a:rPr lang="en-US" sz="2400" b="1" dirty="0">
                <a:solidFill>
                  <a:schemeClr val="accent1"/>
                </a:solidFill>
              </a:rPr>
              <a:t>[2-9]</a:t>
            </a:r>
            <a:r>
              <a:rPr lang="en-US" sz="2400" b="1" dirty="0">
                <a:solidFill>
                  <a:srgbClr val="CE2933"/>
                </a:solidFill>
              </a:rPr>
              <a:t>\d{2}</a:t>
            </a:r>
            <a:r>
              <a:rPr lang="en-US" sz="2400" b="1" dirty="0"/>
              <a:t>–</a:t>
            </a:r>
            <a:r>
              <a:rPr lang="en-US" sz="2400" b="1" dirty="0">
                <a:solidFill>
                  <a:srgbClr val="009FDA"/>
                </a:solidFill>
              </a:rPr>
              <a:t>\d{4}</a:t>
            </a:r>
            <a:r>
              <a:rPr lang="en-US" sz="2400" b="1" dirty="0">
                <a:solidFill>
                  <a:srgbClr val="CE2933"/>
                </a:solidFill>
              </a:rPr>
              <a:t>$</a:t>
            </a:r>
          </a:p>
        </p:txBody>
      </p:sp>
    </p:spTree>
    <p:extLst>
      <p:ext uri="{BB962C8B-B14F-4D97-AF65-F5344CB8AC3E}">
        <p14:creationId xmlns:p14="http://schemas.microsoft.com/office/powerpoint/2010/main" val="22269168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Any number (but 0,1), then 2 more, a dash and 4 more.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914400" y="1646237"/>
            <a:ext cx="6400800" cy="4525963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CE2933"/>
                </a:solidFill>
              </a:rPr>
              <a:t>^</a:t>
            </a:r>
            <a:r>
              <a:rPr lang="en-US" sz="2400" b="1" dirty="0">
                <a:solidFill>
                  <a:schemeClr val="accent1"/>
                </a:solidFill>
              </a:rPr>
              <a:t>[2-9]</a:t>
            </a:r>
            <a:r>
              <a:rPr lang="en-US" sz="2400" b="1" dirty="0">
                <a:solidFill>
                  <a:srgbClr val="CE2933"/>
                </a:solidFill>
              </a:rPr>
              <a:t>\d{2}</a:t>
            </a:r>
            <a:r>
              <a:rPr lang="en-US" sz="2400" b="1" dirty="0"/>
              <a:t>–</a:t>
            </a:r>
            <a:r>
              <a:rPr lang="en-US" sz="2400" b="1" dirty="0">
                <a:solidFill>
                  <a:srgbClr val="009FDA"/>
                </a:solidFill>
              </a:rPr>
              <a:t>\d{4}</a:t>
            </a:r>
            <a:r>
              <a:rPr lang="en-US" sz="2400" b="1" dirty="0">
                <a:solidFill>
                  <a:srgbClr val="CE2933"/>
                </a:solidFill>
              </a:rPr>
              <a:t>$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The [2-9] </a:t>
            </a:r>
            <a:r>
              <a:rPr lang="en-US" sz="2400" dirty="0" err="1"/>
              <a:t>metacharacter</a:t>
            </a:r>
            <a:r>
              <a:rPr lang="en-US" sz="2400" dirty="0"/>
              <a:t> indicates that the first character must be a digit within the range 2 through 9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Since only two more numbers are needed the pattern </a:t>
            </a:r>
            <a:r>
              <a:rPr lang="en-US" sz="2400" b="1" dirty="0"/>
              <a:t>\d{3} </a:t>
            </a:r>
            <a:r>
              <a:rPr lang="en-US" sz="2400" dirty="0"/>
              <a:t>becomes </a:t>
            </a:r>
            <a:r>
              <a:rPr lang="en-US" sz="2400" b="1" dirty="0"/>
              <a:t>\d{2}</a:t>
            </a:r>
          </a:p>
        </p:txBody>
      </p:sp>
    </p:spTree>
    <p:extLst>
      <p:ext uri="{BB962C8B-B14F-4D97-AF65-F5344CB8AC3E}">
        <p14:creationId xmlns:p14="http://schemas.microsoft.com/office/powerpoint/2010/main" val="3876878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Allow a space, period, or dash in the number.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914400" y="1646237"/>
            <a:ext cx="6400800" cy="4525963"/>
          </a:xfrm>
        </p:spPr>
        <p:txBody>
          <a:bodyPr>
            <a:normAutofit/>
          </a:bodyPr>
          <a:lstStyle/>
          <a:p>
            <a:r>
              <a:rPr lang="en-US" sz="2400" dirty="0"/>
              <a:t>We can make our regular expression a bit more flexible by allowing either a single space (440 6061), a period (440.6061), or a dash (440-6061) between the two sets of numbers. </a:t>
            </a:r>
          </a:p>
          <a:p>
            <a:r>
              <a:rPr lang="en-US" sz="2400" dirty="0"/>
              <a:t>We can do this via the [] </a:t>
            </a:r>
            <a:r>
              <a:rPr lang="en-US" sz="2400" dirty="0" err="1"/>
              <a:t>metacharacter</a:t>
            </a:r>
            <a:r>
              <a:rPr lang="en-US" sz="2400" dirty="0"/>
              <a:t>:</a:t>
            </a:r>
          </a:p>
          <a:p>
            <a:r>
              <a:rPr lang="en-US" sz="2400" b="1" dirty="0">
                <a:solidFill>
                  <a:srgbClr val="CE2933"/>
                </a:solidFill>
              </a:rPr>
              <a:t>^</a:t>
            </a:r>
            <a:r>
              <a:rPr lang="en-US" sz="2400" b="1" dirty="0">
                <a:solidFill>
                  <a:srgbClr val="009FDA"/>
                </a:solidFill>
              </a:rPr>
              <a:t>[2-9]</a:t>
            </a:r>
            <a:r>
              <a:rPr lang="en-US" sz="2400" b="1" dirty="0">
                <a:solidFill>
                  <a:schemeClr val="accent2"/>
                </a:solidFill>
              </a:rPr>
              <a:t>\d{2}</a:t>
            </a:r>
            <a:r>
              <a:rPr lang="en-US" sz="2400" b="1" dirty="0">
                <a:solidFill>
                  <a:srgbClr val="009FDA"/>
                </a:solidFill>
              </a:rPr>
              <a:t>[–\s\.]</a:t>
            </a:r>
            <a:r>
              <a:rPr lang="en-US" sz="2400" b="1" dirty="0">
                <a:solidFill>
                  <a:srgbClr val="CE2933"/>
                </a:solidFill>
              </a:rPr>
              <a:t>\d{4}</a:t>
            </a:r>
            <a:r>
              <a:rPr lang="en-US" sz="2400" b="1" dirty="0">
                <a:solidFill>
                  <a:srgbClr val="009FDA"/>
                </a:solidFill>
              </a:rPr>
              <a:t>$</a:t>
            </a:r>
          </a:p>
        </p:txBody>
      </p:sp>
    </p:spTree>
    <p:extLst>
      <p:ext uri="{BB962C8B-B14F-4D97-AF65-F5344CB8AC3E}">
        <p14:creationId xmlns:p14="http://schemas.microsoft.com/office/powerpoint/2010/main" val="3620786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Allow a space, period, or dash in the number.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914400" y="1646237"/>
            <a:ext cx="6400800" cy="4525963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CE2933"/>
                </a:solidFill>
              </a:rPr>
              <a:t>^</a:t>
            </a:r>
            <a:r>
              <a:rPr lang="en-US" sz="2400" b="1" dirty="0">
                <a:solidFill>
                  <a:srgbClr val="009FDA"/>
                </a:solidFill>
              </a:rPr>
              <a:t>[2-9]</a:t>
            </a:r>
            <a:r>
              <a:rPr lang="en-US" sz="2400" b="1" dirty="0">
                <a:solidFill>
                  <a:schemeClr val="accent2"/>
                </a:solidFill>
              </a:rPr>
              <a:t>\d{2}</a:t>
            </a:r>
            <a:r>
              <a:rPr lang="en-US" sz="2400" b="1" dirty="0">
                <a:solidFill>
                  <a:srgbClr val="009FDA"/>
                </a:solidFill>
              </a:rPr>
              <a:t>[–\s\.]</a:t>
            </a:r>
            <a:r>
              <a:rPr lang="en-US" sz="2400" b="1" dirty="0">
                <a:solidFill>
                  <a:srgbClr val="CE2933"/>
                </a:solidFill>
              </a:rPr>
              <a:t>\d{4}</a:t>
            </a:r>
            <a:r>
              <a:rPr lang="en-US" sz="2400" b="1" dirty="0">
                <a:solidFill>
                  <a:srgbClr val="009FDA"/>
                </a:solidFill>
              </a:rPr>
              <a:t>$</a:t>
            </a:r>
          </a:p>
          <a:p>
            <a:r>
              <a:rPr lang="en-US" sz="2400" dirty="0"/>
              <a:t>This expression indicates that the fourth character in the input must match one of the three characters contained within the square brackets (– matches a dash, \s matches a white space, and \. matches a period)</a:t>
            </a:r>
          </a:p>
          <a:p>
            <a:r>
              <a:rPr lang="en-US" sz="2400" dirty="0"/>
              <a:t>We must use the escape character for the dash and period, since they have a </a:t>
            </a:r>
            <a:r>
              <a:rPr lang="en-US" sz="2400" dirty="0" err="1"/>
              <a:t>metacharacter</a:t>
            </a:r>
            <a:r>
              <a:rPr lang="en-US" sz="2400" dirty="0"/>
              <a:t> meaning when used within the square brackets</a:t>
            </a:r>
            <a:endParaRPr lang="en-US" sz="2400" b="1" dirty="0">
              <a:solidFill>
                <a:srgbClr val="009FD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67460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Allow multiple spaces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914400" y="1646237"/>
            <a:ext cx="6400800" cy="4525963"/>
          </a:xfrm>
        </p:spPr>
        <p:txBody>
          <a:bodyPr>
            <a:normAutofit/>
          </a:bodyPr>
          <a:lstStyle/>
          <a:p>
            <a:r>
              <a:rPr lang="en-US" sz="2400" dirty="0"/>
              <a:t>If we want to allow multiple spaces (but only a single dash or period) in our number:</a:t>
            </a:r>
          </a:p>
          <a:p>
            <a:r>
              <a:rPr lang="en-US" sz="2400" b="1" dirty="0">
                <a:solidFill>
                  <a:srgbClr val="CE2933"/>
                </a:solidFill>
              </a:rPr>
              <a:t>^</a:t>
            </a:r>
            <a:r>
              <a:rPr lang="en-US" sz="2400" b="1" dirty="0">
                <a:solidFill>
                  <a:srgbClr val="009FDA"/>
                </a:solidFill>
              </a:rPr>
              <a:t>[2-9]</a:t>
            </a:r>
            <a:r>
              <a:rPr lang="en-US" sz="2400" b="1" dirty="0">
                <a:solidFill>
                  <a:schemeClr val="accent2"/>
                </a:solidFill>
              </a:rPr>
              <a:t>\d{2}</a:t>
            </a:r>
            <a:r>
              <a:rPr lang="en-US" sz="2400" b="1" dirty="0">
                <a:solidFill>
                  <a:srgbClr val="009FDA"/>
                </a:solidFill>
              </a:rPr>
              <a:t>[–\s\.]</a:t>
            </a:r>
            <a:r>
              <a:rPr lang="en-US" sz="2400" b="1" dirty="0">
                <a:solidFill>
                  <a:srgbClr val="CE2933"/>
                </a:solidFill>
              </a:rPr>
              <a:t>\s*</a:t>
            </a:r>
            <a:r>
              <a:rPr lang="en-US" sz="2400" b="1" dirty="0">
                <a:solidFill>
                  <a:schemeClr val="accent1"/>
                </a:solidFill>
              </a:rPr>
              <a:t>\d{4}</a:t>
            </a:r>
            <a:r>
              <a:rPr lang="en-US" sz="2400" b="1" dirty="0">
                <a:solidFill>
                  <a:srgbClr val="CE2933"/>
                </a:solidFill>
              </a:rPr>
              <a:t>$</a:t>
            </a:r>
            <a:endParaRPr lang="en-US" sz="2400" b="1" dirty="0">
              <a:solidFill>
                <a:srgbClr val="009FDA"/>
              </a:solidFill>
            </a:endParaRPr>
          </a:p>
          <a:p>
            <a:r>
              <a:rPr lang="en-US" sz="2400" dirty="0"/>
              <a:t>The </a:t>
            </a:r>
            <a:r>
              <a:rPr lang="en-US" sz="2400" dirty="0" err="1"/>
              <a:t>metacharacter</a:t>
            </a:r>
            <a:r>
              <a:rPr lang="en-US" sz="2400" dirty="0"/>
              <a:t> sequence \s* matches zero or more white spaces.</a:t>
            </a:r>
            <a:endParaRPr lang="en-US" sz="2400" b="1" dirty="0">
              <a:solidFill>
                <a:srgbClr val="009FD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31087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How about area code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914400" y="1646237"/>
            <a:ext cx="7239000" cy="4525963"/>
          </a:xfrm>
        </p:spPr>
        <p:txBody>
          <a:bodyPr>
            <a:normAutofit/>
          </a:bodyPr>
          <a:lstStyle/>
          <a:p>
            <a:r>
              <a:rPr lang="en-US" sz="2400" dirty="0"/>
              <a:t>To allow the area code to be 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Surrounded by Brackets  	(403) 440-6061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Separated with spaces 	403 440 6061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A Dash 			403-440-6061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A Period			403.440.6061</a:t>
            </a:r>
          </a:p>
          <a:p>
            <a:r>
              <a:rPr lang="en-US" sz="2400" b="1" dirty="0">
                <a:solidFill>
                  <a:schemeClr val="accent2"/>
                </a:solidFill>
              </a:rPr>
              <a:t>^</a:t>
            </a:r>
            <a:r>
              <a:rPr lang="en-US" sz="2400" b="1" dirty="0">
                <a:solidFill>
                  <a:schemeClr val="accent1"/>
                </a:solidFill>
              </a:rPr>
              <a:t>\(?</a:t>
            </a:r>
            <a:r>
              <a:rPr lang="en-US" sz="2400" b="1" dirty="0">
                <a:solidFill>
                  <a:srgbClr val="CE2933"/>
                </a:solidFill>
              </a:rPr>
              <a:t>\s*</a:t>
            </a:r>
            <a:r>
              <a:rPr lang="en-US" sz="2400" b="1" dirty="0">
                <a:solidFill>
                  <a:srgbClr val="009FDA"/>
                </a:solidFill>
              </a:rPr>
              <a:t>\d{3}</a:t>
            </a:r>
            <a:r>
              <a:rPr lang="en-US" sz="2400" b="1" dirty="0">
                <a:solidFill>
                  <a:srgbClr val="CE2933"/>
                </a:solidFill>
              </a:rPr>
              <a:t>\s*</a:t>
            </a:r>
            <a:r>
              <a:rPr lang="en-US" sz="2400" b="1" dirty="0">
                <a:solidFill>
                  <a:srgbClr val="009FDA"/>
                </a:solidFill>
              </a:rPr>
              <a:t>[\)</a:t>
            </a:r>
            <a:r>
              <a:rPr lang="en-US" sz="2400" b="1" dirty="0"/>
              <a:t>–</a:t>
            </a:r>
            <a:r>
              <a:rPr lang="en-US" sz="2400" b="1" dirty="0">
                <a:solidFill>
                  <a:srgbClr val="009FDA"/>
                </a:solidFill>
              </a:rPr>
              <a:t>\.]?</a:t>
            </a:r>
            <a:r>
              <a:rPr lang="en-US" sz="2400" b="1" dirty="0">
                <a:solidFill>
                  <a:srgbClr val="CE2933"/>
                </a:solidFill>
              </a:rPr>
              <a:t>\s*</a:t>
            </a:r>
            <a:r>
              <a:rPr lang="en-US" sz="2400" b="1" dirty="0">
                <a:solidFill>
                  <a:srgbClr val="009FDA"/>
                </a:solidFill>
              </a:rPr>
              <a:t>[2-9]</a:t>
            </a:r>
            <a:r>
              <a:rPr lang="en-US" sz="2400" b="1" dirty="0">
                <a:solidFill>
                  <a:srgbClr val="CE2933"/>
                </a:solidFill>
              </a:rPr>
              <a:t>\d{2}</a:t>
            </a:r>
            <a:r>
              <a:rPr lang="en-US" sz="2400" b="1" dirty="0">
                <a:solidFill>
                  <a:srgbClr val="009FDA"/>
                </a:solidFill>
              </a:rPr>
              <a:t>\s*</a:t>
            </a:r>
            <a:r>
              <a:rPr lang="en-US" sz="2400" b="1" dirty="0">
                <a:solidFill>
                  <a:srgbClr val="CE2933"/>
                </a:solidFill>
              </a:rPr>
              <a:t>[</a:t>
            </a:r>
            <a:r>
              <a:rPr lang="en-US" sz="2400" b="1" dirty="0">
                <a:solidFill>
                  <a:srgbClr val="404040"/>
                </a:solidFill>
              </a:rPr>
              <a:t>–</a:t>
            </a:r>
            <a:r>
              <a:rPr lang="en-US" sz="2400" b="1" dirty="0">
                <a:solidFill>
                  <a:srgbClr val="CE2933"/>
                </a:solidFill>
              </a:rPr>
              <a:t>\.]</a:t>
            </a:r>
            <a:r>
              <a:rPr lang="en-US" sz="2400" b="1" dirty="0">
                <a:solidFill>
                  <a:srgbClr val="009FDA"/>
                </a:solidFill>
              </a:rPr>
              <a:t>\s*</a:t>
            </a:r>
            <a:r>
              <a:rPr lang="en-US" sz="2400" b="1" dirty="0">
                <a:solidFill>
                  <a:srgbClr val="CE2933"/>
                </a:solidFill>
              </a:rPr>
              <a:t>\d{4}</a:t>
            </a:r>
            <a:r>
              <a:rPr lang="en-US" sz="2400" b="1" dirty="0">
                <a:solidFill>
                  <a:srgbClr val="009FDA"/>
                </a:solidFill>
              </a:rPr>
              <a:t>$</a:t>
            </a:r>
          </a:p>
        </p:txBody>
      </p:sp>
    </p:spTree>
    <p:extLst>
      <p:ext uri="{BB962C8B-B14F-4D97-AF65-F5344CB8AC3E}">
        <p14:creationId xmlns:p14="http://schemas.microsoft.com/office/powerpoint/2010/main" val="31201411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How about area code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914400" y="1646237"/>
            <a:ext cx="7239000" cy="4525963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^</a:t>
            </a:r>
            <a:r>
              <a:rPr lang="en-US" sz="2400" b="1" dirty="0">
                <a:solidFill>
                  <a:schemeClr val="accent1"/>
                </a:solidFill>
              </a:rPr>
              <a:t>\(?</a:t>
            </a:r>
            <a:r>
              <a:rPr lang="en-US" sz="2400" b="1" dirty="0">
                <a:solidFill>
                  <a:srgbClr val="CE2933"/>
                </a:solidFill>
              </a:rPr>
              <a:t>\s*</a:t>
            </a:r>
            <a:r>
              <a:rPr lang="en-US" sz="2400" b="1" dirty="0">
                <a:solidFill>
                  <a:srgbClr val="009FDA"/>
                </a:solidFill>
              </a:rPr>
              <a:t>\d{3}</a:t>
            </a:r>
            <a:r>
              <a:rPr lang="en-US" sz="2400" b="1" dirty="0">
                <a:solidFill>
                  <a:srgbClr val="CE2933"/>
                </a:solidFill>
              </a:rPr>
              <a:t>\s*</a:t>
            </a:r>
            <a:r>
              <a:rPr lang="en-US" sz="2400" b="1" dirty="0">
                <a:solidFill>
                  <a:srgbClr val="009FDA"/>
                </a:solidFill>
              </a:rPr>
              <a:t>[\)</a:t>
            </a:r>
            <a:r>
              <a:rPr lang="en-US" sz="2400" b="1" dirty="0"/>
              <a:t>–</a:t>
            </a:r>
            <a:r>
              <a:rPr lang="en-US" sz="2400" b="1" dirty="0">
                <a:solidFill>
                  <a:srgbClr val="009FDA"/>
                </a:solidFill>
              </a:rPr>
              <a:t>\.]?</a:t>
            </a:r>
            <a:r>
              <a:rPr lang="en-US" sz="2400" b="1" dirty="0">
                <a:solidFill>
                  <a:srgbClr val="CE2933"/>
                </a:solidFill>
              </a:rPr>
              <a:t>\s*</a:t>
            </a:r>
            <a:r>
              <a:rPr lang="en-US" sz="2400" b="1" dirty="0">
                <a:solidFill>
                  <a:srgbClr val="009FDA"/>
                </a:solidFill>
              </a:rPr>
              <a:t>[2-9]</a:t>
            </a:r>
            <a:r>
              <a:rPr lang="en-US" sz="2400" b="1" dirty="0">
                <a:solidFill>
                  <a:srgbClr val="CE2933"/>
                </a:solidFill>
              </a:rPr>
              <a:t>\d{2}</a:t>
            </a:r>
            <a:r>
              <a:rPr lang="en-US" sz="2400" b="1" dirty="0">
                <a:solidFill>
                  <a:srgbClr val="009FDA"/>
                </a:solidFill>
              </a:rPr>
              <a:t>\s*</a:t>
            </a:r>
            <a:r>
              <a:rPr lang="en-US" sz="2400" b="1" dirty="0">
                <a:solidFill>
                  <a:srgbClr val="CE2933"/>
                </a:solidFill>
              </a:rPr>
              <a:t>[</a:t>
            </a:r>
            <a:r>
              <a:rPr lang="en-US" sz="2400" b="1" dirty="0">
                <a:solidFill>
                  <a:srgbClr val="404040"/>
                </a:solidFill>
              </a:rPr>
              <a:t>–</a:t>
            </a:r>
            <a:r>
              <a:rPr lang="en-US" sz="2400" b="1" dirty="0">
                <a:solidFill>
                  <a:srgbClr val="CE2933"/>
                </a:solidFill>
              </a:rPr>
              <a:t>\.]</a:t>
            </a:r>
            <a:r>
              <a:rPr lang="en-US" sz="2400" b="1" dirty="0">
                <a:solidFill>
                  <a:srgbClr val="009FDA"/>
                </a:solidFill>
              </a:rPr>
              <a:t>\s*</a:t>
            </a:r>
            <a:r>
              <a:rPr lang="en-US" sz="2400" b="1" dirty="0">
                <a:solidFill>
                  <a:srgbClr val="CE2933"/>
                </a:solidFill>
              </a:rPr>
              <a:t>\d{4}</a:t>
            </a:r>
            <a:r>
              <a:rPr lang="en-US" sz="2400" b="1" dirty="0">
                <a:solidFill>
                  <a:srgbClr val="009FDA"/>
                </a:solidFill>
              </a:rPr>
              <a:t>$</a:t>
            </a:r>
          </a:p>
          <a:p>
            <a:r>
              <a:rPr lang="en-US" sz="2400" dirty="0"/>
              <a:t>The expression now matches 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zero or one “(” characters </a:t>
            </a:r>
            <a:r>
              <a:rPr lang="en-US" sz="2400" b="1" dirty="0"/>
              <a:t>\(?</a:t>
            </a:r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zero or more spaces </a:t>
            </a:r>
            <a:r>
              <a:rPr lang="en-US" sz="2400" b="1" dirty="0"/>
              <a:t>\s*</a:t>
            </a:r>
            <a:r>
              <a:rPr lang="en-US" sz="2400" dirty="0"/>
              <a:t>three digits </a:t>
            </a:r>
            <a:r>
              <a:rPr lang="en-US" sz="2400" b="1" dirty="0"/>
              <a:t>\d{3}</a:t>
            </a:r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zero or more spaces </a:t>
            </a:r>
            <a:r>
              <a:rPr lang="en-US" sz="2400" b="1" dirty="0"/>
              <a:t>\s*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either a “)” a “-”, or a “.” character </a:t>
            </a:r>
            <a:r>
              <a:rPr lang="en-US" sz="2400" b="1" dirty="0"/>
              <a:t>[\)-\.]? 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zero or more spaces </a:t>
            </a:r>
            <a:r>
              <a:rPr lang="en-US" sz="2400" b="1" dirty="0"/>
              <a:t>\s*</a:t>
            </a:r>
            <a:endParaRPr lang="en-US" sz="2400" b="1" dirty="0">
              <a:solidFill>
                <a:srgbClr val="009FDA"/>
              </a:solidFill>
            </a:endParaRPr>
          </a:p>
          <a:p>
            <a:endParaRPr lang="en-US" sz="2400" b="1" dirty="0">
              <a:solidFill>
                <a:srgbClr val="009FD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34648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How about area code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914400" y="1646237"/>
            <a:ext cx="7620000" cy="4525963"/>
          </a:xfrm>
        </p:spPr>
        <p:txBody>
          <a:bodyPr>
            <a:normAutofit/>
          </a:bodyPr>
          <a:lstStyle/>
          <a:p>
            <a:r>
              <a:rPr lang="en-US" sz="2400" dirty="0"/>
              <a:t>Finally, to make the area code optional we will group the area code by surrounding the area code </a:t>
            </a:r>
            <a:r>
              <a:rPr lang="en-US" sz="2400" dirty="0" err="1"/>
              <a:t>subexpression</a:t>
            </a:r>
            <a:r>
              <a:rPr lang="en-US" sz="2400" dirty="0"/>
              <a:t> within grouping </a:t>
            </a:r>
            <a:r>
              <a:rPr lang="en-US" sz="2400" dirty="0" err="1"/>
              <a:t>metacharacters</a:t>
            </a:r>
            <a:r>
              <a:rPr lang="en-US" sz="2400" dirty="0"/>
              <a:t>— which are "(" and ")"—and then make the group optional using the ? </a:t>
            </a:r>
            <a:r>
              <a:rPr lang="en-US" sz="2400" dirty="0" err="1"/>
              <a:t>metacharacter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b="1" dirty="0">
                <a:solidFill>
                  <a:schemeClr val="accent2"/>
                </a:solidFill>
              </a:rPr>
              <a:t>^</a:t>
            </a:r>
            <a:r>
              <a:rPr lang="en-US" sz="2400" b="1" dirty="0">
                <a:solidFill>
                  <a:schemeClr val="accent1"/>
                </a:solidFill>
              </a:rPr>
              <a:t>(\(?\s*\d{3}\s*[\)</a:t>
            </a:r>
            <a:r>
              <a:rPr lang="en-US" sz="2400" b="1" dirty="0"/>
              <a:t>–</a:t>
            </a:r>
            <a:r>
              <a:rPr lang="en-US" sz="2400" b="1" dirty="0">
                <a:solidFill>
                  <a:schemeClr val="accent1"/>
                </a:solidFill>
              </a:rPr>
              <a:t>\.]?\s*)?</a:t>
            </a:r>
            <a:r>
              <a:rPr lang="en-US" sz="2400" b="1" dirty="0">
                <a:solidFill>
                  <a:srgbClr val="CE2933"/>
                </a:solidFill>
              </a:rPr>
              <a:t>[2-9]</a:t>
            </a:r>
            <a:r>
              <a:rPr lang="en-US" sz="2400" b="1" dirty="0">
                <a:solidFill>
                  <a:schemeClr val="accent1"/>
                </a:solidFill>
              </a:rPr>
              <a:t>\d{2}</a:t>
            </a:r>
            <a:r>
              <a:rPr lang="en-US" sz="2400" b="1" dirty="0">
                <a:solidFill>
                  <a:srgbClr val="CE2933"/>
                </a:solidFill>
              </a:rPr>
              <a:t>\s*</a:t>
            </a:r>
            <a:r>
              <a:rPr lang="en-US" sz="2400" b="1" dirty="0">
                <a:solidFill>
                  <a:schemeClr val="accent1"/>
                </a:solidFill>
              </a:rPr>
              <a:t>[</a:t>
            </a:r>
            <a:r>
              <a:rPr lang="en-US" sz="2400" b="1" dirty="0">
                <a:solidFill>
                  <a:srgbClr val="404040"/>
                </a:solidFill>
              </a:rPr>
              <a:t>–</a:t>
            </a:r>
            <a:r>
              <a:rPr lang="en-US" sz="2400" b="1" dirty="0">
                <a:solidFill>
                  <a:schemeClr val="accent1"/>
                </a:solidFill>
              </a:rPr>
              <a:t>\.]</a:t>
            </a:r>
            <a:r>
              <a:rPr lang="en-US" sz="2400" b="1" dirty="0">
                <a:solidFill>
                  <a:srgbClr val="CE2933"/>
                </a:solidFill>
              </a:rPr>
              <a:t>\s*</a:t>
            </a:r>
            <a:r>
              <a:rPr lang="en-US" sz="2400" b="1" dirty="0">
                <a:solidFill>
                  <a:schemeClr val="accent1"/>
                </a:solidFill>
              </a:rPr>
              <a:t>\d{4}</a:t>
            </a:r>
            <a:r>
              <a:rPr lang="en-US" sz="2400" b="1" dirty="0">
                <a:solidFill>
                  <a:srgbClr val="CE2933"/>
                </a:solidFill>
              </a:rPr>
              <a:t>$</a:t>
            </a:r>
          </a:p>
          <a:p>
            <a:endParaRPr lang="en-US" sz="2400" b="1" dirty="0">
              <a:solidFill>
                <a:srgbClr val="CE2933"/>
              </a:solidFill>
            </a:endParaRPr>
          </a:p>
          <a:p>
            <a:r>
              <a:rPr lang="en-US" sz="2400" dirty="0"/>
              <a:t>This may seem frightening, but compare to :</a:t>
            </a:r>
          </a:p>
        </p:txBody>
      </p:sp>
    </p:spTree>
    <p:extLst>
      <p:ext uri="{BB962C8B-B14F-4D97-AF65-F5344CB8AC3E}">
        <p14:creationId xmlns:p14="http://schemas.microsoft.com/office/powerpoint/2010/main" val="28897269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Regular Expressions Alternative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600" b="1" dirty="0">
                <a:solidFill>
                  <a:schemeClr val="accent2"/>
                </a:solidFill>
              </a:rPr>
              <a:t>^</a:t>
            </a:r>
            <a:r>
              <a:rPr lang="en-US" sz="1600" b="1" dirty="0">
                <a:solidFill>
                  <a:schemeClr val="accent1"/>
                </a:solidFill>
              </a:rPr>
              <a:t>(\(?\s*\d{3}\s*[\)</a:t>
            </a:r>
            <a:r>
              <a:rPr lang="en-US" sz="1600" b="1" dirty="0"/>
              <a:t>–</a:t>
            </a:r>
            <a:r>
              <a:rPr lang="en-US" sz="1600" b="1" dirty="0">
                <a:solidFill>
                  <a:schemeClr val="accent1"/>
                </a:solidFill>
              </a:rPr>
              <a:t>\.]?\s*)?</a:t>
            </a:r>
            <a:r>
              <a:rPr lang="en-US" sz="1600" b="1" dirty="0">
                <a:solidFill>
                  <a:srgbClr val="CE2933"/>
                </a:solidFill>
              </a:rPr>
              <a:t>[2-9]</a:t>
            </a:r>
            <a:r>
              <a:rPr lang="en-US" sz="1600" b="1" dirty="0">
                <a:solidFill>
                  <a:schemeClr val="accent1"/>
                </a:solidFill>
              </a:rPr>
              <a:t>\d{2}</a:t>
            </a:r>
            <a:r>
              <a:rPr lang="en-US" sz="1600" b="1" dirty="0">
                <a:solidFill>
                  <a:srgbClr val="CE2933"/>
                </a:solidFill>
              </a:rPr>
              <a:t>\s*</a:t>
            </a:r>
            <a:r>
              <a:rPr lang="en-US" sz="1600" b="1" dirty="0">
                <a:solidFill>
                  <a:schemeClr val="accent1"/>
                </a:solidFill>
              </a:rPr>
              <a:t>[</a:t>
            </a:r>
            <a:r>
              <a:rPr lang="en-US" sz="1600" b="1" dirty="0">
                <a:solidFill>
                  <a:srgbClr val="404040"/>
                </a:solidFill>
              </a:rPr>
              <a:t>–</a:t>
            </a:r>
            <a:r>
              <a:rPr lang="en-US" sz="1600" b="1" dirty="0">
                <a:solidFill>
                  <a:schemeClr val="accent1"/>
                </a:solidFill>
              </a:rPr>
              <a:t>\.]</a:t>
            </a:r>
            <a:r>
              <a:rPr lang="en-US" sz="1600" b="1" dirty="0">
                <a:solidFill>
                  <a:srgbClr val="CE2933"/>
                </a:solidFill>
              </a:rPr>
              <a:t>\s*</a:t>
            </a:r>
            <a:r>
              <a:rPr lang="en-US" sz="1600" b="1" dirty="0">
                <a:solidFill>
                  <a:schemeClr val="accent1"/>
                </a:solidFill>
              </a:rPr>
              <a:t>\d{4}</a:t>
            </a:r>
            <a:r>
              <a:rPr lang="en-US" sz="1600" b="1" dirty="0">
                <a:solidFill>
                  <a:srgbClr val="CE2933"/>
                </a:solidFill>
              </a:rPr>
              <a:t>$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Screen Shot 2014-02-15 at 4.59.27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19200"/>
            <a:ext cx="4876801" cy="2847695"/>
          </a:xfrm>
          <a:prstGeom prst="rect">
            <a:avLst/>
          </a:prstGeom>
        </p:spPr>
      </p:pic>
      <p:pic>
        <p:nvPicPr>
          <p:cNvPr id="7" name="Picture 6" descr="Screen Shot 2014-02-15 at 4.59.49 PM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6"/>
          <a:stretch/>
        </p:blipFill>
        <p:spPr>
          <a:xfrm>
            <a:off x="914401" y="3962400"/>
            <a:ext cx="4876800" cy="224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663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Errors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dirty="0"/>
              <a:t>Expected errors</a:t>
            </a:r>
          </a:p>
          <a:p>
            <a:pPr lvl="1"/>
            <a:r>
              <a:rPr lang="en-US" dirty="0"/>
              <a:t>Things that you expect to go wrong. Bad user input, database connection, etc…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Warnings</a:t>
            </a:r>
          </a:p>
          <a:p>
            <a:pPr lvl="1"/>
            <a:r>
              <a:rPr lang="en-US" dirty="0"/>
              <a:t>problems that generate a PHP warning message but will not halt the execution of the page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Fatal errors</a:t>
            </a:r>
          </a:p>
          <a:p>
            <a:pPr lvl="1"/>
            <a:r>
              <a:rPr lang="en-US" dirty="0"/>
              <a:t>are serious in that the execution of the page will terminate unless handled in some way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1854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Some Common Regular Expressions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3"/>
          </p:nvPr>
        </p:nvGraphicFramePr>
        <p:xfrm>
          <a:off x="1066800" y="1524000"/>
          <a:ext cx="6553200" cy="4616386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373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700"/>
                        </a:spcBef>
                        <a:spcAft>
                          <a:spcPts val="700"/>
                        </a:spcAft>
                      </a:pPr>
                      <a:r>
                        <a:rPr lang="en-US" sz="1400" dirty="0"/>
                        <a:t>Regular Expression</a:t>
                      </a:r>
                      <a:endParaRPr lang="en-CA" sz="1400" b="1" dirty="0">
                        <a:latin typeface="Calibri"/>
                        <a:ea typeface="MS ??"/>
                        <a:cs typeface="Calibri"/>
                      </a:endParaRPr>
                    </a:p>
                  </a:txBody>
                  <a:tcPr marL="4497" marR="44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700"/>
                        </a:spcBef>
                        <a:spcAft>
                          <a:spcPts val="700"/>
                        </a:spcAft>
                      </a:pPr>
                      <a:r>
                        <a:rPr lang="en-US" sz="1400" dirty="0"/>
                        <a:t>Description</a:t>
                      </a:r>
                      <a:endParaRPr lang="en-CA" sz="1400" b="1" dirty="0">
                        <a:latin typeface="Calibri"/>
                        <a:ea typeface="MS ??"/>
                        <a:cs typeface="Calibri"/>
                      </a:endParaRPr>
                    </a:p>
                  </a:txBody>
                  <a:tcPr marL="4497" marR="4497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700"/>
                        </a:spcBef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  <a:tab pos="1371600" algn="l"/>
                          <a:tab pos="1714500" algn="l"/>
                        </a:tabLst>
                      </a:pPr>
                      <a:r>
                        <a:rPr lang="en-US" sz="1200" dirty="0"/>
                        <a:t>^\S{0,8}$</a:t>
                      </a:r>
                      <a:endParaRPr lang="en-CA" sz="1200" dirty="0">
                        <a:latin typeface="Consolas"/>
                        <a:ea typeface="MS ??"/>
                        <a:cs typeface="Times New Roman"/>
                      </a:endParaRPr>
                    </a:p>
                  </a:txBody>
                  <a:tcPr marL="4497" marR="44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700"/>
                        </a:spcBef>
                        <a:spcAft>
                          <a:spcPts val="700"/>
                        </a:spcAft>
                      </a:pPr>
                      <a:r>
                        <a:rPr lang="en-US" sz="1200" dirty="0"/>
                        <a:t>Matches 0 to 8 </a:t>
                      </a:r>
                      <a:r>
                        <a:rPr lang="en-US" sz="1200" dirty="0" err="1"/>
                        <a:t>nonspace</a:t>
                      </a:r>
                      <a:r>
                        <a:rPr lang="en-US" sz="1200" dirty="0"/>
                        <a:t> characters.</a:t>
                      </a:r>
                      <a:endParaRPr lang="en-CA" sz="1200" dirty="0">
                        <a:latin typeface="Calibri"/>
                        <a:ea typeface="MS ??"/>
                        <a:cs typeface="Calibri"/>
                      </a:endParaRPr>
                    </a:p>
                  </a:txBody>
                  <a:tcPr marL="4497" marR="4497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7400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700"/>
                        </a:spcBef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  <a:tab pos="1371600" algn="l"/>
                          <a:tab pos="1714500" algn="l"/>
                        </a:tabLst>
                      </a:pPr>
                      <a:r>
                        <a:rPr lang="en-US" sz="1200" dirty="0"/>
                        <a:t>^[a-</a:t>
                      </a:r>
                      <a:r>
                        <a:rPr lang="en-US" sz="1200" dirty="0" err="1"/>
                        <a:t>zA</a:t>
                      </a:r>
                      <a:r>
                        <a:rPr lang="en-US" sz="1200" dirty="0"/>
                        <a:t>-Z]\w{8,16}$</a:t>
                      </a:r>
                      <a:endParaRPr lang="en-CA" sz="1200" dirty="0">
                        <a:latin typeface="Consolas"/>
                        <a:ea typeface="MS ??"/>
                        <a:cs typeface="Times New Roman"/>
                      </a:endParaRPr>
                    </a:p>
                  </a:txBody>
                  <a:tcPr marL="4497" marR="44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700"/>
                        </a:spcBef>
                        <a:spcAft>
                          <a:spcPts val="700"/>
                        </a:spcAft>
                      </a:pPr>
                      <a:r>
                        <a:rPr lang="en-US" sz="1200" dirty="0"/>
                        <a:t>Simple password expression. The password must be at least 8 characters but no more than 16 characters long.</a:t>
                      </a:r>
                      <a:endParaRPr lang="en-CA" sz="1200" dirty="0">
                        <a:latin typeface="Calibri"/>
                        <a:ea typeface="MS ??"/>
                        <a:cs typeface="Calibri"/>
                      </a:endParaRPr>
                    </a:p>
                  </a:txBody>
                  <a:tcPr marL="4497" marR="4497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700"/>
                        </a:spcBef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  <a:tab pos="1371600" algn="l"/>
                          <a:tab pos="1714500" algn="l"/>
                        </a:tabLst>
                      </a:pPr>
                      <a:r>
                        <a:rPr lang="en-US" sz="1200" dirty="0"/>
                        <a:t>^\d{5}(-\d{4})?$</a:t>
                      </a:r>
                      <a:endParaRPr lang="en-CA" sz="1200" dirty="0">
                        <a:latin typeface="Consolas"/>
                        <a:ea typeface="MS ??"/>
                        <a:cs typeface="Times New Roman"/>
                      </a:endParaRPr>
                    </a:p>
                  </a:txBody>
                  <a:tcPr marL="4497" marR="44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700"/>
                        </a:spcBef>
                        <a:spcAft>
                          <a:spcPts val="700"/>
                        </a:spcAft>
                      </a:pPr>
                      <a:r>
                        <a:rPr lang="en-US" sz="1200" dirty="0"/>
                        <a:t>American zip code.</a:t>
                      </a:r>
                      <a:endParaRPr lang="en-CA" sz="1200" dirty="0">
                        <a:latin typeface="Calibri"/>
                        <a:ea typeface="MS ??"/>
                        <a:cs typeface="Calibri"/>
                      </a:endParaRPr>
                    </a:p>
                  </a:txBody>
                  <a:tcPr marL="4497" marR="4497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700"/>
                        </a:spcBef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  <a:tab pos="1371600" algn="l"/>
                          <a:tab pos="1714500" algn="l"/>
                        </a:tabLst>
                      </a:pPr>
                      <a:r>
                        <a:rPr lang="en-US" sz="1200" dirty="0"/>
                        <a:t>^((0[1-9])|(1[0-2]))\/(\d{4})$</a:t>
                      </a:r>
                    </a:p>
                    <a:p>
                      <a:pPr>
                        <a:lnSpc>
                          <a:spcPts val="1500"/>
                        </a:lnSpc>
                        <a:spcBef>
                          <a:spcPts val="700"/>
                        </a:spcBef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  <a:tab pos="1371600" algn="l"/>
                          <a:tab pos="1714500" algn="l"/>
                        </a:tabLst>
                      </a:pPr>
                      <a:endParaRPr lang="en-CA" sz="1200" dirty="0">
                        <a:latin typeface="Consolas"/>
                        <a:ea typeface="MS ??"/>
                        <a:cs typeface="Times New Roman"/>
                      </a:endParaRPr>
                    </a:p>
                  </a:txBody>
                  <a:tcPr marL="4497" marR="44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700"/>
                        </a:spcBef>
                        <a:spcAft>
                          <a:spcPts val="700"/>
                        </a:spcAft>
                      </a:pPr>
                      <a:r>
                        <a:rPr lang="en-US" sz="1200" dirty="0"/>
                        <a:t>Month and years in format mm/</a:t>
                      </a:r>
                      <a:r>
                        <a:rPr lang="en-US" sz="1200" dirty="0" err="1"/>
                        <a:t>yyyy</a:t>
                      </a:r>
                      <a:r>
                        <a:rPr lang="en-US" sz="1200" dirty="0"/>
                        <a:t>.</a:t>
                      </a:r>
                      <a:endParaRPr lang="en-CA" sz="1200" dirty="0">
                        <a:latin typeface="Calibri"/>
                        <a:ea typeface="MS ??"/>
                        <a:cs typeface="Calibri"/>
                      </a:endParaRPr>
                    </a:p>
                  </a:txBody>
                  <a:tcPr marL="4497" marR="4497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649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700"/>
                        </a:spcBef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  <a:tab pos="1371600" algn="l"/>
                          <a:tab pos="1714500" algn="l"/>
                        </a:tabLst>
                      </a:pPr>
                      <a:r>
                        <a:rPr lang="en-US" sz="1200"/>
                        <a:t>^(.+)@([^\.].*)\.([a-z]{2,})$</a:t>
                      </a:r>
                      <a:endParaRPr lang="en-CA" sz="1200">
                        <a:latin typeface="Consolas"/>
                        <a:ea typeface="MS ??"/>
                        <a:cs typeface="Times New Roman"/>
                      </a:endParaRPr>
                    </a:p>
                  </a:txBody>
                  <a:tcPr marL="4497" marR="44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700"/>
                        </a:spcBef>
                        <a:spcAft>
                          <a:spcPts val="700"/>
                        </a:spcAft>
                      </a:pPr>
                      <a:r>
                        <a:rPr lang="en-US" sz="1200" dirty="0"/>
                        <a:t>Email validation based on current standard naming rules.</a:t>
                      </a:r>
                    </a:p>
                  </a:txBody>
                  <a:tcPr marL="4497" marR="4497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23886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700"/>
                        </a:spcBef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  <a:tab pos="1371600" algn="l"/>
                          <a:tab pos="1714500" algn="l"/>
                        </a:tabLst>
                      </a:pPr>
                      <a:r>
                        <a:rPr lang="en-US" sz="1200"/>
                        <a:t>^((http|https)://)?([\w-] +\.)+[\w]+(/[\w- ./?]*)?$</a:t>
                      </a:r>
                      <a:endParaRPr lang="en-CA" sz="1200">
                        <a:latin typeface="Consolas"/>
                        <a:ea typeface="MS ??"/>
                        <a:cs typeface="Times New Roman"/>
                      </a:endParaRPr>
                    </a:p>
                  </a:txBody>
                  <a:tcPr marL="4497" marR="44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700"/>
                        </a:spcBef>
                        <a:spcAft>
                          <a:spcPts val="700"/>
                        </a:spcAft>
                      </a:pPr>
                      <a:r>
                        <a:rPr lang="en-US" sz="1200" dirty="0"/>
                        <a:t>URL validation. After either http:// or https://, it matches word characters or hyphens, followed by a period followed by either a forward slash, word characters, or a period.</a:t>
                      </a:r>
                    </a:p>
                  </a:txBody>
                  <a:tcPr marL="4497" marR="4497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700"/>
                        </a:spcBef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  <a:tab pos="1371600" algn="l"/>
                          <a:tab pos="1714500" algn="l"/>
                        </a:tabLst>
                      </a:pPr>
                      <a:r>
                        <a:rPr lang="en-US" sz="1200"/>
                        <a:t>^4\d{3}[\s\-]d{4}[\s\-] d{4}[\s\-]d{4}$</a:t>
                      </a:r>
                      <a:endParaRPr lang="en-CA" sz="1200">
                        <a:latin typeface="Consolas"/>
                        <a:ea typeface="MS ??"/>
                        <a:cs typeface="Times New Roman"/>
                      </a:endParaRPr>
                    </a:p>
                  </a:txBody>
                  <a:tcPr marL="4497" marR="44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700"/>
                        </a:spcBef>
                        <a:spcAft>
                          <a:spcPts val="700"/>
                        </a:spcAft>
                      </a:pPr>
                      <a:r>
                        <a:rPr lang="en-US" sz="1200" dirty="0"/>
                        <a:t>Visa credit card number</a:t>
                      </a:r>
                    </a:p>
                    <a:p>
                      <a:pPr>
                        <a:lnSpc>
                          <a:spcPts val="1600"/>
                        </a:lnSpc>
                        <a:spcBef>
                          <a:spcPts val="700"/>
                        </a:spcBef>
                        <a:spcAft>
                          <a:spcPts val="700"/>
                        </a:spcAft>
                      </a:pPr>
                      <a:endParaRPr lang="en-CA" sz="1200" dirty="0">
                        <a:latin typeface="Calibri"/>
                        <a:ea typeface="MS ??"/>
                        <a:cs typeface="Calibri"/>
                      </a:endParaRPr>
                    </a:p>
                  </a:txBody>
                  <a:tcPr marL="4497" marR="4497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974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700"/>
                        </a:spcBef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  <a:tab pos="1371600" algn="l"/>
                          <a:tab pos="1714500" algn="l"/>
                        </a:tabLst>
                      </a:pPr>
                      <a:r>
                        <a:rPr lang="en-US" sz="1200" dirty="0"/>
                        <a:t>^5[1-5]\d{2}[\s\-]d{4}[\s\-] d{4}[\s\-]d{4}$</a:t>
                      </a:r>
                      <a:endParaRPr lang="en-CA" sz="1200" dirty="0">
                        <a:latin typeface="Consolas"/>
                        <a:ea typeface="MS ??"/>
                        <a:cs typeface="Times New Roman"/>
                      </a:endParaRPr>
                    </a:p>
                  </a:txBody>
                  <a:tcPr marL="4497" marR="44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700"/>
                        </a:spcBef>
                        <a:spcAft>
                          <a:spcPts val="700"/>
                        </a:spcAft>
                      </a:pPr>
                      <a:r>
                        <a:rPr lang="en-US" sz="1200" dirty="0" err="1"/>
                        <a:t>Mastercard</a:t>
                      </a:r>
                      <a:r>
                        <a:rPr lang="en-US" sz="1200" dirty="0"/>
                        <a:t> credit card number</a:t>
                      </a:r>
                      <a:endParaRPr lang="en-CA" sz="1200" dirty="0">
                        <a:latin typeface="Calibri"/>
                        <a:ea typeface="MS ??"/>
                        <a:cs typeface="Calibri"/>
                      </a:endParaRPr>
                    </a:p>
                  </a:txBody>
                  <a:tcPr marL="4497" marR="4497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73766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Regex is everywhere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46237"/>
            <a:ext cx="7086600" cy="4525963"/>
          </a:xfrm>
        </p:spPr>
        <p:txBody>
          <a:bodyPr>
            <a:normAutofit/>
          </a:bodyPr>
          <a:lstStyle/>
          <a:p>
            <a:r>
              <a:rPr lang="en-US" dirty="0"/>
              <a:t>MySQL also supports regular expressions through the REGEXP operator.</a:t>
            </a:r>
          </a:p>
          <a:p>
            <a:r>
              <a:rPr lang="en-US" dirty="0"/>
              <a:t>For instance, the following SQL statement matches all art works whose title contains one or more numeric digits:</a:t>
            </a:r>
          </a:p>
          <a:p>
            <a:endParaRPr lang="en-US" dirty="0"/>
          </a:p>
          <a:p>
            <a:r>
              <a:rPr lang="en-US" dirty="0"/>
              <a:t>SELECT * FROM </a:t>
            </a:r>
            <a:r>
              <a:rPr lang="en-US" dirty="0" err="1"/>
              <a:t>ArtWorks</a:t>
            </a:r>
            <a:r>
              <a:rPr lang="en-US" dirty="0"/>
              <a:t> WHERE Title </a:t>
            </a:r>
            <a:r>
              <a:rPr lang="en-US" b="1" dirty="0">
                <a:solidFill>
                  <a:schemeClr val="accent2"/>
                </a:solidFill>
              </a:rPr>
              <a:t>REGEXP '[0-9]+'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Including MySQL</a:t>
            </a:r>
          </a:p>
        </p:txBody>
      </p:sp>
    </p:spTree>
    <p:extLst>
      <p:ext uri="{BB962C8B-B14F-4D97-AF65-F5344CB8AC3E}">
        <p14:creationId xmlns:p14="http://schemas.microsoft.com/office/powerpoint/2010/main" val="36569025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467082"/>
                </a:solidFill>
              </a:rPr>
              <a:t>Validating</a:t>
            </a:r>
            <a:r>
              <a:rPr lang="en-US" dirty="0">
                <a:solidFill>
                  <a:srgbClr val="404040"/>
                </a:solidFill>
              </a:rPr>
              <a:t> User Input</a:t>
            </a:r>
            <a:endParaRPr lang="en-US" dirty="0">
              <a:solidFill>
                <a:srgbClr val="467082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</a:t>
            </a:r>
            <a:r>
              <a:rPr lang="en-US" dirty="0">
                <a:solidFill>
                  <a:schemeClr val="accent1"/>
                </a:solidFill>
              </a:rPr>
              <a:t>5 </a:t>
            </a:r>
            <a:r>
              <a:rPr lang="en-US" dirty="0"/>
              <a:t>of 6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66539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Notifying the User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What’s wrong, where is it, and how to fix it.</a:t>
            </a:r>
          </a:p>
        </p:txBody>
      </p:sp>
      <p:pic>
        <p:nvPicPr>
          <p:cNvPr id="6" name="Content Placeholder 5" descr="4071512002.eps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947" b="-794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2577073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Input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b="1" dirty="0"/>
              <a:t>Required information</a:t>
            </a:r>
            <a:r>
              <a:rPr lang="en-US" dirty="0"/>
              <a:t>. Some data fields just cannot be left empty. For instance, the principal name of things or people is usually a required field. Other fields such as emails, phones, or passwords are typically required values.</a:t>
            </a:r>
          </a:p>
          <a:p>
            <a:pPr marL="342900" indent="-342900">
              <a:buFont typeface="Arial"/>
              <a:buChar char="•"/>
            </a:pPr>
            <a:r>
              <a:rPr lang="en-US" b="1" dirty="0"/>
              <a:t>Correct data type</a:t>
            </a:r>
            <a:r>
              <a:rPr lang="en-US" dirty="0"/>
              <a:t>. Some input fields must follow the rules for its data type in order to be considered valid.</a:t>
            </a:r>
          </a:p>
          <a:p>
            <a:pPr marL="342900" indent="-342900">
              <a:buFont typeface="Arial"/>
              <a:buChar char="•"/>
            </a:pPr>
            <a:r>
              <a:rPr lang="en-US" b="1" dirty="0"/>
              <a:t>Correct format</a:t>
            </a:r>
            <a:r>
              <a:rPr lang="en-US" dirty="0"/>
              <a:t>. Some information, such as postal codes, credit card numbers, and social security numbers have to follow certain pattern rules.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6831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Input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b="1" dirty="0"/>
              <a:t>Comparison</a:t>
            </a:r>
            <a:r>
              <a:rPr lang="en-US" dirty="0"/>
              <a:t>. Perhaps the most common example of this type of validation is entering passwords: most sites require the user to enter the password twice to ensure the two entered values are identical. </a:t>
            </a:r>
          </a:p>
          <a:p>
            <a:pPr marL="342900" indent="-342900">
              <a:buFont typeface="Arial"/>
              <a:buChar char="•"/>
            </a:pPr>
            <a:r>
              <a:rPr lang="en-US" b="1" dirty="0"/>
              <a:t>Range check</a:t>
            </a:r>
            <a:r>
              <a:rPr lang="en-US" dirty="0"/>
              <a:t>. Information such as numbers and dates have infinite possible values. However, most systems need numbers and dates to fall within realistic ranges. </a:t>
            </a:r>
          </a:p>
          <a:p>
            <a:pPr marL="342900" indent="-342900">
              <a:buFont typeface="Arial"/>
              <a:buChar char="•"/>
            </a:pPr>
            <a:r>
              <a:rPr lang="en-US" b="1" dirty="0"/>
              <a:t>Custom</a:t>
            </a:r>
            <a:r>
              <a:rPr lang="en-US" dirty="0"/>
              <a:t>. Some validations are more complex and are unique to a particular application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Continued</a:t>
            </a:r>
          </a:p>
        </p:txBody>
      </p:sp>
    </p:spTree>
    <p:extLst>
      <p:ext uri="{BB962C8B-B14F-4D97-AF65-F5344CB8AC3E}">
        <p14:creationId xmlns:p14="http://schemas.microsoft.com/office/powerpoint/2010/main" val="359495156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Notifying the User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b="1" dirty="0"/>
              <a:t>What is the problem? </a:t>
            </a:r>
            <a:r>
              <a:rPr lang="en-US" dirty="0"/>
              <a:t>Users do not want to read lengthy messages to determine what needs to be changed. They need to receive a visually clear and textually concise message. </a:t>
            </a:r>
          </a:p>
          <a:p>
            <a:pPr marL="342900" indent="-342900">
              <a:buFont typeface="Arial"/>
              <a:buChar char="•"/>
            </a:pPr>
            <a:r>
              <a:rPr lang="en-US" b="1" dirty="0"/>
              <a:t>Where is the problem? </a:t>
            </a:r>
            <a:r>
              <a:rPr lang="en-US" dirty="0"/>
              <a:t>Some type of error indication should be located near the field that generated the problem. </a:t>
            </a:r>
          </a:p>
          <a:p>
            <a:pPr marL="342900" indent="-342900">
              <a:buFont typeface="Arial"/>
              <a:buChar char="•"/>
            </a:pPr>
            <a:r>
              <a:rPr lang="en-US" b="1" dirty="0"/>
              <a:t>If appropriate, how do I fix it? </a:t>
            </a:r>
            <a:r>
              <a:rPr lang="en-US" dirty="0"/>
              <a:t>For instance, don’t just tell the user that a date is in the wrong format, tell him or her what format you are expecting, such as “The date should be in </a:t>
            </a:r>
            <a:r>
              <a:rPr lang="en-US" dirty="0" err="1"/>
              <a:t>yy</a:t>
            </a:r>
            <a:r>
              <a:rPr lang="en-US" dirty="0"/>
              <a:t>/mm/</a:t>
            </a:r>
            <a:r>
              <a:rPr lang="en-US" dirty="0" err="1"/>
              <a:t>dd</a:t>
            </a:r>
            <a:r>
              <a:rPr lang="en-US" dirty="0"/>
              <a:t> format.”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found an error, now what?</a:t>
            </a:r>
          </a:p>
        </p:txBody>
      </p:sp>
    </p:spTree>
    <p:extLst>
      <p:ext uri="{BB962C8B-B14F-4D97-AF65-F5344CB8AC3E}">
        <p14:creationId xmlns:p14="http://schemas.microsoft.com/office/powerpoint/2010/main" val="423851226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Another illustrative examples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What’s wrong, where is it, and how to fix it.</a:t>
            </a:r>
          </a:p>
        </p:txBody>
      </p:sp>
      <p:pic>
        <p:nvPicPr>
          <p:cNvPr id="5" name="Content Placeholder 4" descr="4071512003.eps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4806" b="-1480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6436355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reduce validation errors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 ounce of prevention is worth a pound of cure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/>
              <a:t>Using pop-up JavaScript alert (or other popup) messages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Provide textual hints to the user on the form itself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Using tool tips or pop-overs to display context-sensitive help about the expected input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a JavaScript-based mask</a:t>
            </a:r>
          </a:p>
        </p:txBody>
      </p:sp>
    </p:spTree>
    <p:extLst>
      <p:ext uri="{BB962C8B-B14F-4D97-AF65-F5344CB8AC3E}">
        <p14:creationId xmlns:p14="http://schemas.microsoft.com/office/powerpoint/2010/main" val="268210389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reduce validation errors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 ounce of prevention is worth a pound of cure</a:t>
            </a:r>
          </a:p>
        </p:txBody>
      </p:sp>
      <p:pic>
        <p:nvPicPr>
          <p:cNvPr id="8" name="Content Placeholder 7" descr="4071512004.eps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959" r="-1195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27312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user input	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Checking for values</a:t>
            </a:r>
          </a:p>
        </p:txBody>
      </p:sp>
      <p:pic>
        <p:nvPicPr>
          <p:cNvPr id="6" name="Content Placeholder 5" descr="4071512001.eps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99" r="-279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8566244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reduce validation errors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Tool Tips and popovers</a:t>
            </a:r>
          </a:p>
        </p:txBody>
      </p:sp>
      <p:pic>
        <p:nvPicPr>
          <p:cNvPr id="5" name="Content Placeholder 4" descr="4071512005.eps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74" r="-407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8980698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reduce validation errors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JavaScript Mask</a:t>
            </a:r>
          </a:p>
        </p:txBody>
      </p:sp>
      <p:pic>
        <p:nvPicPr>
          <p:cNvPr id="6" name="Content Placeholder 5" descr="4071512006.eps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8902" b="-1890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2427486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reduce validation errors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HTML 5 input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46237"/>
            <a:ext cx="6934200" cy="4525963"/>
          </a:xfrm>
        </p:spPr>
        <p:txBody>
          <a:bodyPr/>
          <a:lstStyle/>
          <a:p>
            <a:r>
              <a:rPr lang="en-US" dirty="0"/>
              <a:t>Many user input errors can be eliminated by choosing a better data entry type than the standard </a:t>
            </a:r>
          </a:p>
          <a:p>
            <a:pPr lvl="1"/>
            <a:r>
              <a:rPr lang="en-US" b="1" dirty="0"/>
              <a:t>&lt;input type="text"&gt;</a:t>
            </a:r>
          </a:p>
          <a:p>
            <a:r>
              <a:rPr lang="en-US" dirty="0"/>
              <a:t>If you need to get a date from the user, use the HTML5</a:t>
            </a:r>
          </a:p>
          <a:p>
            <a:pPr lvl="1"/>
            <a:r>
              <a:rPr lang="en-US" b="1" dirty="0"/>
              <a:t>&lt;input type="date”&gt;</a:t>
            </a:r>
          </a:p>
          <a:p>
            <a:r>
              <a:rPr lang="en-US" dirty="0"/>
              <a:t>If you need a number, use the HTML5 </a:t>
            </a:r>
          </a:p>
          <a:p>
            <a:pPr lvl="1"/>
            <a:r>
              <a:rPr lang="en-US" b="1" dirty="0"/>
              <a:t>&lt;input type="number"&gt;</a:t>
            </a:r>
          </a:p>
        </p:txBody>
      </p:sp>
    </p:spTree>
    <p:extLst>
      <p:ext uri="{BB962C8B-B14F-4D97-AF65-F5344CB8AC3E}">
        <p14:creationId xmlns:p14="http://schemas.microsoft.com/office/powerpoint/2010/main" val="388026128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CAPTCHA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Completely Automated Public Turing test to tell Computers and Humans Apart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Automated form bots (often called </a:t>
            </a:r>
            <a:r>
              <a:rPr lang="en-US" b="1" dirty="0"/>
              <a:t>spam bots</a:t>
            </a:r>
            <a:r>
              <a:rPr lang="en-US" dirty="0"/>
              <a:t>) can flood a web application form with hundreds or thousands of bogus requests</a:t>
            </a:r>
          </a:p>
          <a:p>
            <a:r>
              <a:rPr lang="en-US" dirty="0"/>
              <a:t>This problem is generally solved by a test commonly referred to as a </a:t>
            </a:r>
            <a:r>
              <a:rPr lang="en-US" b="1" dirty="0"/>
              <a:t>CAPTCHA </a:t>
            </a:r>
            <a:r>
              <a:rPr lang="en-US" dirty="0"/>
              <a:t>which</a:t>
            </a:r>
            <a:r>
              <a:rPr lang="en-US" b="1" dirty="0"/>
              <a:t> </a:t>
            </a:r>
            <a:r>
              <a:rPr lang="en-US" dirty="0"/>
              <a:t>ask the user to enter a string of numbers and letters that are displayed in an obscured image that is difficult for a software bot to understand. </a:t>
            </a:r>
          </a:p>
        </p:txBody>
      </p:sp>
    </p:spTree>
    <p:extLst>
      <p:ext uri="{BB962C8B-B14F-4D97-AF65-F5344CB8AC3E}">
        <p14:creationId xmlns:p14="http://schemas.microsoft.com/office/powerpoint/2010/main" val="165100127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467082"/>
                </a:solidFill>
              </a:rPr>
              <a:t>Where</a:t>
            </a:r>
            <a:r>
              <a:rPr lang="en-US" dirty="0">
                <a:solidFill>
                  <a:srgbClr val="404040"/>
                </a:solidFill>
              </a:rPr>
              <a:t> to Perform Validation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</a:t>
            </a:r>
            <a:r>
              <a:rPr lang="en-US" dirty="0">
                <a:solidFill>
                  <a:schemeClr val="accent1"/>
                </a:solidFill>
              </a:rPr>
              <a:t>6 </a:t>
            </a:r>
            <a:r>
              <a:rPr lang="en-US" dirty="0"/>
              <a:t>of 6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85116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Validate?</a:t>
            </a:r>
          </a:p>
        </p:txBody>
      </p:sp>
      <p:pic>
        <p:nvPicPr>
          <p:cNvPr id="5" name="Content Placeholder 4" descr="4071512007.eps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4" r="1894"/>
          <a:stretch>
            <a:fillRect/>
          </a:stretch>
        </p:blipFill>
        <p:spPr/>
      </p:pic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6764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Validate?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So many places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/>
              <a:t>Client-side using HTML5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Client-Side using JavaScript</a:t>
            </a:r>
          </a:p>
          <a:p>
            <a:pPr marL="342900" indent="-342900">
              <a:buFont typeface="Arial"/>
              <a:buChar char="•"/>
            </a:pPr>
            <a:r>
              <a:rPr lang="en-US" b="1" dirty="0"/>
              <a:t>Server-Side using PHP</a:t>
            </a:r>
          </a:p>
          <a:p>
            <a:pPr marL="342900" indent="-342900">
              <a:buFont typeface="Arial"/>
              <a:buChar char="•"/>
            </a:pPr>
            <a:endParaRPr lang="en-US" b="1" dirty="0"/>
          </a:p>
          <a:p>
            <a:r>
              <a:rPr lang="en-US" dirty="0"/>
              <a:t>While both client and server side validation is ideal, you must know that client-side scripts are not guaranteed to be executed. Therefore you must always perform server-side validation.</a:t>
            </a:r>
          </a:p>
        </p:txBody>
      </p:sp>
    </p:spTree>
    <p:extLst>
      <p:ext uri="{BB962C8B-B14F-4D97-AF65-F5344CB8AC3E}">
        <p14:creationId xmlns:p14="http://schemas.microsoft.com/office/powerpoint/2010/main" val="92084037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 validation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Client-Side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46237"/>
            <a:ext cx="7620000" cy="4525963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i="1" dirty="0"/>
              <a:t>required</a:t>
            </a:r>
            <a:r>
              <a:rPr lang="en-US" dirty="0"/>
              <a:t> attribute can be added to an input element, and browsers that support it will perform  their own validation and message.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 disable HTML form validation</a:t>
            </a:r>
          </a:p>
          <a:p>
            <a:r>
              <a:rPr lang="en-US" dirty="0"/>
              <a:t>&lt;form id="</a:t>
            </a:r>
            <a:r>
              <a:rPr lang="en-US" dirty="0" err="1"/>
              <a:t>sampleForm</a:t>
            </a:r>
            <a:r>
              <a:rPr lang="en-US" dirty="0"/>
              <a:t>" method=". . ." action=". . ." </a:t>
            </a:r>
            <a:r>
              <a:rPr lang="en-US" i="1" dirty="0" err="1">
                <a:solidFill>
                  <a:srgbClr val="CE2933"/>
                </a:solidFill>
              </a:rPr>
              <a:t>novalidate</a:t>
            </a:r>
            <a:r>
              <a:rPr lang="en-US" dirty="0"/>
              <a:t>&gt;</a:t>
            </a:r>
          </a:p>
        </p:txBody>
      </p:sp>
      <p:pic>
        <p:nvPicPr>
          <p:cNvPr id="6" name="Picture 5" descr="4071512009.eps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895600"/>
            <a:ext cx="5486400" cy="2103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10104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validation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Client-Side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46237"/>
            <a:ext cx="7620000" cy="4525963"/>
          </a:xfrm>
        </p:spPr>
        <p:txBody>
          <a:bodyPr/>
          <a:lstStyle/>
          <a:p>
            <a:r>
              <a:rPr lang="en-US" dirty="0"/>
              <a:t>Consider that we want to validate on a form submit.</a:t>
            </a:r>
          </a:p>
          <a:p>
            <a:pPr lvl="1"/>
            <a:r>
              <a:rPr lang="en-US" dirty="0"/>
              <a:t>function </a:t>
            </a:r>
            <a:r>
              <a:rPr lang="en-US" dirty="0" err="1"/>
              <a:t>init</a:t>
            </a:r>
            <a:r>
              <a:rPr lang="en-US" dirty="0"/>
              <a:t>() {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sampleForm</a:t>
            </a:r>
            <a:r>
              <a:rPr lang="en-US" dirty="0"/>
              <a:t> = </a:t>
            </a:r>
            <a:r>
              <a:rPr lang="en-US" dirty="0" err="1"/>
              <a:t>document.getElementById</a:t>
            </a:r>
            <a:r>
              <a:rPr lang="en-US" dirty="0"/>
              <a:t>('</a:t>
            </a:r>
            <a:r>
              <a:rPr lang="en-US" dirty="0" err="1"/>
              <a:t>sampleForm</a:t>
            </a:r>
            <a:r>
              <a:rPr lang="en-US" dirty="0"/>
              <a:t>');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sampleForm.onsubmit</a:t>
            </a:r>
            <a:r>
              <a:rPr lang="en-US" dirty="0"/>
              <a:t> = </a:t>
            </a:r>
            <a:r>
              <a:rPr lang="en-US" dirty="0" err="1"/>
              <a:t>validateForm</a:t>
            </a:r>
            <a:br>
              <a:rPr lang="en-US" dirty="0"/>
            </a:br>
            <a:r>
              <a:rPr lang="en-US" dirty="0"/>
              <a:t>;}</a:t>
            </a:r>
            <a:br>
              <a:rPr lang="en-US" dirty="0"/>
            </a:br>
            <a:r>
              <a:rPr lang="en-US" i="1" dirty="0">
                <a:solidFill>
                  <a:schemeClr val="accent1"/>
                </a:solidFill>
              </a:rPr>
              <a:t> // call the </a:t>
            </a:r>
            <a:r>
              <a:rPr lang="en-US" i="1" dirty="0" err="1">
                <a:solidFill>
                  <a:schemeClr val="accent1"/>
                </a:solidFill>
              </a:rPr>
              <a:t>init</a:t>
            </a:r>
            <a:r>
              <a:rPr lang="en-US" i="1" dirty="0">
                <a:solidFill>
                  <a:schemeClr val="accent1"/>
                </a:solidFill>
              </a:rPr>
              <a:t> function once all the html has been loaded</a:t>
            </a:r>
            <a:br>
              <a:rPr lang="en-US" i="1" dirty="0">
                <a:solidFill>
                  <a:schemeClr val="accent1"/>
                </a:solidFill>
              </a:rPr>
            </a:br>
            <a:r>
              <a:rPr lang="en-US" dirty="0" err="1"/>
              <a:t>window.onload</a:t>
            </a:r>
            <a:r>
              <a:rPr lang="en-US" dirty="0"/>
              <a:t> = </a:t>
            </a:r>
            <a:r>
              <a:rPr lang="en-US" dirty="0" err="1"/>
              <a:t>init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84082863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validation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Client-Side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46237"/>
            <a:ext cx="7620000" cy="4525963"/>
          </a:xfrm>
        </p:spPr>
        <p:txBody>
          <a:bodyPr/>
          <a:lstStyle/>
          <a:p>
            <a:r>
              <a:rPr lang="en-US" dirty="0"/>
              <a:t>For instance, to check if the value in the form’s password input element is between 8 and 16 characters, the JavaScript would be:</a:t>
            </a:r>
          </a:p>
          <a:p>
            <a:pPr lvl="1"/>
            <a:r>
              <a:rPr lang="da-DK" dirty="0"/>
              <a:t>var </a:t>
            </a:r>
            <a:r>
              <a:rPr lang="da-DK" dirty="0" err="1"/>
              <a:t>passReg</a:t>
            </a:r>
            <a:r>
              <a:rPr lang="da-DK" dirty="0"/>
              <a:t> = /^[a-</a:t>
            </a:r>
            <a:r>
              <a:rPr lang="da-DK" dirty="0" err="1"/>
              <a:t>zA</a:t>
            </a:r>
            <a:r>
              <a:rPr lang="da-DK" dirty="0"/>
              <a:t>-Z]\w{8,16}$/;</a:t>
            </a:r>
            <a:br>
              <a:rPr lang="da-DK" dirty="0"/>
            </a:br>
            <a:r>
              <a:rPr lang="da-DK" dirty="0" err="1"/>
              <a:t>if</a:t>
            </a:r>
            <a:r>
              <a:rPr lang="da-DK" dirty="0"/>
              <a:t> (! </a:t>
            </a:r>
            <a:r>
              <a:rPr lang="da-DK" dirty="0" err="1"/>
              <a:t>passReg.test</a:t>
            </a:r>
            <a:r>
              <a:rPr lang="da-DK" dirty="0"/>
              <a:t>(</a:t>
            </a:r>
            <a:r>
              <a:rPr lang="da-DK" dirty="0" err="1"/>
              <a:t>password.value</a:t>
            </a:r>
            <a:r>
              <a:rPr lang="da-DK" dirty="0"/>
              <a:t>)) {</a:t>
            </a:r>
            <a:br>
              <a:rPr lang="da-DK" dirty="0"/>
            </a:br>
            <a:r>
              <a:rPr lang="da-DK" dirty="0"/>
              <a:t>	</a:t>
            </a:r>
            <a:r>
              <a:rPr lang="da-DK" i="1" dirty="0">
                <a:solidFill>
                  <a:srgbClr val="009FDA"/>
                </a:solidFill>
              </a:rPr>
              <a:t>// provide </a:t>
            </a:r>
            <a:r>
              <a:rPr lang="da-DK" i="1" dirty="0" err="1">
                <a:solidFill>
                  <a:srgbClr val="009FDA"/>
                </a:solidFill>
              </a:rPr>
              <a:t>some</a:t>
            </a:r>
            <a:r>
              <a:rPr lang="da-DK" i="1" dirty="0">
                <a:solidFill>
                  <a:srgbClr val="009FDA"/>
                </a:solidFill>
              </a:rPr>
              <a:t> type of </a:t>
            </a:r>
            <a:r>
              <a:rPr lang="da-DK" i="1" dirty="0" err="1">
                <a:solidFill>
                  <a:srgbClr val="009FDA"/>
                </a:solidFill>
              </a:rPr>
              <a:t>error</a:t>
            </a:r>
            <a:r>
              <a:rPr lang="da-DK" i="1" dirty="0">
                <a:solidFill>
                  <a:srgbClr val="009FDA"/>
                </a:solidFill>
              </a:rPr>
              <a:t> </a:t>
            </a:r>
            <a:r>
              <a:rPr lang="da-DK" i="1" dirty="0" err="1">
                <a:solidFill>
                  <a:srgbClr val="009FDA"/>
                </a:solidFill>
              </a:rPr>
              <a:t>message</a:t>
            </a:r>
            <a:br>
              <a:rPr lang="da-DK" i="1" dirty="0">
                <a:solidFill>
                  <a:srgbClr val="009FDA"/>
                </a:solidFill>
              </a:rPr>
            </a:br>
            <a:r>
              <a:rPr lang="da-DK" dirty="0"/>
              <a:t>}</a:t>
            </a:r>
          </a:p>
          <a:p>
            <a:pPr lvl="1"/>
            <a:endParaRPr lang="da-DK" dirty="0"/>
          </a:p>
          <a:p>
            <a:r>
              <a:rPr lang="en-US" dirty="0"/>
              <a:t>What do we want to do when the JavaScript finds a validation error?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Highlight errors by adding CSS classes to the input elements causing the error</a:t>
            </a:r>
          </a:p>
        </p:txBody>
      </p:sp>
    </p:spTree>
    <p:extLst>
      <p:ext uri="{BB962C8B-B14F-4D97-AF65-F5344CB8AC3E}">
        <p14:creationId xmlns:p14="http://schemas.microsoft.com/office/powerpoint/2010/main" val="2725414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user input	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Checking for a number</a:t>
            </a:r>
          </a:p>
        </p:txBody>
      </p:sp>
      <p:pic>
        <p:nvPicPr>
          <p:cNvPr id="5" name="Content Placeholder 4" descr="Screen Shot 2014-02-15 at 4.06.57 PM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8143" b="-8814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14926320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validation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Client-Side</a:t>
            </a:r>
          </a:p>
        </p:txBody>
      </p:sp>
      <p:pic>
        <p:nvPicPr>
          <p:cNvPr id="8" name="Content Placeholder 7" descr="4071512008.eps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506" b="-550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3973324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Code</a:t>
            </a:r>
          </a:p>
        </p:txBody>
      </p:sp>
      <p:pic>
        <p:nvPicPr>
          <p:cNvPr id="5" name="Content Placeholder 4" descr="Screen Shot 2014-02-15 at 5.27.02 PM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685" b="-1685"/>
          <a:stretch>
            <a:fillRect/>
          </a:stretch>
        </p:blipFill>
        <p:spPr/>
      </p:pic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Function to add an error message to a certain </a:t>
            </a:r>
            <a:r>
              <a:rPr lang="en-US" dirty="0" err="1"/>
              <a:t>elemenet</a:t>
            </a:r>
            <a:r>
              <a:rPr lang="en-US" dirty="0"/>
              <a:t> (by id)</a:t>
            </a:r>
          </a:p>
        </p:txBody>
      </p:sp>
    </p:spTree>
    <p:extLst>
      <p:ext uri="{BB962C8B-B14F-4D97-AF65-F5344CB8AC3E}">
        <p14:creationId xmlns:p14="http://schemas.microsoft.com/office/powerpoint/2010/main" val="115210368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Code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Set up the event handlers</a:t>
            </a:r>
          </a:p>
        </p:txBody>
      </p:sp>
      <p:pic>
        <p:nvPicPr>
          <p:cNvPr id="7" name="Content Placeholder 6" descr="Screen Shot 2014-02-15 at 5.28.12 PM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0362" b="-5036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90407953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Code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actual checks (part 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Screen Shot 2014-02-15 at 5.28.50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00200"/>
            <a:ext cx="7146608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01731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Code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actual checks (part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 descr="Screen Shot 2014-02-15 at 5.29.05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00199"/>
            <a:ext cx="6248400" cy="4871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50397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</a:t>
            </a:r>
            <a:r>
              <a:rPr lang="en-US" dirty="0" err="1"/>
              <a:t>Va</a:t>
            </a:r>
            <a:r>
              <a:rPr lang="en-US" dirty="0"/>
              <a:t>	</a:t>
            </a:r>
            <a:r>
              <a:rPr lang="en-US" dirty="0" err="1"/>
              <a:t>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matter how good the HTML5 and JavaScript validation, client-side </a:t>
            </a:r>
            <a:r>
              <a:rPr lang="en-US" dirty="0" err="1"/>
              <a:t>prevalidation</a:t>
            </a:r>
            <a:r>
              <a:rPr lang="en-US" dirty="0"/>
              <a:t> can always be circumvented by hackers, or turned off by savvy users. </a:t>
            </a:r>
          </a:p>
          <a:p>
            <a:r>
              <a:rPr lang="en-US" dirty="0"/>
              <a:t>Validation on the server side using PHP is the most important form of validation and the only one that is absolutely essential.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only one you HAVE to do</a:t>
            </a:r>
          </a:p>
        </p:txBody>
      </p:sp>
    </p:spTree>
    <p:extLst>
      <p:ext uri="{BB962C8B-B14F-4D97-AF65-F5344CB8AC3E}">
        <p14:creationId xmlns:p14="http://schemas.microsoft.com/office/powerpoint/2010/main" val="119533761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</a:t>
            </a:r>
            <a:r>
              <a:rPr lang="en-US" dirty="0" err="1"/>
              <a:t>Va</a:t>
            </a:r>
            <a:r>
              <a:rPr lang="en-US" dirty="0"/>
              <a:t>	</a:t>
            </a:r>
            <a:r>
              <a:rPr lang="en-US" dirty="0" err="1"/>
              <a:t>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 abridged example…</a:t>
            </a:r>
          </a:p>
        </p:txBody>
      </p:sp>
      <p:pic>
        <p:nvPicPr>
          <p:cNvPr id="5" name="Picture 4" descr="Screen Shot 2014-02-15 at 5.33.33 PM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269"/>
          <a:stretch/>
        </p:blipFill>
        <p:spPr>
          <a:xfrm>
            <a:off x="914400" y="1600200"/>
            <a:ext cx="7249036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53885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</a:t>
            </a:r>
            <a:r>
              <a:rPr lang="en-US" dirty="0" err="1"/>
              <a:t>Va</a:t>
            </a:r>
            <a:r>
              <a:rPr lang="en-US" dirty="0"/>
              <a:t>	</a:t>
            </a:r>
            <a:r>
              <a:rPr lang="en-US" dirty="0" err="1"/>
              <a:t>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only one you HAVE to do</a:t>
            </a:r>
          </a:p>
        </p:txBody>
      </p:sp>
      <p:pic>
        <p:nvPicPr>
          <p:cNvPr id="5" name="Picture 4" descr="Screen Shot 2014-02-15 at 5.33.33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47800"/>
            <a:ext cx="5031346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96104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You’ve Learned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914400" y="91440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648200" y="91440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676400" y="1076980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  <a:latin typeface="Rockwell Condensed" pitchFamily="18" charset="0"/>
              </a:rPr>
              <a:t>What are </a:t>
            </a:r>
            <a:r>
              <a:rPr lang="en-US" sz="2400" dirty="0">
                <a:solidFill>
                  <a:srgbClr val="FF6600"/>
                </a:solidFill>
                <a:latin typeface="Rockwell Condensed" pitchFamily="18" charset="0"/>
              </a:rPr>
              <a:t>Errors</a:t>
            </a:r>
            <a:r>
              <a:rPr lang="en-US" sz="2400" dirty="0">
                <a:solidFill>
                  <a:schemeClr val="bg2"/>
                </a:solidFill>
                <a:latin typeface="Rockwell Condensed" pitchFamily="18" charset="0"/>
              </a:rPr>
              <a:t> and </a:t>
            </a:r>
            <a:r>
              <a:rPr lang="en-US" sz="2400" dirty="0">
                <a:solidFill>
                  <a:srgbClr val="FF6600"/>
                </a:solidFill>
                <a:latin typeface="Rockwell Condensed" pitchFamily="18" charset="0"/>
              </a:rPr>
              <a:t>Exceptions</a:t>
            </a:r>
            <a:r>
              <a:rPr lang="en-US" sz="2400" dirty="0">
                <a:solidFill>
                  <a:schemeClr val="bg2"/>
                </a:solidFill>
                <a:latin typeface="Rockwell Condensed" pitchFamily="18" charset="0"/>
              </a:rPr>
              <a:t>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10200" y="1076980"/>
            <a:ext cx="2667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  <a:latin typeface="Rockwell Condensed" pitchFamily="18" charset="0"/>
              </a:rPr>
              <a:t>PHP Error </a:t>
            </a:r>
            <a:r>
              <a:rPr lang="en-US" sz="2400" dirty="0">
                <a:solidFill>
                  <a:srgbClr val="FF6600"/>
                </a:solidFill>
                <a:latin typeface="Rockwell Condensed" pitchFamily="18" charset="0"/>
              </a:rPr>
              <a:t>Reporting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914400" y="233680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676400" y="2524780"/>
            <a:ext cx="28955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  <a:latin typeface="Rockwell Condensed" pitchFamily="18" charset="0"/>
              </a:rPr>
              <a:t>PHP Error and Exception </a:t>
            </a:r>
            <a:r>
              <a:rPr lang="en-US" sz="2400" dirty="0">
                <a:solidFill>
                  <a:srgbClr val="FF6600"/>
                </a:solidFill>
                <a:latin typeface="Rockwell Condensed" pitchFamily="18" charset="0"/>
              </a:rPr>
              <a:t>Handling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14400" y="914400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Rockwell Extra Bold" pitchFamily="18" charset="0"/>
              </a:rPr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648200" y="914400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Rockwell Extra Bold" pitchFamily="18" charset="0"/>
              </a:rPr>
              <a:t>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14400" y="2286000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Rockwell Extra Bold" pitchFamily="18" charset="0"/>
              </a:rPr>
              <a:t>3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914400" y="375920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676401" y="3972580"/>
            <a:ext cx="259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6600"/>
                </a:solidFill>
                <a:latin typeface="Rockwell Condensed" pitchFamily="18" charset="0"/>
              </a:rPr>
              <a:t>Validating</a:t>
            </a:r>
            <a:r>
              <a:rPr lang="en-US" sz="2400" dirty="0">
                <a:solidFill>
                  <a:schemeClr val="bg2"/>
                </a:solidFill>
                <a:latin typeface="Rockwell Condensed" pitchFamily="18" charset="0"/>
              </a:rPr>
              <a:t> User Input</a:t>
            </a:r>
            <a:endParaRPr lang="en-US" sz="2400" dirty="0">
              <a:solidFill>
                <a:srgbClr val="F3703A"/>
              </a:solidFill>
              <a:latin typeface="Rockwell Condensed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14400" y="3733800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Rockwell Extra Bold" pitchFamily="18" charset="0"/>
              </a:rPr>
              <a:t>5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4648200" y="233680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410201" y="2524780"/>
            <a:ext cx="259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  <a:latin typeface="Rockwell Condensed" pitchFamily="18" charset="0"/>
              </a:rPr>
              <a:t>Regular Expressions</a:t>
            </a:r>
            <a:endParaRPr lang="en-US" sz="2400" dirty="0">
              <a:solidFill>
                <a:schemeClr val="accent5"/>
              </a:solidFill>
              <a:latin typeface="Rockwell Condensed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648200" y="2286000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Rockwell Extra Bold" pitchFamily="18" charset="0"/>
              </a:rPr>
              <a:t>4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4648200" y="375920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410201" y="3972580"/>
            <a:ext cx="259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6600"/>
                </a:solidFill>
                <a:latin typeface="Rockwell Condensed" pitchFamily="18" charset="0"/>
              </a:rPr>
              <a:t>Where</a:t>
            </a:r>
            <a:r>
              <a:rPr lang="en-US" sz="2400" dirty="0">
                <a:solidFill>
                  <a:schemeClr val="bg2"/>
                </a:solidFill>
                <a:latin typeface="Rockwell Condensed" pitchFamily="18" charset="0"/>
              </a:rPr>
              <a:t> to Perform Validation</a:t>
            </a:r>
            <a:endParaRPr lang="en-US" sz="2400" dirty="0">
              <a:solidFill>
                <a:schemeClr val="accent5"/>
              </a:solidFill>
              <a:latin typeface="Rockwell Condensed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648200" y="3733800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Rockwell Extra Bold" pitchFamily="18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369326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 </a:t>
            </a:r>
            <a:r>
              <a:rPr lang="en-US" dirty="0" err="1"/>
              <a:t>vs</a:t>
            </a:r>
            <a:r>
              <a:rPr lang="en-US" dirty="0"/>
              <a:t> Errors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Not the same thing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/>
              <a:t>An </a:t>
            </a:r>
            <a:r>
              <a:rPr lang="en-US" b="1" dirty="0"/>
              <a:t>error </a:t>
            </a:r>
            <a:r>
              <a:rPr lang="en-US" dirty="0"/>
              <a:t>is some type of problem that generates a nonfatal warning message or that generates an error message that terminates the program’s execution.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An </a:t>
            </a:r>
            <a:r>
              <a:rPr lang="en-US" b="1" dirty="0"/>
              <a:t>exception </a:t>
            </a:r>
            <a:r>
              <a:rPr lang="en-US" dirty="0"/>
              <a:t>refers to objects that are of type Exception and which are used in conjunction with the object-oriented try . . . catch language construct for dealing with runtime errors.</a:t>
            </a:r>
          </a:p>
        </p:txBody>
      </p:sp>
    </p:spTree>
    <p:extLst>
      <p:ext uri="{BB962C8B-B14F-4D97-AF65-F5344CB8AC3E}">
        <p14:creationId xmlns:p14="http://schemas.microsoft.com/office/powerpoint/2010/main" val="1309436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404040"/>
                </a:solidFill>
              </a:rPr>
              <a:t>PHP Error </a:t>
            </a:r>
            <a:r>
              <a:rPr lang="en-US" dirty="0" err="1">
                <a:solidFill>
                  <a:schemeClr val="tx2"/>
                </a:solidFill>
              </a:rPr>
              <a:t>REporting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</a:t>
            </a:r>
            <a:r>
              <a:rPr lang="en-US" dirty="0">
                <a:solidFill>
                  <a:schemeClr val="accent1"/>
                </a:solidFill>
              </a:rPr>
              <a:t>2</a:t>
            </a:r>
            <a:r>
              <a:rPr lang="en-US" dirty="0"/>
              <a:t> of 6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813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error reporting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Lots of control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PHP has a flexible and customizable system for reporting warnings and errors that can be set  programmatically at runtime or declaratively at design-time within the </a:t>
            </a:r>
            <a:r>
              <a:rPr lang="en-US" b="1" dirty="0" err="1"/>
              <a:t>php.ini</a:t>
            </a:r>
            <a:r>
              <a:rPr lang="en-US" b="1" dirty="0"/>
              <a:t> </a:t>
            </a:r>
            <a:r>
              <a:rPr lang="en-US" dirty="0"/>
              <a:t>file. There are three main error reporting flags:</a:t>
            </a:r>
          </a:p>
          <a:p>
            <a:pPr marL="342900" indent="-342900">
              <a:buFont typeface="Arial"/>
              <a:buChar char="•"/>
            </a:pPr>
            <a:r>
              <a:rPr lang="en-US" dirty="0" err="1"/>
              <a:t>error_reporting</a:t>
            </a: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 err="1"/>
              <a:t>display_errors</a:t>
            </a: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 err="1"/>
              <a:t>log_errors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629764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Book Palette">
      <a:dk1>
        <a:srgbClr val="404040"/>
      </a:dk1>
      <a:lt1>
        <a:srgbClr val="F3F3E7"/>
      </a:lt1>
      <a:dk2>
        <a:srgbClr val="467082"/>
      </a:dk2>
      <a:lt2>
        <a:srgbClr val="FFFFFF"/>
      </a:lt2>
      <a:accent1>
        <a:srgbClr val="009FDA"/>
      </a:accent1>
      <a:accent2>
        <a:srgbClr val="CE2933"/>
      </a:accent2>
      <a:accent3>
        <a:srgbClr val="E6B120"/>
      </a:accent3>
      <a:accent4>
        <a:srgbClr val="467082"/>
      </a:accent4>
      <a:accent5>
        <a:srgbClr val="F3703A"/>
      </a:accent5>
      <a:accent6>
        <a:srgbClr val="00A651"/>
      </a:accent6>
      <a:hlink>
        <a:srgbClr val="7F7F7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Chapter01-PresentationDistilled</Template>
  <TotalTime>3228</TotalTime>
  <Words>2880</Words>
  <Application>Microsoft Office PowerPoint</Application>
  <PresentationFormat>On-screen Show (4:3)</PresentationFormat>
  <Paragraphs>366</Paragraphs>
  <Slides>68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8" baseType="lpstr">
      <vt:lpstr>Arial</vt:lpstr>
      <vt:lpstr>Calibri</vt:lpstr>
      <vt:lpstr>Consolas</vt:lpstr>
      <vt:lpstr>MS ??</vt:lpstr>
      <vt:lpstr>Rockwell</vt:lpstr>
      <vt:lpstr>Rockwell Condensed</vt:lpstr>
      <vt:lpstr>Rockwell Extra Bold</vt:lpstr>
      <vt:lpstr>Times New Roman</vt:lpstr>
      <vt:lpstr>Wingdings</vt:lpstr>
      <vt:lpstr>Presentation</vt:lpstr>
      <vt:lpstr>Error Handling and Validation</vt:lpstr>
      <vt:lpstr>Objectives</vt:lpstr>
      <vt:lpstr>What are Errors and Exceptions?</vt:lpstr>
      <vt:lpstr>Types of Errors </vt:lpstr>
      <vt:lpstr>Checking user input </vt:lpstr>
      <vt:lpstr>Checking user input </vt:lpstr>
      <vt:lpstr>Exceptions vs Errors</vt:lpstr>
      <vt:lpstr>PHP Error REporting</vt:lpstr>
      <vt:lpstr>PHP error reporting</vt:lpstr>
      <vt:lpstr>The error_reporting setting</vt:lpstr>
      <vt:lpstr>The error_reporting setting</vt:lpstr>
      <vt:lpstr>The display_errors setting</vt:lpstr>
      <vt:lpstr>The log_error setting</vt:lpstr>
      <vt:lpstr>The log_error setting</vt:lpstr>
      <vt:lpstr>The log_error setting</vt:lpstr>
      <vt:lpstr>PHP ERROR and Exception Handling</vt:lpstr>
      <vt:lpstr>Procedural Error Handling</vt:lpstr>
      <vt:lpstr>OO Exception Handling</vt:lpstr>
      <vt:lpstr>OO Exception Handling</vt:lpstr>
      <vt:lpstr>OO Exception Handling</vt:lpstr>
      <vt:lpstr>Throw your own exception</vt:lpstr>
      <vt:lpstr>Custom Handlers</vt:lpstr>
      <vt:lpstr>Custom Handlers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 Alternative</vt:lpstr>
      <vt:lpstr>Some Common Regular Expressions</vt:lpstr>
      <vt:lpstr>Regex is everywhere</vt:lpstr>
      <vt:lpstr>Validating User Input</vt:lpstr>
      <vt:lpstr>Notifying the User</vt:lpstr>
      <vt:lpstr>Types of Input Validation</vt:lpstr>
      <vt:lpstr>Types of Input Validation</vt:lpstr>
      <vt:lpstr>Notifying the User</vt:lpstr>
      <vt:lpstr>Another illustrative examples</vt:lpstr>
      <vt:lpstr>How to reduce validation errors</vt:lpstr>
      <vt:lpstr>How to reduce validation errors</vt:lpstr>
      <vt:lpstr>How to reduce validation errors</vt:lpstr>
      <vt:lpstr>How to reduce validation errors</vt:lpstr>
      <vt:lpstr>How to reduce validation errors</vt:lpstr>
      <vt:lpstr>CAPTCHA</vt:lpstr>
      <vt:lpstr>Where to Perform Validation</vt:lpstr>
      <vt:lpstr>Where to Validate?</vt:lpstr>
      <vt:lpstr>Where to Validate?</vt:lpstr>
      <vt:lpstr>HTML5 validation</vt:lpstr>
      <vt:lpstr>JavaScript validation</vt:lpstr>
      <vt:lpstr>JavaScript validation</vt:lpstr>
      <vt:lpstr>JavaScript validation</vt:lpstr>
      <vt:lpstr>JavaScript Code</vt:lpstr>
      <vt:lpstr>JavaScript Code</vt:lpstr>
      <vt:lpstr>JavaScript Code</vt:lpstr>
      <vt:lpstr>JavaScript Code</vt:lpstr>
      <vt:lpstr>PHP Va lidation</vt:lpstr>
      <vt:lpstr>PHP Va lidation</vt:lpstr>
      <vt:lpstr>PHP Va lidation</vt:lpstr>
      <vt:lpstr>What You’ve Learned</vt:lpstr>
    </vt:vector>
  </TitlesOfParts>
  <Company>Mount Royal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Ricardo Hoar</dc:creator>
  <cp:lastModifiedBy>ELIZABETH DIAZ</cp:lastModifiedBy>
  <cp:revision>841</cp:revision>
  <dcterms:created xsi:type="dcterms:W3CDTF">2012-11-14T17:20:48Z</dcterms:created>
  <dcterms:modified xsi:type="dcterms:W3CDTF">2016-11-13T16:32:02Z</dcterms:modified>
</cp:coreProperties>
</file>