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67" r:id="rId3"/>
    <p:sldId id="345" r:id="rId4"/>
    <p:sldId id="346" r:id="rId5"/>
    <p:sldId id="347" r:id="rId6"/>
    <p:sldId id="348" r:id="rId7"/>
    <p:sldId id="349" r:id="rId8"/>
    <p:sldId id="378" r:id="rId9"/>
    <p:sldId id="351" r:id="rId10"/>
    <p:sldId id="352" r:id="rId11"/>
    <p:sldId id="353" r:id="rId12"/>
    <p:sldId id="354" r:id="rId13"/>
    <p:sldId id="350" r:id="rId14"/>
    <p:sldId id="278"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279" r:id="rId34"/>
    <p:sldId id="373" r:id="rId35"/>
    <p:sldId id="374" r:id="rId36"/>
    <p:sldId id="375" r:id="rId37"/>
    <p:sldId id="376" r:id="rId38"/>
    <p:sldId id="377" r:id="rId39"/>
    <p:sldId id="272"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6D9FFF9-4EF1-4054-8FE0-EC55AF341F15}">
          <p14:sldIdLst>
            <p14:sldId id="256"/>
            <p14:sldId id="267"/>
          </p14:sldIdLst>
        </p14:section>
        <p14:section name="what is javascript" id="{780C041C-5845-6849-BBBC-9F148DBFABA4}">
          <p14:sldIdLst/>
        </p14:section>
        <p14:section name="Javascript Design Principles" id="{24D8B4FB-672C-D847-9EFD-F6AB9897299B}">
          <p14:sldIdLst/>
        </p14:section>
        <p14:section name="Where Does Javascript GO?" id="{5AF1C83A-5D4B-4440-A730-C55AFE3DF343}">
          <p14:sldIdLst/>
        </p14:section>
        <p14:section name="Syntax" id="{013B146C-750E-174D-AC0F-ABF3EBA5F981}">
          <p14:sldIdLst/>
        </p14:section>
        <p14:section name="Javascript Objects" id="{21F6A69B-4598-3040-AC91-83BC1BC76767}">
          <p14:sldIdLst/>
        </p14:section>
        <p14:section name="The Document Object Model (DOM)" id="{DB95D4C9-86D2-5C4A-8983-EA2AA207891B}">
          <p14:sldIdLst>
            <p14:sldId id="345"/>
            <p14:sldId id="346"/>
            <p14:sldId id="347"/>
            <p14:sldId id="348"/>
            <p14:sldId id="349"/>
            <p14:sldId id="378"/>
            <p14:sldId id="351"/>
            <p14:sldId id="352"/>
            <p14:sldId id="353"/>
            <p14:sldId id="354"/>
            <p14:sldId id="350"/>
          </p14:sldIdLst>
        </p14:section>
        <p14:section name="JavaScript Events" id="{81055673-E94B-1247-B097-A61A0948D153}">
          <p14:sldIdLst>
            <p14:sldId id="278"/>
            <p14:sldId id="355"/>
            <p14:sldId id="356"/>
            <p14:sldId id="357"/>
            <p14:sldId id="358"/>
            <p14:sldId id="359"/>
            <p14:sldId id="360"/>
            <p14:sldId id="361"/>
            <p14:sldId id="362"/>
            <p14:sldId id="363"/>
            <p14:sldId id="364"/>
            <p14:sldId id="365"/>
            <p14:sldId id="366"/>
            <p14:sldId id="367"/>
            <p14:sldId id="368"/>
            <p14:sldId id="369"/>
            <p14:sldId id="370"/>
            <p14:sldId id="371"/>
            <p14:sldId id="372"/>
          </p14:sldIdLst>
        </p14:section>
        <p14:section name="Forms" id="{E6690A94-8429-C647-8980-717F52369524}">
          <p14:sldIdLst>
            <p14:sldId id="279"/>
            <p14:sldId id="373"/>
            <p14:sldId id="374"/>
            <p14:sldId id="375"/>
            <p14:sldId id="376"/>
            <p14:sldId id="377"/>
          </p14:sldIdLst>
        </p14:section>
        <p14:section name="What you Learned" id="{9095206F-FCC5-1444-B6D9-F159AEA57B8A}">
          <p14:sldIdLst>
            <p14:sldId id="272"/>
          </p14:sldIdLst>
        </p14:section>
      </p14:sectionLst>
    </p:ext>
    <p:ext uri="{EFAFB233-063F-42B5-8137-9DF3F51BA10A}">
      <p15:sldGuideLst xmlns:p15="http://schemas.microsoft.com/office/powerpoint/2012/main">
        <p15:guide id="1" orient="horz" pos="2880">
          <p15:clr>
            <a:srgbClr val="A4A3A4"/>
          </p15:clr>
        </p15:guide>
        <p15:guide id="2" orient="horz" pos="1440">
          <p15:clr>
            <a:srgbClr val="A4A3A4"/>
          </p15:clr>
        </p15:guide>
        <p15:guide id="3" orient="horz">
          <p15:clr>
            <a:srgbClr val="A4A3A4"/>
          </p15:clr>
        </p15:guide>
        <p15:guide id="4" pos="3840">
          <p15:clr>
            <a:srgbClr val="A4A3A4"/>
          </p15:clr>
        </p15:guide>
        <p15:guide id="5" pos="1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3F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9598" autoAdjust="0"/>
  </p:normalViewPr>
  <p:slideViewPr>
    <p:cSldViewPr showGuides="1">
      <p:cViewPr varScale="1">
        <p:scale>
          <a:sx n="76" d="100"/>
          <a:sy n="76" d="100"/>
        </p:scale>
        <p:origin x="900" y="96"/>
      </p:cViewPr>
      <p:guideLst>
        <p:guide orient="horz" pos="2880"/>
        <p:guide orient="horz" pos="1440"/>
        <p:guide orient="horz"/>
        <p:guide pos="3840"/>
        <p:guide pos="1920"/>
      </p:guideLst>
    </p:cSldViewPr>
  </p:slideViewPr>
  <p:notesTextViewPr>
    <p:cViewPr>
      <p:scale>
        <a:sx n="100" d="100"/>
        <a:sy n="100" d="100"/>
      </p:scale>
      <p:origin x="0" y="0"/>
    </p:cViewPr>
  </p:notesTextViewPr>
  <p:sorterViewPr>
    <p:cViewPr>
      <p:scale>
        <a:sx n="66" d="100"/>
        <a:sy n="66" d="100"/>
      </p:scale>
      <p:origin x="0" y="64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85800"/>
            <a:ext cx="5486400" cy="2819400"/>
          </a:xfrm>
        </p:spPr>
        <p:txBody>
          <a:bodyPr>
            <a:noAutofit/>
          </a:bodyPr>
          <a:lstStyle>
            <a:lvl1pPr algn="l">
              <a:lnSpc>
                <a:spcPts val="6200"/>
              </a:lnSpc>
              <a:defRPr sz="5400">
                <a:latin typeface="Rockwell" pitchFamily="18" charset="0"/>
              </a:defRPr>
            </a:lvl1pPr>
          </a:lstStyle>
          <a:p>
            <a:r>
              <a:rPr lang="en-US" dirty="0"/>
              <a:t>CLICK TO EDIT MASTER TITLE STYLE</a:t>
            </a:r>
          </a:p>
        </p:txBody>
      </p:sp>
      <p:sp>
        <p:nvSpPr>
          <p:cNvPr id="3" name="Subtitle 2"/>
          <p:cNvSpPr>
            <a:spLocks noGrp="1"/>
          </p:cNvSpPr>
          <p:nvPr>
            <p:ph type="subTitle" idx="1"/>
          </p:nvPr>
        </p:nvSpPr>
        <p:spPr>
          <a:xfrm>
            <a:off x="838200" y="4225160"/>
            <a:ext cx="5486400" cy="533400"/>
          </a:xfrm>
        </p:spPr>
        <p:txBody>
          <a:bodyPr>
            <a:normAutofit/>
          </a:bodyPr>
          <a:lstStyle>
            <a:lvl1pPr marL="0" indent="0" algn="l">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5" name="Rectangle 4"/>
          <p:cNvSpPr/>
          <p:nvPr/>
        </p:nvSpPr>
        <p:spPr>
          <a:xfrm>
            <a:off x="8610600" y="0"/>
            <a:ext cx="533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477000"/>
            <a:ext cx="8839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72000"/>
            <a:ext cx="9144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203947" y="6096000"/>
            <a:ext cx="3940053" cy="369332"/>
          </a:xfrm>
          <a:prstGeom prst="rect">
            <a:avLst/>
          </a:prstGeom>
          <a:noFill/>
        </p:spPr>
        <p:txBody>
          <a:bodyPr wrap="none" rtlCol="0">
            <a:spAutoFit/>
          </a:bodyPr>
          <a:lstStyle/>
          <a:p>
            <a:pPr algn="r"/>
            <a:r>
              <a:rPr lang="en-US" sz="1800" dirty="0">
                <a:solidFill>
                  <a:schemeClr val="accent1"/>
                </a:solidFill>
                <a:latin typeface="Rockwell" pitchFamily="18" charset="0"/>
              </a:rPr>
              <a:t>Fundamentals</a:t>
            </a:r>
            <a:r>
              <a:rPr lang="en-US" sz="1800" baseline="0" dirty="0">
                <a:latin typeface="Rockwell" pitchFamily="18" charset="0"/>
              </a:rPr>
              <a:t> </a:t>
            </a:r>
            <a:r>
              <a:rPr lang="en-US" sz="1800" baseline="0" dirty="0">
                <a:solidFill>
                  <a:schemeClr val="bg2"/>
                </a:solidFill>
                <a:latin typeface="Rockwell" pitchFamily="18" charset="0"/>
              </a:rPr>
              <a:t>of Web Development</a:t>
            </a:r>
            <a:endParaRPr lang="en-US" sz="1800" dirty="0">
              <a:solidFill>
                <a:schemeClr val="bg2"/>
              </a:solidFill>
              <a:latin typeface="Rockwell" pitchFamily="18" charset="0"/>
            </a:endParaRPr>
          </a:p>
        </p:txBody>
      </p:sp>
      <p:sp>
        <p:nvSpPr>
          <p:cNvPr id="10" name="Rectangle 9"/>
          <p:cNvSpPr/>
          <p:nvPr/>
        </p:nvSpPr>
        <p:spPr>
          <a:xfrm>
            <a:off x="0" y="6477000"/>
            <a:ext cx="91440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6096000"/>
            <a:ext cx="3771802" cy="369332"/>
          </a:xfrm>
          <a:prstGeom prst="rect">
            <a:avLst/>
          </a:prstGeom>
          <a:noFill/>
        </p:spPr>
        <p:txBody>
          <a:bodyPr wrap="none" rtlCol="0">
            <a:spAutoFit/>
          </a:bodyPr>
          <a:lstStyle/>
          <a:p>
            <a:r>
              <a:rPr lang="en-US" sz="1800" dirty="0">
                <a:solidFill>
                  <a:schemeClr val="accent1"/>
                </a:solidFill>
                <a:latin typeface="Rockwell" pitchFamily="18" charset="0"/>
              </a:rPr>
              <a:t>Randy Connolly </a:t>
            </a:r>
            <a:r>
              <a:rPr lang="en-US" sz="1800" baseline="0" dirty="0">
                <a:solidFill>
                  <a:schemeClr val="bg2"/>
                </a:solidFill>
                <a:latin typeface="Rockwell" pitchFamily="18" charset="0"/>
              </a:rPr>
              <a:t>and</a:t>
            </a:r>
            <a:r>
              <a:rPr lang="en-US" sz="1800" baseline="0" dirty="0">
                <a:latin typeface="Rockwell" pitchFamily="18" charset="0"/>
              </a:rPr>
              <a:t> </a:t>
            </a:r>
            <a:r>
              <a:rPr lang="en-US" sz="1800" baseline="0" dirty="0">
                <a:solidFill>
                  <a:schemeClr val="accent1"/>
                </a:solidFill>
                <a:latin typeface="Rockwell" pitchFamily="18" charset="0"/>
              </a:rPr>
              <a:t>Ricardo Hoar</a:t>
            </a:r>
            <a:endParaRPr lang="en-US" sz="1800" dirty="0">
              <a:solidFill>
                <a:schemeClr val="accent1"/>
              </a:solidFill>
              <a:latin typeface="Rockwell" pitchFamily="18" charset="0"/>
            </a:endParaRPr>
          </a:p>
        </p:txBody>
      </p:sp>
      <p:sp>
        <p:nvSpPr>
          <p:cNvPr id="12" name="TextBox 11"/>
          <p:cNvSpPr txBox="1"/>
          <p:nvPr/>
        </p:nvSpPr>
        <p:spPr>
          <a:xfrm>
            <a:off x="5257800" y="6453003"/>
            <a:ext cx="3886200" cy="461665"/>
          </a:xfrm>
          <a:prstGeom prst="rect">
            <a:avLst/>
          </a:prstGeom>
          <a:noFill/>
        </p:spPr>
        <p:txBody>
          <a:bodyPr wrap="square" rtlCol="0">
            <a:spAutoFit/>
          </a:bodyPr>
          <a:lstStyle/>
          <a:p>
            <a:pPr algn="r"/>
            <a:r>
              <a:rPr lang="en-US" sz="1200" dirty="0">
                <a:solidFill>
                  <a:schemeClr val="bg1"/>
                </a:solidFill>
                <a:latin typeface="+mj-lt"/>
              </a:rPr>
              <a:t>Textbook</a:t>
            </a:r>
            <a:r>
              <a:rPr lang="en-US" sz="1200" baseline="0" dirty="0">
                <a:solidFill>
                  <a:schemeClr val="bg1"/>
                </a:solidFill>
                <a:latin typeface="+mj-lt"/>
              </a:rPr>
              <a:t> to be published by </a:t>
            </a:r>
            <a:r>
              <a:rPr lang="en-US" sz="1200" dirty="0">
                <a:solidFill>
                  <a:schemeClr val="bg1"/>
                </a:solidFill>
                <a:latin typeface="+mj-lt"/>
              </a:rPr>
              <a:t>Pearson Ed in early 2014</a:t>
            </a:r>
          </a:p>
          <a:p>
            <a:pPr algn="r"/>
            <a:r>
              <a:rPr lang="en-US" sz="1200" dirty="0">
                <a:solidFill>
                  <a:schemeClr val="bg1"/>
                </a:solidFill>
                <a:latin typeface="+mj-lt"/>
              </a:rPr>
              <a:t>http://www.funwebdev.com</a:t>
            </a:r>
          </a:p>
        </p:txBody>
      </p:sp>
      <p:sp>
        <p:nvSpPr>
          <p:cNvPr id="13" name="Rectangle 12"/>
          <p:cNvSpPr/>
          <p:nvPr userDrawn="1"/>
        </p:nvSpPr>
        <p:spPr>
          <a:xfrm>
            <a:off x="8610600" y="0"/>
            <a:ext cx="533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477000"/>
            <a:ext cx="8839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4572000"/>
            <a:ext cx="9144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6477000"/>
            <a:ext cx="9144000" cy="381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772400" cy="1020762"/>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3048000" y="1676400"/>
            <a:ext cx="5638800" cy="4525963"/>
          </a:xfrm>
        </p:spPr>
        <p:txBody>
          <a:bodyPr/>
          <a:lstStyle>
            <a:lvl1pPr marL="0" indent="0">
              <a:buNone/>
              <a:defRPr sz="2400">
                <a:solidFill>
                  <a:schemeClr val="tx1"/>
                </a:solidFill>
              </a:defRPr>
            </a:lvl1pPr>
            <a:lvl2pPr marL="461963" indent="-4763">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629400" cy="304800"/>
          </a:xfrm>
        </p:spPr>
        <p:txBody>
          <a:bodyPr>
            <a:normAutofit/>
          </a:bodyPr>
          <a:lstStyle>
            <a:lvl1pPr>
              <a:buNone/>
              <a:defRPr sz="1500">
                <a:latin typeface="Rockwell" pitchFamily="18" charset="0"/>
              </a:defRPr>
            </a:lvl1pPr>
          </a:lstStyle>
          <a:p>
            <a:pPr lvl="0"/>
            <a:r>
              <a:rPr lang="en-US" dirty="0"/>
              <a:t>Enter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a:t>Enter subtitle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98438"/>
            <a:ext cx="7772400" cy="10207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3048000" y="1676400"/>
            <a:ext cx="5638800" cy="4525963"/>
          </a:xfrm>
        </p:spPr>
        <p:txBody>
          <a:bodyPr/>
          <a:lstStyle>
            <a:lvl1pPr marL="0" indent="0">
              <a:buNone/>
              <a:defRPr sz="2400">
                <a:solidFill>
                  <a:schemeClr val="tx1"/>
                </a:solidFill>
              </a:defRPr>
            </a:lvl1pPr>
            <a:lvl2pPr marL="461963" indent="-4763">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629400" cy="304800"/>
          </a:xfrm>
        </p:spPr>
        <p:txBody>
          <a:bodyPr>
            <a:normAutofit/>
          </a:bodyPr>
          <a:lstStyle>
            <a:lvl1pPr>
              <a:buNone/>
              <a:defRPr sz="1500">
                <a:latin typeface="Rockwell" pitchFamily="18" charset="0"/>
              </a:defRPr>
            </a:lvl1pPr>
          </a:lstStyle>
          <a:p>
            <a:pPr lvl="0"/>
            <a:r>
              <a:rPr lang="en-US" dirty="0"/>
              <a:t>Enter subtitle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a:t>Enter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0"/>
            <a:ext cx="8037513" cy="838200"/>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457200" y="3962400"/>
            <a:ext cx="7772400" cy="1500187"/>
          </a:xfrm>
        </p:spPr>
        <p:txBody>
          <a:bodyPr anchor="b"/>
          <a:lstStyle>
            <a:lvl1pPr marL="0" indent="0">
              <a:buNone/>
              <a:defRPr sz="2000">
                <a:solidFill>
                  <a:schemeClr val="tx1">
                    <a:tint val="75000"/>
                  </a:schemeClr>
                </a:solidFill>
                <a:latin typeface="Rockwell Condensed"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657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1600200"/>
            <a:ext cx="3657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746D3AE-9A6B-4724-B938-46259D069CC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9ECA76C-96BA-4C53-A922-4E6799921C76}" type="datetimeFigureOut">
              <a:rPr lang="en-US" smtClean="0"/>
              <a:pPr/>
              <a:t>10/9/2016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746D3AE-9A6B-4724-B938-46259D069C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52400"/>
            <a:ext cx="7924800" cy="10668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914400" y="1143000"/>
            <a:ext cx="716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915400" y="0"/>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39200" y="0"/>
            <a:ext cx="76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915400" y="6553200"/>
            <a:ext cx="228600" cy="304800"/>
          </a:xfrm>
          <a:prstGeom prst="rect">
            <a:avLst/>
          </a:prstGeom>
        </p:spPr>
        <p:txBody>
          <a:bodyPr vert="horz" lIns="0" tIns="0" rIns="0" bIns="0" rtlCol="0" anchor="ctr"/>
          <a:lstStyle>
            <a:lvl1pPr algn="r">
              <a:defRPr sz="900">
                <a:solidFill>
                  <a:schemeClr val="tx1">
                    <a:tint val="75000"/>
                  </a:schemeClr>
                </a:solidFill>
              </a:defRPr>
            </a:lvl1pPr>
          </a:lstStyle>
          <a:p>
            <a:fld id="{8746D3AE-9A6B-4724-B938-46259D069CC8}" type="slidenum">
              <a:rPr lang="en-US" smtClean="0"/>
              <a:pPr/>
              <a:t>‹#›</a:t>
            </a:fld>
            <a:endParaRPr lang="en-US"/>
          </a:p>
        </p:txBody>
      </p:sp>
      <p:cxnSp>
        <p:nvCxnSpPr>
          <p:cNvPr id="10" name="Straight Connector 9"/>
          <p:cNvCxnSpPr/>
          <p:nvPr/>
        </p:nvCxnSpPr>
        <p:spPr>
          <a:xfrm flipH="1">
            <a:off x="457200" y="6553200"/>
            <a:ext cx="800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8915400" y="0"/>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8839200" y="0"/>
            <a:ext cx="76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userDrawn="1"/>
        </p:nvCxnSpPr>
        <p:spPr>
          <a:xfrm flipH="1">
            <a:off x="457200" y="6553200"/>
            <a:ext cx="800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50" r:id="rId13"/>
    <p:sldLayoutId id="2147483660" r:id="rId14"/>
  </p:sldLayoutIdLst>
  <p:txStyles>
    <p:titleStyle>
      <a:lvl1pPr algn="l" defTabSz="914400" rtl="0" eaLnBrk="1" latinLnBrk="0" hangingPunct="1">
        <a:spcBef>
          <a:spcPct val="0"/>
        </a:spcBef>
        <a:buNone/>
        <a:defRPr sz="4400" kern="1200">
          <a:solidFill>
            <a:schemeClr val="tx1"/>
          </a:solidFill>
          <a:latin typeface="Rockwell" pitchFamily="18" charset="0"/>
          <a:ea typeface="+mj-ea"/>
          <a:cs typeface="+mj-cs"/>
        </a:defRPr>
      </a:lvl1pPr>
    </p:titleStyle>
    <p:bodyStyle>
      <a:lvl1pPr marL="342900" indent="-342900" algn="l" defTabSz="914400" rtl="0" eaLnBrk="1" latinLnBrk="0" hangingPunct="1">
        <a:spcBef>
          <a:spcPct val="20000"/>
        </a:spcBef>
        <a:buClr>
          <a:schemeClr val="accent3">
            <a:lumMod val="75000"/>
          </a:schemeClr>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2819400"/>
          </a:xfrm>
        </p:spPr>
        <p:txBody>
          <a:bodyPr/>
          <a:lstStyle/>
          <a:p>
            <a:r>
              <a:rPr lang="en-US" dirty="0"/>
              <a:t>JavaScript: Client-Side Scripting</a:t>
            </a:r>
          </a:p>
        </p:txBody>
      </p:sp>
      <p:sp>
        <p:nvSpPr>
          <p:cNvPr id="3" name="Subtitle 2"/>
          <p:cNvSpPr>
            <a:spLocks noGrp="1"/>
          </p:cNvSpPr>
          <p:nvPr>
            <p:ph type="subTitle" idx="1"/>
          </p:nvPr>
        </p:nvSpPr>
        <p:spPr>
          <a:xfrm>
            <a:off x="838200" y="4079696"/>
            <a:ext cx="5486400" cy="533400"/>
          </a:xfrm>
        </p:spPr>
        <p:txBody>
          <a:bodyPr>
            <a:noAutofit/>
          </a:bodyPr>
          <a:lstStyle/>
          <a:p>
            <a:r>
              <a:rPr lang="en-US" sz="3600" dirty="0"/>
              <a:t>Chapter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772400" cy="1020762"/>
          </a:xfrm>
        </p:spPr>
        <p:txBody>
          <a:bodyPr/>
          <a:lstStyle/>
          <a:p>
            <a:r>
              <a:rPr lang="en-US" dirty="0"/>
              <a:t>Modifying a DOM element</a:t>
            </a:r>
          </a:p>
        </p:txBody>
      </p:sp>
      <p:sp>
        <p:nvSpPr>
          <p:cNvPr id="3" name="Content Placeholder 2"/>
          <p:cNvSpPr>
            <a:spLocks noGrp="1"/>
          </p:cNvSpPr>
          <p:nvPr>
            <p:ph idx="1"/>
          </p:nvPr>
        </p:nvSpPr>
        <p:spPr>
          <a:xfrm>
            <a:off x="457200" y="1143000"/>
            <a:ext cx="7620000" cy="4525963"/>
          </a:xfrm>
        </p:spPr>
        <p:txBody>
          <a:bodyPr/>
          <a:lstStyle/>
          <a:p>
            <a:r>
              <a:rPr lang="en-US" dirty="0"/>
              <a:t>DOM functions </a:t>
            </a:r>
            <a:r>
              <a:rPr lang="en-US" dirty="0" err="1"/>
              <a:t>createTextNode</a:t>
            </a:r>
            <a:r>
              <a:rPr lang="en-US" dirty="0"/>
              <a:t>(), </a:t>
            </a:r>
            <a:r>
              <a:rPr lang="en-US" dirty="0" err="1"/>
              <a:t>removeChild</a:t>
            </a:r>
            <a:r>
              <a:rPr lang="en-US" dirty="0"/>
              <a:t>(), and </a:t>
            </a:r>
            <a:r>
              <a:rPr lang="en-US" dirty="0" err="1"/>
              <a:t>appendChild</a:t>
            </a:r>
            <a:r>
              <a:rPr lang="en-US" dirty="0"/>
              <a:t>() allow us to modify an .</a:t>
            </a:r>
          </a:p>
        </p:txBody>
      </p:sp>
      <p:pic>
        <p:nvPicPr>
          <p:cNvPr id="6" name="Picture 5" descr="Screen Shot 2014-02-05 at 9.52.3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 y="3276600"/>
            <a:ext cx="7086600" cy="1863776"/>
          </a:xfrm>
          <a:prstGeom prst="rect">
            <a:avLst/>
          </a:prstGeom>
        </p:spPr>
      </p:pic>
    </p:spTree>
    <p:extLst>
      <p:ext uri="{BB962C8B-B14F-4D97-AF65-F5344CB8AC3E}">
        <p14:creationId xmlns:p14="http://schemas.microsoft.com/office/powerpoint/2010/main" val="278361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an element’s style</a:t>
            </a:r>
          </a:p>
        </p:txBody>
      </p:sp>
      <p:sp>
        <p:nvSpPr>
          <p:cNvPr id="3" name="Content Placeholder 2"/>
          <p:cNvSpPr>
            <a:spLocks noGrp="1"/>
          </p:cNvSpPr>
          <p:nvPr>
            <p:ph idx="1"/>
          </p:nvPr>
        </p:nvSpPr>
        <p:spPr>
          <a:xfrm>
            <a:off x="914400" y="1646237"/>
            <a:ext cx="7848600" cy="4525963"/>
          </a:xfrm>
        </p:spPr>
        <p:txBody>
          <a:bodyPr/>
          <a:lstStyle/>
          <a:p>
            <a:r>
              <a:rPr lang="en-US" dirty="0"/>
              <a:t>We can add or remove any style using the </a:t>
            </a:r>
            <a:r>
              <a:rPr lang="en-US" b="1" dirty="0"/>
              <a:t>style</a:t>
            </a:r>
            <a:r>
              <a:rPr lang="en-US" dirty="0"/>
              <a:t> or </a:t>
            </a:r>
            <a:r>
              <a:rPr lang="en-US" b="1" dirty="0" err="1"/>
              <a:t>className</a:t>
            </a:r>
            <a:r>
              <a:rPr lang="en-US" dirty="0"/>
              <a:t> property of the Element node.</a:t>
            </a:r>
          </a:p>
          <a:p>
            <a:r>
              <a:rPr lang="en-US" dirty="0"/>
              <a:t>Its usage is shown below to change a node’s background color and add a three-pixel border.</a:t>
            </a:r>
          </a:p>
          <a:p>
            <a:r>
              <a:rPr lang="en-US" dirty="0" err="1"/>
              <a:t>var</a:t>
            </a:r>
            <a:r>
              <a:rPr lang="en-US" dirty="0"/>
              <a:t> </a:t>
            </a:r>
            <a:r>
              <a:rPr lang="en-US" dirty="0" err="1"/>
              <a:t>commentTag</a:t>
            </a:r>
            <a:r>
              <a:rPr lang="en-US" dirty="0"/>
              <a:t> = </a:t>
            </a:r>
            <a:r>
              <a:rPr lang="en-US" dirty="0" err="1"/>
              <a:t>document.getElementById</a:t>
            </a:r>
            <a:r>
              <a:rPr lang="en-US" dirty="0"/>
              <a:t>("</a:t>
            </a:r>
            <a:r>
              <a:rPr lang="en-US" dirty="0" err="1"/>
              <a:t>specificTag</a:t>
            </a:r>
            <a:r>
              <a:rPr lang="en-US" dirty="0"/>
              <a:t>");</a:t>
            </a:r>
          </a:p>
          <a:p>
            <a:r>
              <a:rPr lang="en-US" dirty="0" err="1"/>
              <a:t>commentTag.</a:t>
            </a:r>
            <a:r>
              <a:rPr lang="en-US" b="1" dirty="0" err="1">
                <a:solidFill>
                  <a:schemeClr val="accent2"/>
                </a:solidFill>
              </a:rPr>
              <a:t>style.backgroundColour</a:t>
            </a:r>
            <a:r>
              <a:rPr lang="en-US" dirty="0"/>
              <a:t> = "#FFFF00";</a:t>
            </a:r>
          </a:p>
          <a:p>
            <a:r>
              <a:rPr lang="en-US" dirty="0" err="1"/>
              <a:t>commentTag</a:t>
            </a:r>
            <a:r>
              <a:rPr lang="en-US" dirty="0" err="1">
                <a:solidFill>
                  <a:srgbClr val="CE2933"/>
                </a:solidFill>
              </a:rPr>
              <a:t>.style.borderWidth</a:t>
            </a:r>
            <a:r>
              <a:rPr lang="en-US" dirty="0"/>
              <a:t>="3px";</a:t>
            </a:r>
          </a:p>
        </p:txBody>
      </p:sp>
    </p:spTree>
    <p:extLst>
      <p:ext uri="{BB962C8B-B14F-4D97-AF65-F5344CB8AC3E}">
        <p14:creationId xmlns:p14="http://schemas.microsoft.com/office/powerpoint/2010/main" val="253583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an element’s style</a:t>
            </a:r>
          </a:p>
        </p:txBody>
      </p:sp>
      <p:sp>
        <p:nvSpPr>
          <p:cNvPr id="3" name="Content Placeholder 2"/>
          <p:cNvSpPr>
            <a:spLocks noGrp="1"/>
          </p:cNvSpPr>
          <p:nvPr>
            <p:ph idx="1"/>
          </p:nvPr>
        </p:nvSpPr>
        <p:spPr>
          <a:xfrm>
            <a:off x="914400" y="1646237"/>
            <a:ext cx="7467600" cy="4525963"/>
          </a:xfrm>
        </p:spPr>
        <p:txBody>
          <a:bodyPr/>
          <a:lstStyle/>
          <a:p>
            <a:r>
              <a:rPr lang="en-US" dirty="0"/>
              <a:t>The </a:t>
            </a:r>
            <a:r>
              <a:rPr lang="en-US" dirty="0" err="1"/>
              <a:t>className</a:t>
            </a:r>
            <a:r>
              <a:rPr lang="en-US" dirty="0"/>
              <a:t> property is normally a better choice, because it allows the styles to be created outside the code, and thus be better accessible to designers.</a:t>
            </a:r>
          </a:p>
          <a:p>
            <a:r>
              <a:rPr lang="en-US" dirty="0" err="1"/>
              <a:t>var</a:t>
            </a:r>
            <a:r>
              <a:rPr lang="en-US" dirty="0"/>
              <a:t> </a:t>
            </a:r>
            <a:r>
              <a:rPr lang="en-US" dirty="0" err="1"/>
              <a:t>commentTag</a:t>
            </a:r>
            <a:r>
              <a:rPr lang="en-US" dirty="0"/>
              <a:t> = </a:t>
            </a:r>
            <a:r>
              <a:rPr lang="en-US" dirty="0" err="1"/>
              <a:t>document.getElementById</a:t>
            </a:r>
            <a:r>
              <a:rPr lang="en-US" dirty="0"/>
              <a:t>("</a:t>
            </a:r>
            <a:r>
              <a:rPr lang="en-US" dirty="0" err="1"/>
              <a:t>specificTag</a:t>
            </a:r>
            <a:r>
              <a:rPr lang="en-US" dirty="0"/>
              <a:t>");</a:t>
            </a:r>
          </a:p>
          <a:p>
            <a:r>
              <a:rPr lang="en-US" dirty="0" err="1"/>
              <a:t>commentTag.</a:t>
            </a:r>
            <a:r>
              <a:rPr lang="en-US" b="1" dirty="0" err="1">
                <a:solidFill>
                  <a:srgbClr val="CE2933"/>
                </a:solidFill>
              </a:rPr>
              <a:t>className</a:t>
            </a:r>
            <a:r>
              <a:rPr lang="en-US" dirty="0"/>
              <a:t> = "</a:t>
            </a:r>
            <a:r>
              <a:rPr lang="en-US" dirty="0" err="1"/>
              <a:t>someClassName</a:t>
            </a:r>
            <a:r>
              <a:rPr lang="en-US" dirty="0"/>
              <a:t>";</a:t>
            </a:r>
          </a:p>
          <a:p>
            <a:r>
              <a:rPr lang="en-US" dirty="0"/>
              <a:t>HTML5 introduces the </a:t>
            </a:r>
            <a:r>
              <a:rPr lang="en-US" dirty="0" err="1"/>
              <a:t>classList</a:t>
            </a:r>
            <a:r>
              <a:rPr lang="en-US" dirty="0"/>
              <a:t> element, which allows you to add, remove, or toggle a CSS class on an element.</a:t>
            </a:r>
          </a:p>
          <a:p>
            <a:r>
              <a:rPr lang="en-US" dirty="0" err="1"/>
              <a:t>label.</a:t>
            </a:r>
            <a:r>
              <a:rPr lang="en-US" b="1" dirty="0" err="1">
                <a:solidFill>
                  <a:srgbClr val="CE2933"/>
                </a:solidFill>
              </a:rPr>
              <a:t>classList.addClass</a:t>
            </a:r>
            <a:r>
              <a:rPr lang="en-US" dirty="0"/>
              <a:t>("</a:t>
            </a:r>
            <a:r>
              <a:rPr lang="en-US" dirty="0" err="1"/>
              <a:t>someClassName</a:t>
            </a:r>
            <a:r>
              <a:rPr lang="en-US" dirty="0"/>
              <a:t>");</a:t>
            </a:r>
          </a:p>
        </p:txBody>
      </p:sp>
      <p:sp>
        <p:nvSpPr>
          <p:cNvPr id="4" name="Content Placeholder 3"/>
          <p:cNvSpPr>
            <a:spLocks noGrp="1"/>
          </p:cNvSpPr>
          <p:nvPr>
            <p:ph sz="quarter" idx="13"/>
          </p:nvPr>
        </p:nvSpPr>
        <p:spPr/>
        <p:txBody>
          <a:bodyPr>
            <a:normAutofit lnSpcReduction="10000"/>
          </a:bodyPr>
          <a:lstStyle/>
          <a:p>
            <a:r>
              <a:rPr lang="en-US" dirty="0"/>
              <a:t>With class</a:t>
            </a:r>
          </a:p>
        </p:txBody>
      </p:sp>
    </p:spTree>
    <p:extLst>
      <p:ext uri="{BB962C8B-B14F-4D97-AF65-F5344CB8AC3E}">
        <p14:creationId xmlns:p14="http://schemas.microsoft.com/office/powerpoint/2010/main" val="266305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Properties</a:t>
            </a:r>
          </a:p>
        </p:txBody>
      </p:sp>
      <p:sp>
        <p:nvSpPr>
          <p:cNvPr id="4" name="Content Placeholder 3"/>
          <p:cNvSpPr>
            <a:spLocks noGrp="1"/>
          </p:cNvSpPr>
          <p:nvPr>
            <p:ph sz="quarter" idx="13"/>
          </p:nvPr>
        </p:nvSpPr>
        <p:spPr/>
        <p:txBody>
          <a:bodyPr>
            <a:normAutofit lnSpcReduction="10000"/>
          </a:bodyPr>
          <a:lstStyle/>
          <a:p>
            <a:r>
              <a:rPr lang="en-US" dirty="0"/>
              <a:t>Some Specific HTML DOM Element Properties for Certain Tag Types</a:t>
            </a:r>
          </a:p>
        </p:txBody>
      </p:sp>
      <p:graphicFrame>
        <p:nvGraphicFramePr>
          <p:cNvPr id="6" name="Content Placeholder 5"/>
          <p:cNvGraphicFramePr>
            <a:graphicFrameLocks noGrp="1"/>
          </p:cNvGraphicFramePr>
          <p:nvPr>
            <p:ph idx="1"/>
          </p:nvPr>
        </p:nvGraphicFramePr>
        <p:xfrm>
          <a:off x="914400" y="1828800"/>
          <a:ext cx="6705600" cy="3962401"/>
        </p:xfrm>
        <a:graphic>
          <a:graphicData uri="http://schemas.openxmlformats.org/drawingml/2006/table">
            <a:tbl>
              <a:tblPr firstRow="1" firstCol="1">
                <a:tableStyleId>{5C22544A-7EE6-4342-B048-85BDC9FD1C3A}</a:tableStyleId>
              </a:tblPr>
              <a:tblGrid>
                <a:gridCol w="1056097">
                  <a:extLst>
                    <a:ext uri="{9D8B030D-6E8A-4147-A177-3AD203B41FA5}">
                      <a16:colId xmlns:a16="http://schemas.microsoft.com/office/drawing/2014/main" val="20000"/>
                    </a:ext>
                  </a:extLst>
                </a:gridCol>
                <a:gridCol w="4717698">
                  <a:extLst>
                    <a:ext uri="{9D8B030D-6E8A-4147-A177-3AD203B41FA5}">
                      <a16:colId xmlns:a16="http://schemas.microsoft.com/office/drawing/2014/main" val="20001"/>
                    </a:ext>
                  </a:extLst>
                </a:gridCol>
                <a:gridCol w="931805">
                  <a:extLst>
                    <a:ext uri="{9D8B030D-6E8A-4147-A177-3AD203B41FA5}">
                      <a16:colId xmlns:a16="http://schemas.microsoft.com/office/drawing/2014/main" val="20002"/>
                    </a:ext>
                  </a:extLst>
                </a:gridCol>
              </a:tblGrid>
              <a:tr h="364087">
                <a:tc>
                  <a:txBody>
                    <a:bodyPr/>
                    <a:lstStyle/>
                    <a:p>
                      <a:pPr>
                        <a:lnSpc>
                          <a:spcPts val="1600"/>
                        </a:lnSpc>
                        <a:spcAft>
                          <a:spcPts val="1400"/>
                        </a:spcAft>
                      </a:pPr>
                      <a:r>
                        <a:rPr lang="en-CA" sz="1800" dirty="0"/>
                        <a:t>Property </a:t>
                      </a:r>
                      <a:endParaRPr lang="en-CA" sz="1800" dirty="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a:t>Description</a:t>
                      </a:r>
                      <a:endParaRPr lang="en-CA" sz="180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dirty="0"/>
                        <a:t>Tags </a:t>
                      </a:r>
                      <a:endParaRPr lang="en-CA" sz="1800" dirty="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74450">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href</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href attribute used in a tags to specify a URL to link to.</a:t>
                      </a:r>
                      <a:endParaRPr lang="en-CA" sz="1600">
                        <a:latin typeface="Calibri"/>
                        <a:ea typeface="Times New Roman"/>
                        <a:cs typeface="Times New Roman"/>
                      </a:endParaRPr>
                    </a:p>
                  </a:txBody>
                  <a:tcPr marL="68580" marR="68580" marT="0" marB="0"/>
                </a:tc>
                <a:tc>
                  <a:txBody>
                    <a:bodyPr/>
                    <a:lstStyle/>
                    <a:p>
                      <a:pPr>
                        <a:lnSpc>
                          <a:spcPts val="1500"/>
                        </a:lnSpc>
                        <a:spcBef>
                          <a:spcPts val="700"/>
                        </a:spcBef>
                        <a:spcAft>
                          <a:spcPts val="0"/>
                        </a:spcAft>
                        <a:tabLst>
                          <a:tab pos="342900" algn="l"/>
                          <a:tab pos="685800" algn="l"/>
                          <a:tab pos="1028700" algn="l"/>
                          <a:tab pos="1371600" algn="l"/>
                          <a:tab pos="1714500" algn="l"/>
                        </a:tabLst>
                      </a:pPr>
                      <a:r>
                        <a:rPr lang="en-CA" sz="1600" dirty="0"/>
                        <a:t>a </a:t>
                      </a:r>
                      <a:endParaRPr lang="en-CA" sz="1600" dirty="0">
                        <a:latin typeface="Consolas"/>
                        <a:ea typeface="Calibri"/>
                        <a:cs typeface="Times New Roman"/>
                      </a:endParaRPr>
                    </a:p>
                  </a:txBody>
                  <a:tcPr marL="68580" marR="68580" marT="0" marB="0"/>
                </a:tc>
                <a:extLst>
                  <a:ext uri="{0D108BD9-81ED-4DB2-BD59-A6C34878D82A}">
                    <a16:rowId xmlns:a16="http://schemas.microsoft.com/office/drawing/2014/main" val="10001"/>
                  </a:ext>
                </a:extLst>
              </a:tr>
              <a:tr h="10642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name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name property is  a bookmark to identify this tag. Unlike id which is available to all tags, name is limited to certain form related tags. </a:t>
                      </a:r>
                      <a:endParaRPr lang="en-CA" sz="1600" dirty="0">
                        <a:latin typeface="Calibri"/>
                        <a:ea typeface="Times New Roman"/>
                        <a:cs typeface="Times New Roman"/>
                      </a:endParaRPr>
                    </a:p>
                  </a:txBody>
                  <a:tcPr marL="68580" marR="68580" marT="0" marB="0"/>
                </a:tc>
                <a:tc>
                  <a:txBody>
                    <a:bodyPr/>
                    <a:lstStyle/>
                    <a:p>
                      <a:pPr>
                        <a:lnSpc>
                          <a:spcPts val="1500"/>
                        </a:lnSpc>
                        <a:spcBef>
                          <a:spcPts val="700"/>
                        </a:spcBef>
                        <a:spcAft>
                          <a:spcPts val="0"/>
                        </a:spcAft>
                        <a:tabLst>
                          <a:tab pos="342900" algn="l"/>
                          <a:tab pos="685800" algn="l"/>
                          <a:tab pos="1028700" algn="l"/>
                          <a:tab pos="1371600" algn="l"/>
                          <a:tab pos="1714500" algn="l"/>
                        </a:tabLst>
                      </a:pPr>
                      <a:r>
                        <a:rPr lang="en-CA" sz="1600" dirty="0"/>
                        <a:t>a, input, </a:t>
                      </a:r>
                      <a:r>
                        <a:rPr lang="en-CA" sz="1600" dirty="0" err="1"/>
                        <a:t>textarea</a:t>
                      </a:r>
                      <a:r>
                        <a:rPr lang="en-CA" sz="1600" dirty="0"/>
                        <a:t>, form</a:t>
                      </a:r>
                      <a:endParaRPr lang="en-CA" sz="1600" dirty="0">
                        <a:latin typeface="Consolas"/>
                        <a:ea typeface="Calibri"/>
                        <a:cs typeface="Times New Roman"/>
                      </a:endParaRPr>
                    </a:p>
                  </a:txBody>
                  <a:tcPr marL="68580" marR="68580" marT="0" marB="0"/>
                </a:tc>
                <a:extLst>
                  <a:ext uri="{0D108BD9-81ED-4DB2-BD59-A6C34878D82A}">
                    <a16:rowId xmlns:a16="http://schemas.microsoft.com/office/drawing/2014/main" val="10002"/>
                  </a:ext>
                </a:extLst>
              </a:tr>
              <a:tr h="995322">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src</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Links to an external URL that should be loaded into the page (as opposed to href which is a link to follow when clicked) </a:t>
                      </a:r>
                      <a:endParaRPr lang="en-CA" sz="1600">
                        <a:latin typeface="Calibri"/>
                        <a:ea typeface="Times New Roman"/>
                        <a:cs typeface="Times New Roman"/>
                      </a:endParaRPr>
                    </a:p>
                  </a:txBody>
                  <a:tcPr marL="68580" marR="68580" marT="0" marB="0"/>
                </a:tc>
                <a:tc>
                  <a:txBody>
                    <a:bodyPr/>
                    <a:lstStyle/>
                    <a:p>
                      <a:pPr>
                        <a:lnSpc>
                          <a:spcPts val="1500"/>
                        </a:lnSpc>
                        <a:spcBef>
                          <a:spcPts val="700"/>
                        </a:spcBef>
                        <a:spcAft>
                          <a:spcPts val="0"/>
                        </a:spcAft>
                        <a:tabLst>
                          <a:tab pos="342900" algn="l"/>
                          <a:tab pos="685800" algn="l"/>
                          <a:tab pos="1028700" algn="l"/>
                          <a:tab pos="1371600" algn="l"/>
                          <a:tab pos="1714500" algn="l"/>
                        </a:tabLst>
                      </a:pPr>
                      <a:r>
                        <a:rPr lang="en-CA" sz="1600" dirty="0" err="1"/>
                        <a:t>img</a:t>
                      </a:r>
                      <a:r>
                        <a:rPr lang="en-CA" sz="1600" dirty="0"/>
                        <a:t>, input, </a:t>
                      </a:r>
                      <a:r>
                        <a:rPr lang="en-CA" sz="1600" dirty="0" err="1"/>
                        <a:t>iframe</a:t>
                      </a:r>
                      <a:r>
                        <a:rPr lang="en-CA" sz="1600" dirty="0"/>
                        <a:t>, script</a:t>
                      </a:r>
                      <a:endParaRPr lang="en-CA" sz="1600" dirty="0">
                        <a:latin typeface="Consolas"/>
                        <a:ea typeface="Calibri"/>
                        <a:cs typeface="Times New Roman"/>
                      </a:endParaRPr>
                    </a:p>
                  </a:txBody>
                  <a:tcPr marL="68580" marR="68580" marT="0" marB="0"/>
                </a:tc>
                <a:extLst>
                  <a:ext uri="{0D108BD9-81ED-4DB2-BD59-A6C34878D82A}">
                    <a16:rowId xmlns:a16="http://schemas.microsoft.com/office/drawing/2014/main" val="10003"/>
                  </a:ext>
                </a:extLst>
              </a:tr>
              <a:tr h="10642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value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value is related tot he value attribute of input tags. Often the value of an input field is user defined, and we use value to get that user input.</a:t>
                      </a:r>
                      <a:endParaRPr lang="en-CA" sz="1600" dirty="0">
                        <a:latin typeface="Calibri"/>
                        <a:ea typeface="Times New Roman"/>
                        <a:cs typeface="Times New Roman"/>
                      </a:endParaRPr>
                    </a:p>
                  </a:txBody>
                  <a:tcPr marL="68580" marR="68580" marT="0" marB="0"/>
                </a:tc>
                <a:tc>
                  <a:txBody>
                    <a:bodyPr/>
                    <a:lstStyle/>
                    <a:p>
                      <a:pPr>
                        <a:lnSpc>
                          <a:spcPts val="1500"/>
                        </a:lnSpc>
                        <a:spcBef>
                          <a:spcPts val="700"/>
                        </a:spcBef>
                        <a:spcAft>
                          <a:spcPts val="0"/>
                        </a:spcAft>
                        <a:tabLst>
                          <a:tab pos="342900" algn="l"/>
                          <a:tab pos="685800" algn="l"/>
                          <a:tab pos="1028700" algn="l"/>
                          <a:tab pos="1371600" algn="l"/>
                          <a:tab pos="1714500" algn="l"/>
                        </a:tabLst>
                      </a:pPr>
                      <a:r>
                        <a:rPr lang="en-CA" sz="1600" dirty="0"/>
                        <a:t>Input, </a:t>
                      </a:r>
                      <a:r>
                        <a:rPr lang="en-CA" sz="1600" dirty="0" err="1"/>
                        <a:t>textarea</a:t>
                      </a:r>
                      <a:r>
                        <a:rPr lang="en-CA" sz="1600" dirty="0"/>
                        <a:t>, submit</a:t>
                      </a:r>
                      <a:endParaRPr lang="en-CA" sz="1600" dirty="0">
                        <a:latin typeface="Consolas"/>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874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JavaScript </a:t>
            </a:r>
            <a:r>
              <a:rPr lang="en-US" dirty="0">
                <a:solidFill>
                  <a:schemeClr val="tx2"/>
                </a:solidFill>
              </a:rPr>
              <a:t>Events</a:t>
            </a:r>
            <a:endParaRPr lang="en-US" dirty="0"/>
          </a:p>
        </p:txBody>
      </p:sp>
      <p:sp>
        <p:nvSpPr>
          <p:cNvPr id="4" name="Text Placeholder 3"/>
          <p:cNvSpPr>
            <a:spLocks noGrp="1"/>
          </p:cNvSpPr>
          <p:nvPr>
            <p:ph type="body" idx="1"/>
          </p:nvPr>
        </p:nvSpPr>
        <p:spPr/>
        <p:txBody>
          <a:bodyPr/>
          <a:lstStyle/>
          <a:p>
            <a:r>
              <a:rPr lang="en-US" dirty="0"/>
              <a:t>Section </a:t>
            </a:r>
            <a:r>
              <a:rPr lang="en-US" dirty="0">
                <a:solidFill>
                  <a:schemeClr val="accent1"/>
                </a:solidFill>
              </a:rPr>
              <a:t>7</a:t>
            </a:r>
            <a:r>
              <a:rPr lang="en-US" dirty="0"/>
              <a:t> of 8</a:t>
            </a:r>
            <a:endParaRPr lang="en-US" dirty="0">
              <a:solidFill>
                <a:schemeClr val="tx1"/>
              </a:solidFill>
            </a:endParaRPr>
          </a:p>
        </p:txBody>
      </p:sp>
    </p:spTree>
    <p:extLst>
      <p:ext uri="{BB962C8B-B14F-4D97-AF65-F5344CB8AC3E}">
        <p14:creationId xmlns:p14="http://schemas.microsoft.com/office/powerpoint/2010/main" val="378322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p>
        </p:txBody>
      </p:sp>
      <p:sp>
        <p:nvSpPr>
          <p:cNvPr id="3" name="Content Placeholder 2"/>
          <p:cNvSpPr>
            <a:spLocks noGrp="1"/>
          </p:cNvSpPr>
          <p:nvPr>
            <p:ph idx="1"/>
          </p:nvPr>
        </p:nvSpPr>
        <p:spPr/>
        <p:txBody>
          <a:bodyPr/>
          <a:lstStyle/>
          <a:p>
            <a:r>
              <a:rPr lang="en-US" dirty="0"/>
              <a:t>A JavaScript </a:t>
            </a:r>
            <a:r>
              <a:rPr lang="en-US" b="1" dirty="0"/>
              <a:t>event</a:t>
            </a:r>
            <a:r>
              <a:rPr lang="en-US" dirty="0"/>
              <a:t> is an action that can be detected by JavaScript.</a:t>
            </a:r>
          </a:p>
          <a:p>
            <a:r>
              <a:rPr lang="en-US" dirty="0"/>
              <a:t>We say then that an event is </a:t>
            </a:r>
            <a:r>
              <a:rPr lang="en-US" i="1" dirty="0"/>
              <a:t>triggered </a:t>
            </a:r>
            <a:r>
              <a:rPr lang="en-US" dirty="0"/>
              <a:t>and then it can be </a:t>
            </a:r>
            <a:r>
              <a:rPr lang="en-US" i="1" dirty="0"/>
              <a:t>caught </a:t>
            </a:r>
            <a:r>
              <a:rPr lang="en-US" dirty="0"/>
              <a:t>by JavaScript functions, which then do something in response.</a:t>
            </a:r>
          </a:p>
          <a:p>
            <a:endParaRPr lang="en-US" dirty="0"/>
          </a:p>
        </p:txBody>
      </p:sp>
      <p:sp>
        <p:nvSpPr>
          <p:cNvPr id="4" name="Content Placeholder 3"/>
          <p:cNvSpPr>
            <a:spLocks noGrp="1"/>
          </p:cNvSpPr>
          <p:nvPr>
            <p:ph sz="quarter" idx="13"/>
          </p:nvPr>
        </p:nvSpPr>
        <p:spPr/>
        <p:txBody>
          <a:bodyPr>
            <a:normAutofit lnSpcReduction="10000"/>
          </a:bodyPr>
          <a:lstStyle/>
          <a:p>
            <a:endParaRPr lang="en-US"/>
          </a:p>
        </p:txBody>
      </p:sp>
    </p:spTree>
    <p:extLst>
      <p:ext uri="{BB962C8B-B14F-4D97-AF65-F5344CB8AC3E}">
        <p14:creationId xmlns:p14="http://schemas.microsoft.com/office/powerpoint/2010/main" val="316873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p>
        </p:txBody>
      </p:sp>
      <p:sp>
        <p:nvSpPr>
          <p:cNvPr id="3" name="Content Placeholder 2"/>
          <p:cNvSpPr>
            <a:spLocks noGrp="1"/>
          </p:cNvSpPr>
          <p:nvPr>
            <p:ph idx="1"/>
          </p:nvPr>
        </p:nvSpPr>
        <p:spPr/>
        <p:txBody>
          <a:bodyPr/>
          <a:lstStyle/>
          <a:p>
            <a:r>
              <a:rPr lang="en-US" dirty="0"/>
              <a:t>In the original JavaScript world, events could be specified right in the HTML markup with </a:t>
            </a:r>
            <a:r>
              <a:rPr lang="en-US" i="1" dirty="0"/>
              <a:t>hooks </a:t>
            </a:r>
            <a:r>
              <a:rPr lang="en-US" dirty="0"/>
              <a:t>to the JavaScript code (and still can).</a:t>
            </a:r>
          </a:p>
          <a:p>
            <a:r>
              <a:rPr lang="en-US" dirty="0"/>
              <a:t>As more powerful frameworks were developed, and website design and best practices were refined, this original mechanism was supplanted by the </a:t>
            </a:r>
            <a:r>
              <a:rPr lang="en-US" b="1" dirty="0"/>
              <a:t>listener </a:t>
            </a:r>
            <a:r>
              <a:rPr lang="en-US" dirty="0"/>
              <a:t>approach.</a:t>
            </a:r>
          </a:p>
        </p:txBody>
      </p:sp>
      <p:sp>
        <p:nvSpPr>
          <p:cNvPr id="4" name="Content Placeholder 3"/>
          <p:cNvSpPr>
            <a:spLocks noGrp="1"/>
          </p:cNvSpPr>
          <p:nvPr>
            <p:ph sz="quarter" idx="13"/>
          </p:nvPr>
        </p:nvSpPr>
        <p:spPr/>
        <p:txBody>
          <a:bodyPr>
            <a:normAutofit lnSpcReduction="10000"/>
          </a:bodyPr>
          <a:lstStyle/>
          <a:p>
            <a:r>
              <a:rPr lang="en-US" dirty="0"/>
              <a:t>A brave new world</a:t>
            </a:r>
          </a:p>
        </p:txBody>
      </p:sp>
    </p:spTree>
    <p:extLst>
      <p:ext uri="{BB962C8B-B14F-4D97-AF65-F5344CB8AC3E}">
        <p14:creationId xmlns:p14="http://schemas.microsoft.com/office/powerpoint/2010/main" val="237811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p>
        </p:txBody>
      </p:sp>
      <p:sp>
        <p:nvSpPr>
          <p:cNvPr id="4" name="Content Placeholder 3"/>
          <p:cNvSpPr>
            <a:spLocks noGrp="1"/>
          </p:cNvSpPr>
          <p:nvPr>
            <p:ph sz="quarter" idx="13"/>
          </p:nvPr>
        </p:nvSpPr>
        <p:spPr/>
        <p:txBody>
          <a:bodyPr>
            <a:normAutofit lnSpcReduction="10000"/>
          </a:bodyPr>
          <a:lstStyle/>
          <a:p>
            <a:r>
              <a:rPr lang="en-US" dirty="0"/>
              <a:t>Two approaches</a:t>
            </a:r>
          </a:p>
        </p:txBody>
      </p:sp>
      <p:pic>
        <p:nvPicPr>
          <p:cNvPr id="6" name="Content Placeholder 5" descr="4071506020.eps.png"/>
          <p:cNvPicPr>
            <a:picLocks noGrp="1" noChangeAspect="1"/>
          </p:cNvPicPr>
          <p:nvPr>
            <p:ph idx="1"/>
          </p:nvPr>
        </p:nvPicPr>
        <p:blipFill>
          <a:blip r:embed="rId2" cstate="print">
            <a:extLst>
              <a:ext uri="{28A0092B-C50C-407E-A947-70E740481C1C}">
                <a14:useLocalDpi xmlns:a14="http://schemas.microsoft.com/office/drawing/2010/main" val="0"/>
              </a:ext>
            </a:extLst>
          </a:blip>
          <a:srcRect t="-8750" b="-8750"/>
          <a:stretch>
            <a:fillRect/>
          </a:stretch>
        </p:blipFill>
        <p:spPr>
          <a:xfrm>
            <a:off x="457200" y="1066800"/>
            <a:ext cx="7614333" cy="5384044"/>
          </a:xfrm>
        </p:spPr>
      </p:pic>
    </p:spTree>
    <p:extLst>
      <p:ext uri="{BB962C8B-B14F-4D97-AF65-F5344CB8AC3E}">
        <p14:creationId xmlns:p14="http://schemas.microsoft.com/office/powerpoint/2010/main" val="389882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Inline Event Handler Approach</a:t>
            </a:r>
          </a:p>
        </p:txBody>
      </p:sp>
      <p:sp>
        <p:nvSpPr>
          <p:cNvPr id="3" name="Content Placeholder 2"/>
          <p:cNvSpPr>
            <a:spLocks noGrp="1"/>
          </p:cNvSpPr>
          <p:nvPr>
            <p:ph idx="1"/>
          </p:nvPr>
        </p:nvSpPr>
        <p:spPr>
          <a:xfrm>
            <a:off x="609600" y="1646237"/>
            <a:ext cx="8153400" cy="4525963"/>
          </a:xfrm>
        </p:spPr>
        <p:txBody>
          <a:bodyPr/>
          <a:lstStyle/>
          <a:p>
            <a:r>
              <a:rPr lang="en-US" dirty="0"/>
              <a:t>For example, if you wanted an alert to pop-up when clicking a &lt;div&gt; you might program:</a:t>
            </a:r>
          </a:p>
          <a:p>
            <a:r>
              <a:rPr lang="en-US" dirty="0"/>
              <a:t>&lt;div id="example1" </a:t>
            </a:r>
            <a:r>
              <a:rPr lang="en-US" b="1" dirty="0" err="1">
                <a:solidFill>
                  <a:srgbClr val="CE2933"/>
                </a:solidFill>
              </a:rPr>
              <a:t>onclick</a:t>
            </a:r>
            <a:r>
              <a:rPr lang="en-US" dirty="0"/>
              <a:t>="</a:t>
            </a:r>
            <a:r>
              <a:rPr lang="en-US" dirty="0">
                <a:solidFill>
                  <a:srgbClr val="CE2933"/>
                </a:solidFill>
              </a:rPr>
              <a:t>alert('hello')</a:t>
            </a:r>
            <a:r>
              <a:rPr lang="en-US" dirty="0"/>
              <a:t>"&gt;Click for pop-up&lt;/div&gt;</a:t>
            </a:r>
          </a:p>
          <a:p>
            <a:endParaRPr lang="en-US" dirty="0"/>
          </a:p>
        </p:txBody>
      </p:sp>
      <p:sp>
        <p:nvSpPr>
          <p:cNvPr id="4" name="Content Placeholder 3"/>
          <p:cNvSpPr>
            <a:spLocks noGrp="1"/>
          </p:cNvSpPr>
          <p:nvPr>
            <p:ph sz="quarter" idx="13"/>
          </p:nvPr>
        </p:nvSpPr>
        <p:spPr/>
        <p:txBody>
          <a:bodyPr>
            <a:normAutofit lnSpcReduction="10000"/>
          </a:bodyPr>
          <a:lstStyle/>
          <a:p>
            <a:endParaRPr lang="en-US"/>
          </a:p>
        </p:txBody>
      </p:sp>
    </p:spTree>
    <p:extLst>
      <p:ext uri="{BB962C8B-B14F-4D97-AF65-F5344CB8AC3E}">
        <p14:creationId xmlns:p14="http://schemas.microsoft.com/office/powerpoint/2010/main" val="59115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Listener Approach</a:t>
            </a:r>
          </a:p>
        </p:txBody>
      </p:sp>
      <p:sp>
        <p:nvSpPr>
          <p:cNvPr id="4" name="Content Placeholder 3"/>
          <p:cNvSpPr>
            <a:spLocks noGrp="1"/>
          </p:cNvSpPr>
          <p:nvPr>
            <p:ph sz="quarter" idx="13"/>
          </p:nvPr>
        </p:nvSpPr>
        <p:spPr/>
        <p:txBody>
          <a:bodyPr>
            <a:normAutofit lnSpcReduction="10000"/>
          </a:bodyPr>
          <a:lstStyle/>
          <a:p>
            <a:r>
              <a:rPr lang="en-US" dirty="0"/>
              <a:t>Two ways to set up listeners</a:t>
            </a:r>
          </a:p>
        </p:txBody>
      </p:sp>
      <p:pic>
        <p:nvPicPr>
          <p:cNvPr id="7" name="Picture 6" descr="Screen Shot 2014-02-05 at 10.00.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219" y="3505200"/>
            <a:ext cx="8054053" cy="2362200"/>
          </a:xfrm>
          <a:prstGeom prst="rect">
            <a:avLst/>
          </a:prstGeom>
        </p:spPr>
      </p:pic>
      <p:pic>
        <p:nvPicPr>
          <p:cNvPr id="9" name="Picture 8" descr="Screen Shot 2014-02-05 at 10.00.04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600200"/>
            <a:ext cx="7956469" cy="1219200"/>
          </a:xfrm>
          <a:prstGeom prst="rect">
            <a:avLst/>
          </a:prstGeom>
        </p:spPr>
      </p:pic>
    </p:spTree>
    <p:extLst>
      <p:ext uri="{BB962C8B-B14F-4D97-AF65-F5344CB8AC3E}">
        <p14:creationId xmlns:p14="http://schemas.microsoft.com/office/powerpoint/2010/main" val="227042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Objectives</a:t>
            </a:r>
          </a:p>
        </p:txBody>
      </p:sp>
      <p:sp>
        <p:nvSpPr>
          <p:cNvPr id="6" name="Rounded Rectangle 5"/>
          <p:cNvSpPr/>
          <p:nvPr/>
        </p:nvSpPr>
        <p:spPr>
          <a:xfrm>
            <a:off x="914400" y="9144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48200" y="9144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1076980"/>
            <a:ext cx="2667000" cy="954107"/>
          </a:xfrm>
          <a:prstGeom prst="rect">
            <a:avLst/>
          </a:prstGeom>
          <a:noFill/>
        </p:spPr>
        <p:txBody>
          <a:bodyPr wrap="square" rtlCol="0">
            <a:spAutoFit/>
          </a:bodyPr>
          <a:lstStyle/>
          <a:p>
            <a:r>
              <a:rPr lang="en-US" sz="2800" dirty="0">
                <a:solidFill>
                  <a:srgbClr val="FFFFFF"/>
                </a:solidFill>
                <a:latin typeface="Rockwell Condensed" pitchFamily="18" charset="0"/>
              </a:rPr>
              <a:t>What is </a:t>
            </a:r>
            <a:r>
              <a:rPr lang="en-US" sz="2800" dirty="0">
                <a:solidFill>
                  <a:srgbClr val="FF6600"/>
                </a:solidFill>
                <a:latin typeface="Rockwell Condensed" pitchFamily="18" charset="0"/>
              </a:rPr>
              <a:t>JavaScript</a:t>
            </a:r>
          </a:p>
        </p:txBody>
      </p:sp>
      <p:sp>
        <p:nvSpPr>
          <p:cNvPr id="9" name="TextBox 8"/>
          <p:cNvSpPr txBox="1"/>
          <p:nvPr/>
        </p:nvSpPr>
        <p:spPr>
          <a:xfrm>
            <a:off x="5410200" y="1076980"/>
            <a:ext cx="2895600" cy="954107"/>
          </a:xfrm>
          <a:prstGeom prst="rect">
            <a:avLst/>
          </a:prstGeom>
          <a:noFill/>
        </p:spPr>
        <p:txBody>
          <a:bodyPr wrap="square" rtlCol="0">
            <a:spAutoFit/>
          </a:bodyPr>
          <a:lstStyle/>
          <a:p>
            <a:r>
              <a:rPr lang="en-US" sz="2800" dirty="0">
                <a:solidFill>
                  <a:schemeClr val="bg2"/>
                </a:solidFill>
                <a:latin typeface="Rockwell Condensed" pitchFamily="18" charset="0"/>
              </a:rPr>
              <a:t>JavaScript</a:t>
            </a:r>
            <a:r>
              <a:rPr lang="en-US" sz="2800" dirty="0">
                <a:solidFill>
                  <a:srgbClr val="FF6600"/>
                </a:solidFill>
                <a:latin typeface="Rockwell Condensed" pitchFamily="18" charset="0"/>
              </a:rPr>
              <a:t> Design</a:t>
            </a:r>
            <a:endParaRPr lang="en-US" sz="2800" dirty="0">
              <a:solidFill>
                <a:srgbClr val="FFFFFF"/>
              </a:solidFill>
              <a:latin typeface="Rockwell Condensed" pitchFamily="18" charset="0"/>
            </a:endParaRPr>
          </a:p>
        </p:txBody>
      </p:sp>
      <p:sp>
        <p:nvSpPr>
          <p:cNvPr id="10" name="Rounded Rectangle 9"/>
          <p:cNvSpPr/>
          <p:nvPr/>
        </p:nvSpPr>
        <p:spPr>
          <a:xfrm>
            <a:off x="914400" y="23622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676401" y="2524780"/>
            <a:ext cx="2590800" cy="954107"/>
          </a:xfrm>
          <a:prstGeom prst="rect">
            <a:avLst/>
          </a:prstGeom>
          <a:noFill/>
        </p:spPr>
        <p:txBody>
          <a:bodyPr wrap="square" rtlCol="0">
            <a:spAutoFit/>
          </a:bodyPr>
          <a:lstStyle/>
          <a:p>
            <a:r>
              <a:rPr lang="en-US" sz="2800" dirty="0">
                <a:solidFill>
                  <a:srgbClr val="FFFFFF"/>
                </a:solidFill>
                <a:latin typeface="Rockwell Condensed" pitchFamily="18" charset="0"/>
              </a:rPr>
              <a:t>Using</a:t>
            </a:r>
          </a:p>
          <a:p>
            <a:r>
              <a:rPr lang="en-US" sz="2800" dirty="0">
                <a:solidFill>
                  <a:srgbClr val="FFFFFF"/>
                </a:solidFill>
                <a:latin typeface="Rockwell Condensed" pitchFamily="18" charset="0"/>
              </a:rPr>
              <a:t>JavaScript</a:t>
            </a:r>
            <a:endParaRPr lang="en-US" sz="2800" dirty="0">
              <a:solidFill>
                <a:srgbClr val="FF6600"/>
              </a:solidFill>
              <a:latin typeface="Rockwell Condensed" pitchFamily="18" charset="0"/>
            </a:endParaRPr>
          </a:p>
        </p:txBody>
      </p:sp>
      <p:sp>
        <p:nvSpPr>
          <p:cNvPr id="12" name="Rounded Rectangle 11"/>
          <p:cNvSpPr/>
          <p:nvPr/>
        </p:nvSpPr>
        <p:spPr>
          <a:xfrm>
            <a:off x="4648200" y="23622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410201" y="2524780"/>
            <a:ext cx="2590800" cy="523220"/>
          </a:xfrm>
          <a:prstGeom prst="rect">
            <a:avLst/>
          </a:prstGeom>
          <a:noFill/>
        </p:spPr>
        <p:txBody>
          <a:bodyPr wrap="square" rtlCol="0">
            <a:spAutoFit/>
          </a:bodyPr>
          <a:lstStyle/>
          <a:p>
            <a:r>
              <a:rPr lang="en-US" sz="2800" dirty="0">
                <a:solidFill>
                  <a:schemeClr val="bg2"/>
                </a:solidFill>
                <a:latin typeface="Rockwell Condensed" pitchFamily="18" charset="0"/>
              </a:rPr>
              <a:t>Syntax</a:t>
            </a:r>
            <a:endParaRPr lang="en-US" sz="2800" dirty="0">
              <a:solidFill>
                <a:srgbClr val="FF6600"/>
              </a:solidFill>
              <a:latin typeface="Rockwell Condensed" pitchFamily="18" charset="0"/>
            </a:endParaRPr>
          </a:p>
        </p:txBody>
      </p:sp>
      <p:sp>
        <p:nvSpPr>
          <p:cNvPr id="14" name="Rounded Rectangle 13"/>
          <p:cNvSpPr/>
          <p:nvPr/>
        </p:nvSpPr>
        <p:spPr>
          <a:xfrm>
            <a:off x="914400" y="38100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76400" y="3972580"/>
            <a:ext cx="2743199" cy="954107"/>
          </a:xfrm>
          <a:prstGeom prst="rect">
            <a:avLst/>
          </a:prstGeom>
          <a:noFill/>
        </p:spPr>
        <p:txBody>
          <a:bodyPr wrap="square" rtlCol="0">
            <a:spAutoFit/>
          </a:bodyPr>
          <a:lstStyle/>
          <a:p>
            <a:r>
              <a:rPr lang="en-US" sz="2800" dirty="0">
                <a:solidFill>
                  <a:schemeClr val="bg2"/>
                </a:solidFill>
                <a:latin typeface="Rockwell Condensed" pitchFamily="18" charset="0"/>
              </a:rPr>
              <a:t>JavaScript</a:t>
            </a:r>
          </a:p>
          <a:p>
            <a:r>
              <a:rPr lang="en-US" sz="2800" dirty="0">
                <a:solidFill>
                  <a:srgbClr val="FF6600"/>
                </a:solidFill>
                <a:latin typeface="Rockwell Condensed" pitchFamily="18" charset="0"/>
              </a:rPr>
              <a:t>Objects</a:t>
            </a:r>
          </a:p>
        </p:txBody>
      </p:sp>
      <p:sp>
        <p:nvSpPr>
          <p:cNvPr id="20" name="TextBox 19"/>
          <p:cNvSpPr txBox="1"/>
          <p:nvPr/>
        </p:nvSpPr>
        <p:spPr>
          <a:xfrm>
            <a:off x="914400" y="9144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1</a:t>
            </a:r>
          </a:p>
        </p:txBody>
      </p:sp>
      <p:sp>
        <p:nvSpPr>
          <p:cNvPr id="21" name="TextBox 20"/>
          <p:cNvSpPr txBox="1"/>
          <p:nvPr/>
        </p:nvSpPr>
        <p:spPr>
          <a:xfrm>
            <a:off x="4648200" y="9144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2</a:t>
            </a:r>
          </a:p>
        </p:txBody>
      </p:sp>
      <p:sp>
        <p:nvSpPr>
          <p:cNvPr id="22" name="TextBox 21"/>
          <p:cNvSpPr txBox="1"/>
          <p:nvPr/>
        </p:nvSpPr>
        <p:spPr>
          <a:xfrm>
            <a:off x="914400" y="23810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3</a:t>
            </a:r>
          </a:p>
        </p:txBody>
      </p:sp>
      <p:sp>
        <p:nvSpPr>
          <p:cNvPr id="23" name="TextBox 22"/>
          <p:cNvSpPr txBox="1"/>
          <p:nvPr/>
        </p:nvSpPr>
        <p:spPr>
          <a:xfrm>
            <a:off x="4648200" y="23810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4</a:t>
            </a:r>
          </a:p>
        </p:txBody>
      </p:sp>
      <p:sp>
        <p:nvSpPr>
          <p:cNvPr id="24" name="TextBox 23"/>
          <p:cNvSpPr txBox="1"/>
          <p:nvPr/>
        </p:nvSpPr>
        <p:spPr>
          <a:xfrm>
            <a:off x="914400" y="38100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5</a:t>
            </a:r>
          </a:p>
        </p:txBody>
      </p:sp>
      <p:sp>
        <p:nvSpPr>
          <p:cNvPr id="28" name="TextBox 27"/>
          <p:cNvSpPr txBox="1"/>
          <p:nvPr/>
        </p:nvSpPr>
        <p:spPr>
          <a:xfrm>
            <a:off x="914400" y="52578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7</a:t>
            </a:r>
          </a:p>
        </p:txBody>
      </p:sp>
      <p:sp>
        <p:nvSpPr>
          <p:cNvPr id="19" name="Rounded Rectangle 18"/>
          <p:cNvSpPr/>
          <p:nvPr/>
        </p:nvSpPr>
        <p:spPr>
          <a:xfrm>
            <a:off x="4648200" y="38100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10201" y="3972580"/>
            <a:ext cx="2590800" cy="523220"/>
          </a:xfrm>
          <a:prstGeom prst="rect">
            <a:avLst/>
          </a:prstGeom>
          <a:noFill/>
        </p:spPr>
        <p:txBody>
          <a:bodyPr wrap="square" rtlCol="0">
            <a:spAutoFit/>
          </a:bodyPr>
          <a:lstStyle/>
          <a:p>
            <a:r>
              <a:rPr lang="en-US" sz="2800" dirty="0">
                <a:solidFill>
                  <a:schemeClr val="bg2"/>
                </a:solidFill>
                <a:latin typeface="Rockwell Condensed" pitchFamily="18" charset="0"/>
              </a:rPr>
              <a:t>The DOM</a:t>
            </a:r>
          </a:p>
        </p:txBody>
      </p:sp>
      <p:sp>
        <p:nvSpPr>
          <p:cNvPr id="26" name="TextBox 25"/>
          <p:cNvSpPr txBox="1"/>
          <p:nvPr/>
        </p:nvSpPr>
        <p:spPr>
          <a:xfrm>
            <a:off x="4648200" y="38288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6</a:t>
            </a:r>
          </a:p>
        </p:txBody>
      </p:sp>
      <p:sp>
        <p:nvSpPr>
          <p:cNvPr id="27" name="Rounded Rectangle 26"/>
          <p:cNvSpPr/>
          <p:nvPr/>
        </p:nvSpPr>
        <p:spPr>
          <a:xfrm>
            <a:off x="914400" y="52578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676401" y="5344180"/>
            <a:ext cx="2590800" cy="954107"/>
          </a:xfrm>
          <a:prstGeom prst="rect">
            <a:avLst/>
          </a:prstGeom>
          <a:noFill/>
        </p:spPr>
        <p:txBody>
          <a:bodyPr wrap="square" rtlCol="0">
            <a:spAutoFit/>
          </a:bodyPr>
          <a:lstStyle/>
          <a:p>
            <a:r>
              <a:rPr lang="en-US" sz="2800" dirty="0">
                <a:solidFill>
                  <a:schemeClr val="bg2"/>
                </a:solidFill>
                <a:latin typeface="Rockwell Condensed" pitchFamily="18" charset="0"/>
              </a:rPr>
              <a:t>JavaScript</a:t>
            </a:r>
          </a:p>
          <a:p>
            <a:r>
              <a:rPr lang="en-US" sz="2800" dirty="0">
                <a:solidFill>
                  <a:srgbClr val="FF6600"/>
                </a:solidFill>
                <a:latin typeface="Rockwell Condensed" pitchFamily="18" charset="0"/>
              </a:rPr>
              <a:t>Events</a:t>
            </a:r>
          </a:p>
        </p:txBody>
      </p:sp>
      <p:sp>
        <p:nvSpPr>
          <p:cNvPr id="30" name="TextBox 29"/>
          <p:cNvSpPr txBox="1"/>
          <p:nvPr/>
        </p:nvSpPr>
        <p:spPr>
          <a:xfrm>
            <a:off x="914400" y="52004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7</a:t>
            </a:r>
          </a:p>
        </p:txBody>
      </p:sp>
      <p:sp>
        <p:nvSpPr>
          <p:cNvPr id="31" name="Rounded Rectangle 30"/>
          <p:cNvSpPr/>
          <p:nvPr/>
        </p:nvSpPr>
        <p:spPr>
          <a:xfrm>
            <a:off x="4724400" y="52578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86401" y="5420380"/>
            <a:ext cx="2590800" cy="523220"/>
          </a:xfrm>
          <a:prstGeom prst="rect">
            <a:avLst/>
          </a:prstGeom>
          <a:noFill/>
        </p:spPr>
        <p:txBody>
          <a:bodyPr wrap="square" rtlCol="0">
            <a:spAutoFit/>
          </a:bodyPr>
          <a:lstStyle/>
          <a:p>
            <a:r>
              <a:rPr lang="en-US" sz="2800" dirty="0">
                <a:solidFill>
                  <a:srgbClr val="FF6600"/>
                </a:solidFill>
                <a:latin typeface="Rockwell Condensed" pitchFamily="18" charset="0"/>
              </a:rPr>
              <a:t>Forms</a:t>
            </a:r>
          </a:p>
        </p:txBody>
      </p:sp>
      <p:sp>
        <p:nvSpPr>
          <p:cNvPr id="33" name="TextBox 32"/>
          <p:cNvSpPr txBox="1"/>
          <p:nvPr/>
        </p:nvSpPr>
        <p:spPr>
          <a:xfrm>
            <a:off x="4724400" y="52766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Listener Approach</a:t>
            </a:r>
          </a:p>
        </p:txBody>
      </p:sp>
      <p:sp>
        <p:nvSpPr>
          <p:cNvPr id="4" name="Content Placeholder 3"/>
          <p:cNvSpPr>
            <a:spLocks noGrp="1"/>
          </p:cNvSpPr>
          <p:nvPr>
            <p:ph sz="quarter" idx="13"/>
          </p:nvPr>
        </p:nvSpPr>
        <p:spPr/>
        <p:txBody>
          <a:bodyPr>
            <a:normAutofit lnSpcReduction="10000"/>
          </a:bodyPr>
          <a:lstStyle/>
          <a:p>
            <a:r>
              <a:rPr lang="en-US" dirty="0"/>
              <a:t>Using functions</a:t>
            </a:r>
          </a:p>
        </p:txBody>
      </p:sp>
      <p:pic>
        <p:nvPicPr>
          <p:cNvPr id="5" name="Picture 4" descr="Screen Shot 2014-02-05 at 10.02.2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600200"/>
            <a:ext cx="7086600" cy="2511167"/>
          </a:xfrm>
          <a:prstGeom prst="rect">
            <a:avLst/>
          </a:prstGeom>
        </p:spPr>
      </p:pic>
    </p:spTree>
    <p:extLst>
      <p:ext uri="{BB962C8B-B14F-4D97-AF65-F5344CB8AC3E}">
        <p14:creationId xmlns:p14="http://schemas.microsoft.com/office/powerpoint/2010/main" val="51972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Listener Approach</a:t>
            </a:r>
          </a:p>
        </p:txBody>
      </p:sp>
      <p:sp>
        <p:nvSpPr>
          <p:cNvPr id="4" name="Content Placeholder 3"/>
          <p:cNvSpPr>
            <a:spLocks noGrp="1"/>
          </p:cNvSpPr>
          <p:nvPr>
            <p:ph sz="quarter" idx="13"/>
          </p:nvPr>
        </p:nvSpPr>
        <p:spPr/>
        <p:txBody>
          <a:bodyPr>
            <a:normAutofit lnSpcReduction="10000"/>
          </a:bodyPr>
          <a:lstStyle/>
          <a:p>
            <a:r>
              <a:rPr lang="en-US" dirty="0"/>
              <a:t>Anonymous functions</a:t>
            </a:r>
          </a:p>
        </p:txBody>
      </p:sp>
      <p:pic>
        <p:nvPicPr>
          <p:cNvPr id="6" name="Picture 5" descr="Screen Shot 2014-02-05 at 10.02.5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 y="1981200"/>
            <a:ext cx="7086600" cy="1672832"/>
          </a:xfrm>
          <a:prstGeom prst="rect">
            <a:avLst/>
          </a:prstGeom>
        </p:spPr>
      </p:pic>
    </p:spTree>
    <p:extLst>
      <p:ext uri="{BB962C8B-B14F-4D97-AF65-F5344CB8AC3E}">
        <p14:creationId xmlns:p14="http://schemas.microsoft.com/office/powerpoint/2010/main" val="319291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Object</a:t>
            </a:r>
          </a:p>
        </p:txBody>
      </p:sp>
      <p:sp>
        <p:nvSpPr>
          <p:cNvPr id="4" name="Content Placeholder 3"/>
          <p:cNvSpPr>
            <a:spLocks noGrp="1"/>
          </p:cNvSpPr>
          <p:nvPr>
            <p:ph sz="quarter" idx="13"/>
          </p:nvPr>
        </p:nvSpPr>
        <p:spPr/>
        <p:txBody>
          <a:bodyPr>
            <a:normAutofit lnSpcReduction="10000"/>
          </a:bodyPr>
          <a:lstStyle/>
          <a:p>
            <a:r>
              <a:rPr lang="en-US" dirty="0"/>
              <a:t>Handling an event</a:t>
            </a:r>
          </a:p>
        </p:txBody>
      </p:sp>
      <p:sp>
        <p:nvSpPr>
          <p:cNvPr id="3" name="Rectangle 2"/>
          <p:cNvSpPr/>
          <p:nvPr/>
        </p:nvSpPr>
        <p:spPr>
          <a:xfrm>
            <a:off x="990600" y="1600200"/>
            <a:ext cx="6781800" cy="2308324"/>
          </a:xfrm>
          <a:prstGeom prst="rect">
            <a:avLst/>
          </a:prstGeom>
        </p:spPr>
        <p:txBody>
          <a:bodyPr wrap="square">
            <a:spAutoFit/>
          </a:bodyPr>
          <a:lstStyle/>
          <a:p>
            <a:r>
              <a:rPr lang="en-US" sz="2400" dirty="0"/>
              <a:t>Typically we see the events passed to the function handler as a parameter named </a:t>
            </a:r>
            <a:r>
              <a:rPr lang="en-US" sz="2400" i="1" dirty="0"/>
              <a:t>e</a:t>
            </a:r>
            <a:r>
              <a:rPr lang="en-US" sz="2400" dirty="0"/>
              <a:t>.</a:t>
            </a:r>
          </a:p>
          <a:p>
            <a:endParaRPr lang="en-US" sz="2400" dirty="0"/>
          </a:p>
          <a:p>
            <a:r>
              <a:rPr lang="en-US" sz="2400" dirty="0"/>
              <a:t>function </a:t>
            </a:r>
            <a:r>
              <a:rPr lang="en-US" sz="2400" dirty="0" err="1"/>
              <a:t>someHandler</a:t>
            </a:r>
            <a:r>
              <a:rPr lang="en-US" sz="2400" dirty="0"/>
              <a:t>(</a:t>
            </a:r>
            <a:r>
              <a:rPr lang="en-US" sz="2400" b="1" dirty="0">
                <a:solidFill>
                  <a:schemeClr val="accent2"/>
                </a:solidFill>
              </a:rPr>
              <a:t>e</a:t>
            </a:r>
            <a:r>
              <a:rPr lang="en-US" sz="2400" dirty="0"/>
              <a:t>) {</a:t>
            </a:r>
          </a:p>
          <a:p>
            <a:r>
              <a:rPr lang="en-US" sz="2400" i="1" dirty="0"/>
              <a:t>	</a:t>
            </a:r>
            <a:r>
              <a:rPr lang="en-US" sz="2400" i="1" dirty="0">
                <a:solidFill>
                  <a:schemeClr val="accent1"/>
                </a:solidFill>
              </a:rPr>
              <a:t>// e is the event that triggered this handler.</a:t>
            </a:r>
          </a:p>
          <a:p>
            <a:r>
              <a:rPr lang="en-US" sz="2400" dirty="0"/>
              <a:t>}</a:t>
            </a:r>
            <a:endParaRPr lang="en-US" sz="2200" dirty="0"/>
          </a:p>
        </p:txBody>
      </p:sp>
    </p:spTree>
    <p:extLst>
      <p:ext uri="{BB962C8B-B14F-4D97-AF65-F5344CB8AC3E}">
        <p14:creationId xmlns:p14="http://schemas.microsoft.com/office/powerpoint/2010/main" val="320800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Object</a:t>
            </a:r>
          </a:p>
        </p:txBody>
      </p:sp>
      <p:sp>
        <p:nvSpPr>
          <p:cNvPr id="4" name="Content Placeholder 3"/>
          <p:cNvSpPr>
            <a:spLocks noGrp="1"/>
          </p:cNvSpPr>
          <p:nvPr>
            <p:ph sz="quarter" idx="13"/>
          </p:nvPr>
        </p:nvSpPr>
        <p:spPr/>
        <p:txBody>
          <a:bodyPr>
            <a:normAutofit lnSpcReduction="10000"/>
          </a:bodyPr>
          <a:lstStyle/>
          <a:p>
            <a:r>
              <a:rPr lang="en-US" dirty="0"/>
              <a:t>Several Options</a:t>
            </a:r>
          </a:p>
        </p:txBody>
      </p:sp>
      <p:sp>
        <p:nvSpPr>
          <p:cNvPr id="3" name="Rectangle 2"/>
          <p:cNvSpPr/>
          <p:nvPr/>
        </p:nvSpPr>
        <p:spPr>
          <a:xfrm>
            <a:off x="990600" y="1600200"/>
            <a:ext cx="6781800" cy="4493538"/>
          </a:xfrm>
          <a:prstGeom prst="rect">
            <a:avLst/>
          </a:prstGeom>
        </p:spPr>
        <p:txBody>
          <a:bodyPr wrap="square">
            <a:spAutoFit/>
          </a:bodyPr>
          <a:lstStyle/>
          <a:p>
            <a:pPr marL="342900" indent="-342900">
              <a:buFont typeface="Arial"/>
              <a:buChar char="•"/>
            </a:pPr>
            <a:r>
              <a:rPr lang="en-US" sz="2400" b="1" dirty="0"/>
              <a:t>Bubbles</a:t>
            </a:r>
            <a:r>
              <a:rPr lang="en-US" sz="2400" dirty="0"/>
              <a:t>. If an event’s bubbles property is set to true then there must be an event handler in place to handle the event or it will bubble up to its parent and trigger an event handler there.</a:t>
            </a:r>
          </a:p>
          <a:p>
            <a:pPr marL="342900" indent="-342900">
              <a:buFont typeface="Arial"/>
              <a:buChar char="•"/>
            </a:pPr>
            <a:r>
              <a:rPr lang="en-US" sz="2400" b="1" dirty="0"/>
              <a:t>Cancelable</a:t>
            </a:r>
            <a:r>
              <a:rPr lang="en-US" sz="2400" dirty="0"/>
              <a:t>. The Cancelable property is also a Boolean value that indicates whether or not the event can be cancelled.</a:t>
            </a:r>
          </a:p>
          <a:p>
            <a:pPr marL="342900" indent="-342900">
              <a:buFont typeface="Arial"/>
              <a:buChar char="•"/>
            </a:pPr>
            <a:r>
              <a:rPr lang="en-US" sz="2400" b="1" dirty="0" err="1"/>
              <a:t>preventDefault</a:t>
            </a:r>
            <a:r>
              <a:rPr lang="en-US" sz="2400" dirty="0"/>
              <a:t>. A cancelable default action for an event can be stopped using the </a:t>
            </a:r>
            <a:r>
              <a:rPr lang="en-US" sz="2400" dirty="0" err="1"/>
              <a:t>preventDefault</a:t>
            </a:r>
            <a:r>
              <a:rPr lang="en-US" sz="2400" dirty="0"/>
              <a:t>() method in the next slide</a:t>
            </a:r>
          </a:p>
          <a:p>
            <a:endParaRPr lang="en-US" sz="2400" dirty="0"/>
          </a:p>
          <a:p>
            <a:pPr marL="342900" indent="-342900">
              <a:buFont typeface="Arial"/>
              <a:buChar char="•"/>
            </a:pPr>
            <a:endParaRPr lang="en-US" sz="2200" dirty="0"/>
          </a:p>
        </p:txBody>
      </p:sp>
    </p:spTree>
    <p:extLst>
      <p:ext uri="{BB962C8B-B14F-4D97-AF65-F5344CB8AC3E}">
        <p14:creationId xmlns:p14="http://schemas.microsoft.com/office/powerpoint/2010/main" val="279072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Object</a:t>
            </a:r>
          </a:p>
        </p:txBody>
      </p:sp>
      <p:sp>
        <p:nvSpPr>
          <p:cNvPr id="4" name="Content Placeholder 3"/>
          <p:cNvSpPr>
            <a:spLocks noGrp="1"/>
          </p:cNvSpPr>
          <p:nvPr>
            <p:ph sz="quarter" idx="13"/>
          </p:nvPr>
        </p:nvSpPr>
        <p:spPr/>
        <p:txBody>
          <a:bodyPr>
            <a:normAutofit lnSpcReduction="10000"/>
          </a:bodyPr>
          <a:lstStyle/>
          <a:p>
            <a:r>
              <a:rPr lang="en-US" dirty="0"/>
              <a:t>Prevent the default </a:t>
            </a:r>
            <a:r>
              <a:rPr lang="en-US" dirty="0" err="1"/>
              <a:t>behaviour</a:t>
            </a:r>
            <a:endParaRPr lang="en-US" dirty="0"/>
          </a:p>
        </p:txBody>
      </p:sp>
      <p:pic>
        <p:nvPicPr>
          <p:cNvPr id="5" name="Picture 4" descr="Screen Shot 2014-02-05 at 10.06.0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41217"/>
            <a:ext cx="7315200" cy="1783126"/>
          </a:xfrm>
          <a:prstGeom prst="rect">
            <a:avLst/>
          </a:prstGeom>
        </p:spPr>
      </p:pic>
    </p:spTree>
    <p:extLst>
      <p:ext uri="{BB962C8B-B14F-4D97-AF65-F5344CB8AC3E}">
        <p14:creationId xmlns:p14="http://schemas.microsoft.com/office/powerpoint/2010/main" val="333422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Types</a:t>
            </a:r>
          </a:p>
        </p:txBody>
      </p:sp>
      <p:sp>
        <p:nvSpPr>
          <p:cNvPr id="3" name="Content Placeholder 2"/>
          <p:cNvSpPr>
            <a:spLocks noGrp="1"/>
          </p:cNvSpPr>
          <p:nvPr>
            <p:ph sz="quarter" idx="13"/>
          </p:nvPr>
        </p:nvSpPr>
        <p:spPr/>
        <p:txBody>
          <a:bodyPr>
            <a:normAutofit lnSpcReduction="10000"/>
          </a:bodyPr>
          <a:lstStyle/>
          <a:p>
            <a:endParaRPr lang="en-US"/>
          </a:p>
        </p:txBody>
      </p:sp>
      <p:sp>
        <p:nvSpPr>
          <p:cNvPr id="7" name="Content Placeholder 2"/>
          <p:cNvSpPr>
            <a:spLocks noGrp="1"/>
          </p:cNvSpPr>
          <p:nvPr>
            <p:ph idx="1"/>
          </p:nvPr>
        </p:nvSpPr>
        <p:spPr>
          <a:xfrm>
            <a:off x="457200" y="1371600"/>
            <a:ext cx="6400800" cy="4419600"/>
          </a:xfrm>
        </p:spPr>
        <p:txBody>
          <a:bodyPr>
            <a:normAutofit/>
          </a:bodyPr>
          <a:lstStyle/>
          <a:p>
            <a:r>
              <a:rPr lang="en-US" sz="2000" dirty="0"/>
              <a:t>There are several classes of event, with several types of event within each class specified by the W3C:</a:t>
            </a:r>
          </a:p>
          <a:p>
            <a:pPr marL="342900" indent="-342900">
              <a:buFont typeface="Arial"/>
              <a:buChar char="•"/>
            </a:pPr>
            <a:r>
              <a:rPr lang="en-US" sz="2000" dirty="0"/>
              <a:t>mouse events</a:t>
            </a:r>
          </a:p>
          <a:p>
            <a:pPr marL="342900" indent="-342900">
              <a:buFont typeface="Arial"/>
              <a:buChar char="•"/>
            </a:pPr>
            <a:r>
              <a:rPr lang="en-US" sz="2000" dirty="0"/>
              <a:t>keyboard events</a:t>
            </a:r>
          </a:p>
          <a:p>
            <a:pPr marL="342900" indent="-342900">
              <a:buFont typeface="Arial"/>
              <a:buChar char="•"/>
            </a:pPr>
            <a:r>
              <a:rPr lang="en-US" sz="2000" dirty="0"/>
              <a:t>form events</a:t>
            </a:r>
          </a:p>
          <a:p>
            <a:pPr marL="342900" indent="-342900">
              <a:buFont typeface="Arial"/>
              <a:buChar char="•"/>
            </a:pPr>
            <a:r>
              <a:rPr lang="en-US" sz="2000" dirty="0"/>
              <a:t>frame events</a:t>
            </a:r>
          </a:p>
          <a:p>
            <a:endParaRPr lang="en-US" dirty="0"/>
          </a:p>
        </p:txBody>
      </p:sp>
    </p:spTree>
    <p:extLst>
      <p:ext uri="{BB962C8B-B14F-4D97-AF65-F5344CB8AC3E}">
        <p14:creationId xmlns:p14="http://schemas.microsoft.com/office/powerpoint/2010/main" val="387480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Mouse events</a:t>
            </a:r>
          </a:p>
        </p:txBody>
      </p:sp>
      <p:sp>
        <p:nvSpPr>
          <p:cNvPr id="3" name="Content Placeholder 2"/>
          <p:cNvSpPr>
            <a:spLocks noGrp="1"/>
          </p:cNvSpPr>
          <p:nvPr>
            <p:ph sz="quarter" idx="13"/>
          </p:nvPr>
        </p:nvSpPr>
        <p:spPr/>
        <p:txBody>
          <a:bodyPr>
            <a:normAutofit lnSpcReduction="10000"/>
          </a:bodyPr>
          <a:lstStyle/>
          <a:p>
            <a:endParaRPr lang="en-US"/>
          </a:p>
        </p:txBody>
      </p:sp>
      <p:graphicFrame>
        <p:nvGraphicFramePr>
          <p:cNvPr id="6" name="Content Placeholder 5"/>
          <p:cNvGraphicFramePr>
            <a:graphicFrameLocks noGrp="1"/>
          </p:cNvGraphicFramePr>
          <p:nvPr>
            <p:ph idx="1"/>
          </p:nvPr>
        </p:nvGraphicFramePr>
        <p:xfrm>
          <a:off x="1066800" y="1981200"/>
          <a:ext cx="6324600" cy="3124197"/>
        </p:xfrm>
        <a:graphic>
          <a:graphicData uri="http://schemas.openxmlformats.org/drawingml/2006/table">
            <a:tbl>
              <a:tblPr firstRow="1" firstCol="1">
                <a:tableStyleId>{5C22544A-7EE6-4342-B048-85BDC9FD1C3A}</a:tableStyleId>
              </a:tblPr>
              <a:tblGrid>
                <a:gridCol w="1372438">
                  <a:extLst>
                    <a:ext uri="{9D8B030D-6E8A-4147-A177-3AD203B41FA5}">
                      <a16:colId xmlns:a16="http://schemas.microsoft.com/office/drawing/2014/main" val="20000"/>
                    </a:ext>
                  </a:extLst>
                </a:gridCol>
                <a:gridCol w="4952162">
                  <a:extLst>
                    <a:ext uri="{9D8B030D-6E8A-4147-A177-3AD203B41FA5}">
                      <a16:colId xmlns:a16="http://schemas.microsoft.com/office/drawing/2014/main" val="20001"/>
                    </a:ext>
                  </a:extLst>
                </a:gridCol>
              </a:tblGrid>
              <a:tr h="417591">
                <a:tc>
                  <a:txBody>
                    <a:bodyPr/>
                    <a:lstStyle/>
                    <a:p>
                      <a:pPr>
                        <a:lnSpc>
                          <a:spcPts val="1600"/>
                        </a:lnSpc>
                        <a:spcAft>
                          <a:spcPts val="1400"/>
                        </a:spcAft>
                      </a:pPr>
                      <a:r>
                        <a:rPr lang="en-CA" sz="1800"/>
                        <a:t>Event</a:t>
                      </a:r>
                      <a:endParaRPr lang="en-CA" sz="180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dirty="0"/>
                        <a:t>Description</a:t>
                      </a:r>
                      <a:endParaRPr lang="en-CA" sz="1800" dirty="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onclick</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mouse was clicked on an element</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ondblclick</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mouse was double clicked on an element</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onmousedown</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mouse was pressed down over an element </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onmouseup</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mouse was released over an element</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onmouseover</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mouse was moved (not clicked) over an element</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onmouseout</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mouse was moved off of an element</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386658">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onmousemove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mouse was moved while over an element</a:t>
                      </a:r>
                      <a:endParaRPr lang="en-CA" sz="1600" dirty="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77179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Keyboard events</a:t>
            </a:r>
          </a:p>
        </p:txBody>
      </p:sp>
      <p:sp>
        <p:nvSpPr>
          <p:cNvPr id="3" name="Content Placeholder 2"/>
          <p:cNvSpPr>
            <a:spLocks noGrp="1"/>
          </p:cNvSpPr>
          <p:nvPr>
            <p:ph sz="quarter" idx="13"/>
          </p:nvPr>
        </p:nvSpPr>
        <p:spPr/>
        <p:txBody>
          <a:bodyPr>
            <a:normAutofit lnSpcReduction="10000"/>
          </a:bodyPr>
          <a:lstStyle/>
          <a:p>
            <a:endParaRPr lang="en-US"/>
          </a:p>
        </p:txBody>
      </p:sp>
      <p:graphicFrame>
        <p:nvGraphicFramePr>
          <p:cNvPr id="7" name="Content Placeholder 6"/>
          <p:cNvGraphicFramePr>
            <a:graphicFrameLocks noGrp="1"/>
          </p:cNvGraphicFramePr>
          <p:nvPr>
            <p:ph idx="1"/>
          </p:nvPr>
        </p:nvGraphicFramePr>
        <p:xfrm>
          <a:off x="914400" y="1676400"/>
          <a:ext cx="6477000" cy="2209800"/>
        </p:xfrm>
        <a:graphic>
          <a:graphicData uri="http://schemas.openxmlformats.org/drawingml/2006/table">
            <a:tbl>
              <a:tblPr firstRow="1" firstCol="1">
                <a:tableStyleId>{5C22544A-7EE6-4342-B048-85BDC9FD1C3A}</a:tableStyleId>
              </a:tblPr>
              <a:tblGrid>
                <a:gridCol w="1405509">
                  <a:extLst>
                    <a:ext uri="{9D8B030D-6E8A-4147-A177-3AD203B41FA5}">
                      <a16:colId xmlns:a16="http://schemas.microsoft.com/office/drawing/2014/main" val="20000"/>
                    </a:ext>
                  </a:extLst>
                </a:gridCol>
                <a:gridCol w="5071491">
                  <a:extLst>
                    <a:ext uri="{9D8B030D-6E8A-4147-A177-3AD203B41FA5}">
                      <a16:colId xmlns:a16="http://schemas.microsoft.com/office/drawing/2014/main" val="20001"/>
                    </a:ext>
                  </a:extLst>
                </a:gridCol>
              </a:tblGrid>
              <a:tr h="552450">
                <a:tc>
                  <a:txBody>
                    <a:bodyPr/>
                    <a:lstStyle/>
                    <a:p>
                      <a:pPr>
                        <a:lnSpc>
                          <a:spcPts val="1600"/>
                        </a:lnSpc>
                        <a:spcAft>
                          <a:spcPts val="1400"/>
                        </a:spcAft>
                      </a:pPr>
                      <a:r>
                        <a:rPr lang="en-CA" sz="1800"/>
                        <a:t>Event</a:t>
                      </a:r>
                      <a:endParaRPr lang="en-CA" sz="180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a:t>Description</a:t>
                      </a:r>
                      <a:endParaRPr lang="en-CA" sz="180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52450">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dirty="0" err="1"/>
                        <a:t>onkeydown</a:t>
                      </a:r>
                      <a:endParaRPr lang="en-CA" sz="1200" dirty="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user is pressing a key (this happens first)</a:t>
                      </a:r>
                      <a:endParaRPr lang="en-CA" sz="16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552450">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onkeypress</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user presses a key (this happens after </a:t>
                      </a:r>
                      <a:r>
                        <a:rPr lang="en-CA" sz="1600" dirty="0" err="1"/>
                        <a:t>onkeydown</a:t>
                      </a:r>
                      <a:r>
                        <a:rPr lang="en-CA" sz="1600" dirty="0"/>
                        <a:t>)</a:t>
                      </a:r>
                      <a:endParaRPr lang="en-CA" sz="16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552450">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onkeyup</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user releases a key that was down (this happens last)</a:t>
                      </a:r>
                      <a:endParaRPr lang="en-CA" sz="16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968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Keyboard events</a:t>
            </a:r>
          </a:p>
        </p:txBody>
      </p:sp>
      <p:sp>
        <p:nvSpPr>
          <p:cNvPr id="3" name="Content Placeholder 2"/>
          <p:cNvSpPr>
            <a:spLocks noGrp="1"/>
          </p:cNvSpPr>
          <p:nvPr>
            <p:ph sz="quarter" idx="13"/>
          </p:nvPr>
        </p:nvSpPr>
        <p:spPr/>
        <p:txBody>
          <a:bodyPr>
            <a:normAutofit lnSpcReduction="10000"/>
          </a:bodyPr>
          <a:lstStyle/>
          <a:p>
            <a:r>
              <a:rPr lang="en-US" dirty="0"/>
              <a:t>Example</a:t>
            </a:r>
          </a:p>
        </p:txBody>
      </p:sp>
      <p:sp>
        <p:nvSpPr>
          <p:cNvPr id="4" name="Content Placeholder 3"/>
          <p:cNvSpPr>
            <a:spLocks noGrp="1"/>
          </p:cNvSpPr>
          <p:nvPr>
            <p:ph idx="1"/>
          </p:nvPr>
        </p:nvSpPr>
        <p:spPr/>
        <p:txBody>
          <a:bodyPr/>
          <a:lstStyle/>
          <a:p>
            <a:r>
              <a:rPr lang="en-US" dirty="0"/>
              <a:t>&lt;input type="text" id="</a:t>
            </a:r>
            <a:r>
              <a:rPr lang="en-US" dirty="0" err="1"/>
              <a:t>keyExample</a:t>
            </a:r>
            <a:r>
              <a:rPr lang="en-US" dirty="0"/>
              <a:t>"&gt;</a:t>
            </a:r>
          </a:p>
          <a:p>
            <a:r>
              <a:rPr lang="en-US" dirty="0"/>
              <a:t>The input box above, for example, could be listened to and each key pressed echoed back to the user as an alert as shown in Listing 6.15.</a:t>
            </a:r>
          </a:p>
          <a:p>
            <a:endParaRPr lang="en-US" dirty="0"/>
          </a:p>
        </p:txBody>
      </p:sp>
      <p:pic>
        <p:nvPicPr>
          <p:cNvPr id="5" name="Picture 4" descr="Screen Shot 2014-02-05 at 10.09.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810000"/>
            <a:ext cx="7162800" cy="1942454"/>
          </a:xfrm>
          <a:prstGeom prst="rect">
            <a:avLst/>
          </a:prstGeom>
        </p:spPr>
      </p:pic>
    </p:spTree>
    <p:extLst>
      <p:ext uri="{BB962C8B-B14F-4D97-AF65-F5344CB8AC3E}">
        <p14:creationId xmlns:p14="http://schemas.microsoft.com/office/powerpoint/2010/main" val="4168718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 Events</a:t>
            </a:r>
          </a:p>
        </p:txBody>
      </p:sp>
      <p:sp>
        <p:nvSpPr>
          <p:cNvPr id="3" name="Content Placeholder 2"/>
          <p:cNvSpPr>
            <a:spLocks noGrp="1"/>
          </p:cNvSpPr>
          <p:nvPr>
            <p:ph sz="quarter" idx="13"/>
          </p:nvPr>
        </p:nvSpPr>
        <p:spPr/>
        <p:txBody>
          <a:bodyPr>
            <a:normAutofit lnSpcReduction="10000"/>
          </a:bodyPr>
          <a:lstStyle/>
          <a:p>
            <a:endParaRPr lang="en-US" dirty="0"/>
          </a:p>
        </p:txBody>
      </p:sp>
      <p:graphicFrame>
        <p:nvGraphicFramePr>
          <p:cNvPr id="6" name="Content Placeholder 5"/>
          <p:cNvGraphicFramePr>
            <a:graphicFrameLocks noGrp="1"/>
          </p:cNvGraphicFramePr>
          <p:nvPr>
            <p:ph idx="1"/>
          </p:nvPr>
        </p:nvGraphicFramePr>
        <p:xfrm>
          <a:off x="914400" y="1524000"/>
          <a:ext cx="6705600" cy="4191000"/>
        </p:xfrm>
        <a:graphic>
          <a:graphicData uri="http://schemas.openxmlformats.org/drawingml/2006/table">
            <a:tbl>
              <a:tblPr firstRow="1" firstCol="1">
                <a:tableStyleId>{5C22544A-7EE6-4342-B048-85BDC9FD1C3A}</a:tableStyleId>
              </a:tblPr>
              <a:tblGrid>
                <a:gridCol w="1455115">
                  <a:extLst>
                    <a:ext uri="{9D8B030D-6E8A-4147-A177-3AD203B41FA5}">
                      <a16:colId xmlns:a16="http://schemas.microsoft.com/office/drawing/2014/main" val="20000"/>
                    </a:ext>
                  </a:extLst>
                </a:gridCol>
                <a:gridCol w="5250485">
                  <a:extLst>
                    <a:ext uri="{9D8B030D-6E8A-4147-A177-3AD203B41FA5}">
                      <a16:colId xmlns:a16="http://schemas.microsoft.com/office/drawing/2014/main" val="20001"/>
                    </a:ext>
                  </a:extLst>
                </a:gridCol>
              </a:tblGrid>
              <a:tr h="242008">
                <a:tc>
                  <a:txBody>
                    <a:bodyPr/>
                    <a:lstStyle/>
                    <a:p>
                      <a:pPr>
                        <a:lnSpc>
                          <a:spcPts val="1600"/>
                        </a:lnSpc>
                        <a:spcAft>
                          <a:spcPts val="1400"/>
                        </a:spcAft>
                      </a:pPr>
                      <a:r>
                        <a:rPr lang="en-CA" sz="1800"/>
                        <a:t>Event</a:t>
                      </a:r>
                      <a:endParaRPr lang="en-CA" sz="180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dirty="0"/>
                        <a:t>Description</a:t>
                      </a:r>
                      <a:endParaRPr lang="en-CA" sz="1800" dirty="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96694">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dirty="0" err="1"/>
                        <a:t>onblur</a:t>
                      </a:r>
                      <a:endParaRPr lang="en-CA" sz="1200" dirty="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400" dirty="0"/>
                        <a:t>A form element has lost focus (that is, control has moved to a different element, perhaps due to a click or Tab key press.</a:t>
                      </a:r>
                      <a:endParaRPr lang="en-CA" sz="14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96694">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dirty="0" err="1"/>
                        <a:t>onchange</a:t>
                      </a:r>
                      <a:endParaRPr lang="en-CA" sz="1200" dirty="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400" dirty="0"/>
                        <a:t>Some </a:t>
                      </a:r>
                      <a:r>
                        <a:rPr lang="en-CA" sz="1600" dirty="0"/>
                        <a:t>&lt;input&gt;</a:t>
                      </a:r>
                      <a:r>
                        <a:rPr lang="en-CA" sz="1400" dirty="0"/>
                        <a:t>, </a:t>
                      </a:r>
                      <a:r>
                        <a:rPr lang="en-CA" sz="1600" dirty="0"/>
                        <a:t>&lt;</a:t>
                      </a:r>
                      <a:r>
                        <a:rPr lang="en-CA" sz="1600" dirty="0" err="1"/>
                        <a:t>textarea</a:t>
                      </a:r>
                      <a:r>
                        <a:rPr lang="en-CA" sz="1600" dirty="0"/>
                        <a:t>&gt;</a:t>
                      </a:r>
                      <a:r>
                        <a:rPr lang="en-CA" sz="1400" dirty="0"/>
                        <a:t> or </a:t>
                      </a:r>
                      <a:r>
                        <a:rPr lang="en-CA" sz="1600" dirty="0"/>
                        <a:t>&lt;select&gt;</a:t>
                      </a:r>
                      <a:r>
                        <a:rPr lang="en-CA" sz="1400" dirty="0"/>
                        <a:t> field had their value change. This could mean the user typed something, or selected a new choice.</a:t>
                      </a:r>
                      <a:endParaRPr lang="en-CA" sz="14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696694">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onfocus</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400" dirty="0"/>
                        <a:t>Complementing the </a:t>
                      </a:r>
                      <a:r>
                        <a:rPr lang="en-CA" sz="1600" dirty="0" err="1"/>
                        <a:t>onblur</a:t>
                      </a:r>
                      <a:r>
                        <a:rPr lang="en-CA" sz="1400" dirty="0"/>
                        <a:t> event, this is triggered when  an element gets focus (the user clicks in the field or tabs to it) </a:t>
                      </a:r>
                      <a:endParaRPr lang="en-CA" sz="14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465522">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onreset</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400" dirty="0"/>
                        <a:t>HTML forms have the ability to be reset. This event is triggered when that happens.</a:t>
                      </a:r>
                      <a:endParaRPr lang="en-CA" sz="14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465522">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onselect</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400" dirty="0"/>
                        <a:t>When the users selects some text. This is often used to try and prevent copy/paste.</a:t>
                      </a:r>
                      <a:endParaRPr lang="en-CA" sz="14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927866">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onsubmit</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400" dirty="0"/>
                        <a:t>When the form is submitted this event is triggered. We can do some pre-validation when the user submits the form in JavaScript before sending the data on to the server.</a:t>
                      </a:r>
                      <a:endParaRPr lang="en-CA" sz="1400" dirty="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2378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a:t>
            </a:r>
          </a:p>
        </p:txBody>
      </p:sp>
      <p:sp>
        <p:nvSpPr>
          <p:cNvPr id="4" name="Content Placeholder 3"/>
          <p:cNvSpPr>
            <a:spLocks noGrp="1"/>
          </p:cNvSpPr>
          <p:nvPr>
            <p:ph sz="quarter" idx="13"/>
          </p:nvPr>
        </p:nvSpPr>
        <p:spPr/>
        <p:txBody>
          <a:bodyPr>
            <a:normAutofit lnSpcReduction="10000"/>
          </a:bodyPr>
          <a:lstStyle/>
          <a:p>
            <a:r>
              <a:rPr lang="en-US" dirty="0"/>
              <a:t>One root to ground them all</a:t>
            </a:r>
          </a:p>
        </p:txBody>
      </p:sp>
      <p:sp>
        <p:nvSpPr>
          <p:cNvPr id="3" name="Content Placeholder 2"/>
          <p:cNvSpPr>
            <a:spLocks noGrp="1"/>
          </p:cNvSpPr>
          <p:nvPr>
            <p:ph idx="1"/>
          </p:nvPr>
        </p:nvSpPr>
        <p:spPr/>
        <p:txBody>
          <a:bodyPr/>
          <a:lstStyle/>
          <a:p>
            <a:r>
              <a:rPr lang="en-US" dirty="0"/>
              <a:t>The </a:t>
            </a:r>
            <a:r>
              <a:rPr lang="en-US" b="1" dirty="0"/>
              <a:t>DOM document object </a:t>
            </a:r>
            <a:r>
              <a:rPr lang="en-US" dirty="0"/>
              <a:t>is the root JavaScript object representing the entire HTML document.</a:t>
            </a:r>
          </a:p>
          <a:p>
            <a:r>
              <a:rPr lang="en-US" dirty="0"/>
              <a:t>It contains some properties and methods that we will use extensively in our development and is globally accessible as </a:t>
            </a:r>
            <a:r>
              <a:rPr lang="en-US" b="1" dirty="0"/>
              <a:t>document</a:t>
            </a:r>
            <a:r>
              <a:rPr lang="en-US" dirty="0"/>
              <a:t>.</a:t>
            </a:r>
          </a:p>
          <a:p>
            <a:r>
              <a:rPr lang="en-US" i="1" dirty="0">
                <a:solidFill>
                  <a:srgbClr val="009FDA"/>
                </a:solidFill>
              </a:rPr>
              <a:t>// specify the </a:t>
            </a:r>
            <a:r>
              <a:rPr lang="en-US" i="1" dirty="0" err="1">
                <a:solidFill>
                  <a:srgbClr val="009FDA"/>
                </a:solidFill>
              </a:rPr>
              <a:t>doctype</a:t>
            </a:r>
            <a:r>
              <a:rPr lang="en-US" i="1" dirty="0">
                <a:solidFill>
                  <a:srgbClr val="009FDA"/>
                </a:solidFill>
              </a:rPr>
              <a:t>, for example html</a:t>
            </a:r>
          </a:p>
          <a:p>
            <a:r>
              <a:rPr lang="en-US" dirty="0" err="1"/>
              <a:t>var</a:t>
            </a:r>
            <a:r>
              <a:rPr lang="en-US" dirty="0"/>
              <a:t> a = </a:t>
            </a:r>
            <a:r>
              <a:rPr lang="en-US" dirty="0" err="1">
                <a:solidFill>
                  <a:schemeClr val="accent2"/>
                </a:solidFill>
              </a:rPr>
              <a:t>document.doctype.name</a:t>
            </a:r>
            <a:r>
              <a:rPr lang="en-US" dirty="0">
                <a:solidFill>
                  <a:schemeClr val="accent2"/>
                </a:solidFill>
              </a:rPr>
              <a:t>;</a:t>
            </a:r>
          </a:p>
          <a:p>
            <a:r>
              <a:rPr lang="en-US" i="1" dirty="0">
                <a:solidFill>
                  <a:schemeClr val="accent1"/>
                </a:solidFill>
              </a:rPr>
              <a:t>// specify the page encoding, for example ISO-8859-1</a:t>
            </a:r>
          </a:p>
          <a:p>
            <a:r>
              <a:rPr lang="en-US" dirty="0" err="1"/>
              <a:t>var</a:t>
            </a:r>
            <a:r>
              <a:rPr lang="en-US" dirty="0"/>
              <a:t> b = </a:t>
            </a:r>
            <a:r>
              <a:rPr lang="en-US" dirty="0" err="1">
                <a:solidFill>
                  <a:srgbClr val="CE2933"/>
                </a:solidFill>
              </a:rPr>
              <a:t>document.inputEncoding</a:t>
            </a:r>
            <a:r>
              <a:rPr lang="en-US" dirty="0">
                <a:solidFill>
                  <a:srgbClr val="CE2933"/>
                </a:solidFill>
              </a:rPr>
              <a:t>;</a:t>
            </a:r>
          </a:p>
        </p:txBody>
      </p:sp>
    </p:spTree>
    <p:extLst>
      <p:ext uri="{BB962C8B-B14F-4D97-AF65-F5344CB8AC3E}">
        <p14:creationId xmlns:p14="http://schemas.microsoft.com/office/powerpoint/2010/main" val="3618168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 Events</a:t>
            </a:r>
          </a:p>
        </p:txBody>
      </p:sp>
      <p:sp>
        <p:nvSpPr>
          <p:cNvPr id="3" name="Content Placeholder 2"/>
          <p:cNvSpPr>
            <a:spLocks noGrp="1"/>
          </p:cNvSpPr>
          <p:nvPr>
            <p:ph sz="quarter" idx="13"/>
          </p:nvPr>
        </p:nvSpPr>
        <p:spPr/>
        <p:txBody>
          <a:bodyPr>
            <a:normAutofit lnSpcReduction="10000"/>
          </a:bodyPr>
          <a:lstStyle/>
          <a:p>
            <a:r>
              <a:rPr lang="en-US" dirty="0"/>
              <a:t>Example</a:t>
            </a:r>
          </a:p>
        </p:txBody>
      </p:sp>
      <p:pic>
        <p:nvPicPr>
          <p:cNvPr id="6" name="Content Placeholder 5" descr="Screen Shot 2014-02-05 at 10.10.15 PM.png"/>
          <p:cNvPicPr>
            <a:picLocks noGrp="1" noChangeAspect="1"/>
          </p:cNvPicPr>
          <p:nvPr>
            <p:ph idx="1"/>
          </p:nvPr>
        </p:nvPicPr>
        <p:blipFill>
          <a:blip r:embed="rId2" cstate="print">
            <a:extLst>
              <a:ext uri="{28A0092B-C50C-407E-A947-70E740481C1C}">
                <a14:useLocalDpi xmlns:a14="http://schemas.microsoft.com/office/drawing/2010/main" val="0"/>
              </a:ext>
            </a:extLst>
          </a:blip>
          <a:srcRect t="-72090" b="-72090"/>
          <a:stretch>
            <a:fillRect/>
          </a:stretch>
        </p:blipFill>
        <p:spPr>
          <a:xfrm>
            <a:off x="914400" y="803753"/>
            <a:ext cx="6400800" cy="4525963"/>
          </a:xfrm>
        </p:spPr>
      </p:pic>
    </p:spTree>
    <p:extLst>
      <p:ext uri="{BB962C8B-B14F-4D97-AF65-F5344CB8AC3E}">
        <p14:creationId xmlns:p14="http://schemas.microsoft.com/office/powerpoint/2010/main" val="381500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 Events</a:t>
            </a:r>
          </a:p>
        </p:txBody>
      </p:sp>
      <p:sp>
        <p:nvSpPr>
          <p:cNvPr id="3" name="Content Placeholder 2"/>
          <p:cNvSpPr>
            <a:spLocks noGrp="1"/>
          </p:cNvSpPr>
          <p:nvPr>
            <p:ph sz="quarter" idx="13"/>
          </p:nvPr>
        </p:nvSpPr>
        <p:spPr/>
        <p:txBody>
          <a:bodyPr>
            <a:normAutofit lnSpcReduction="10000"/>
          </a:bodyPr>
          <a:lstStyle/>
          <a:p>
            <a:endParaRPr lang="en-US" dirty="0"/>
          </a:p>
        </p:txBody>
      </p:sp>
      <p:sp>
        <p:nvSpPr>
          <p:cNvPr id="4" name="Content Placeholder 3"/>
          <p:cNvSpPr>
            <a:spLocks noGrp="1"/>
          </p:cNvSpPr>
          <p:nvPr>
            <p:ph idx="1"/>
          </p:nvPr>
        </p:nvSpPr>
        <p:spPr/>
        <p:txBody>
          <a:bodyPr/>
          <a:lstStyle/>
          <a:p>
            <a:r>
              <a:rPr lang="en-US" b="1" dirty="0"/>
              <a:t>Frame events </a:t>
            </a:r>
            <a:r>
              <a:rPr lang="en-US" dirty="0"/>
              <a:t>are the events related to the browser frame that contains your web page.</a:t>
            </a:r>
          </a:p>
          <a:p>
            <a:r>
              <a:rPr lang="en-US" dirty="0"/>
              <a:t>The most important event is the </a:t>
            </a:r>
            <a:r>
              <a:rPr lang="en-US" b="1" dirty="0" err="1"/>
              <a:t>onload</a:t>
            </a:r>
            <a:r>
              <a:rPr lang="en-US" dirty="0"/>
              <a:t> event, which tells us an object is loaded and therefore ready to work with. If the code attempts to set up a listener on this not-yet-loaded &lt;div&gt;, then an error will be triggered.</a:t>
            </a:r>
          </a:p>
          <a:p>
            <a:r>
              <a:rPr lang="en-US" dirty="0" err="1"/>
              <a:t>window</a:t>
            </a:r>
            <a:r>
              <a:rPr lang="en-US" dirty="0" err="1">
                <a:solidFill>
                  <a:schemeClr val="accent2"/>
                </a:solidFill>
              </a:rPr>
              <a:t>.onload</a:t>
            </a:r>
            <a:r>
              <a:rPr lang="en-US" dirty="0"/>
              <a:t>= function(){</a:t>
            </a:r>
          </a:p>
          <a:p>
            <a:r>
              <a:rPr lang="en-US" i="1" dirty="0"/>
              <a:t>	</a:t>
            </a:r>
            <a:r>
              <a:rPr lang="en-US" i="1" dirty="0">
                <a:solidFill>
                  <a:schemeClr val="accent1"/>
                </a:solidFill>
              </a:rPr>
              <a:t>//all JavaScript initialization here.</a:t>
            </a:r>
          </a:p>
          <a:p>
            <a:r>
              <a:rPr lang="en-US" dirty="0"/>
              <a:t>}</a:t>
            </a:r>
          </a:p>
        </p:txBody>
      </p:sp>
    </p:spTree>
    <p:extLst>
      <p:ext uri="{BB962C8B-B14F-4D97-AF65-F5344CB8AC3E}">
        <p14:creationId xmlns:p14="http://schemas.microsoft.com/office/powerpoint/2010/main" val="3177210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 Events</a:t>
            </a:r>
          </a:p>
        </p:txBody>
      </p:sp>
      <p:sp>
        <p:nvSpPr>
          <p:cNvPr id="3" name="Content Placeholder 2"/>
          <p:cNvSpPr>
            <a:spLocks noGrp="1"/>
          </p:cNvSpPr>
          <p:nvPr>
            <p:ph sz="quarter" idx="13"/>
          </p:nvPr>
        </p:nvSpPr>
        <p:spPr/>
        <p:txBody>
          <a:bodyPr>
            <a:normAutofit lnSpcReduction="10000"/>
          </a:bodyPr>
          <a:lstStyle/>
          <a:p>
            <a:r>
              <a:rPr lang="en-US" dirty="0"/>
              <a:t>Table of frame events</a:t>
            </a:r>
          </a:p>
        </p:txBody>
      </p:sp>
      <p:graphicFrame>
        <p:nvGraphicFramePr>
          <p:cNvPr id="6" name="Content Placeholder 5"/>
          <p:cNvGraphicFramePr>
            <a:graphicFrameLocks noGrp="1"/>
          </p:cNvGraphicFramePr>
          <p:nvPr>
            <p:ph idx="1"/>
          </p:nvPr>
        </p:nvGraphicFramePr>
        <p:xfrm>
          <a:off x="1066800" y="1676400"/>
          <a:ext cx="6324600" cy="3657599"/>
        </p:xfrm>
        <a:graphic>
          <a:graphicData uri="http://schemas.openxmlformats.org/drawingml/2006/table">
            <a:tbl>
              <a:tblPr firstRow="1" firstCol="1">
                <a:tableStyleId>{5C22544A-7EE6-4342-B048-85BDC9FD1C3A}</a:tableStyleId>
              </a:tblPr>
              <a:tblGrid>
                <a:gridCol w="1372438">
                  <a:extLst>
                    <a:ext uri="{9D8B030D-6E8A-4147-A177-3AD203B41FA5}">
                      <a16:colId xmlns:a16="http://schemas.microsoft.com/office/drawing/2014/main" val="20000"/>
                    </a:ext>
                  </a:extLst>
                </a:gridCol>
                <a:gridCol w="4952162">
                  <a:extLst>
                    <a:ext uri="{9D8B030D-6E8A-4147-A177-3AD203B41FA5}">
                      <a16:colId xmlns:a16="http://schemas.microsoft.com/office/drawing/2014/main" val="20001"/>
                    </a:ext>
                  </a:extLst>
                </a:gridCol>
              </a:tblGrid>
              <a:tr h="559373">
                <a:tc>
                  <a:txBody>
                    <a:bodyPr/>
                    <a:lstStyle/>
                    <a:p>
                      <a:pPr>
                        <a:lnSpc>
                          <a:spcPts val="1600"/>
                        </a:lnSpc>
                        <a:spcAft>
                          <a:spcPts val="1400"/>
                        </a:spcAft>
                      </a:pPr>
                      <a:r>
                        <a:rPr lang="en-CA" sz="1800"/>
                        <a:t>Event</a:t>
                      </a:r>
                      <a:endParaRPr lang="en-CA" sz="180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a:t>Description</a:t>
                      </a:r>
                      <a:endParaRPr lang="en-CA" sz="180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63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dirty="0" err="1"/>
                        <a:t>onabort</a:t>
                      </a:r>
                      <a:endParaRPr lang="en-CA" sz="1200" dirty="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200"/>
                        <a:t>An object was stopped from loading</a:t>
                      </a:r>
                      <a:endParaRPr lang="en-CA" sz="12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5163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onerror</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200" dirty="0"/>
                        <a:t>An object or image did not properly load</a:t>
                      </a:r>
                      <a:endParaRPr lang="en-CA" sz="12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5163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onload</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200" dirty="0"/>
                        <a:t>When a document or object has been loaded </a:t>
                      </a:r>
                      <a:endParaRPr lang="en-CA" sz="12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5163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onresize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200" dirty="0"/>
                        <a:t>The document view was resized</a:t>
                      </a:r>
                      <a:endParaRPr lang="en-CA" sz="12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5163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onscroll</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200" dirty="0"/>
                        <a:t>The document view was scrolled</a:t>
                      </a:r>
                      <a:endParaRPr lang="en-CA" sz="12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51637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onunload</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200" dirty="0"/>
                        <a:t>The document has unloaded</a:t>
                      </a:r>
                      <a:endParaRPr lang="en-CA" sz="1200" dirty="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51769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Forms</a:t>
            </a:r>
          </a:p>
        </p:txBody>
      </p:sp>
      <p:sp>
        <p:nvSpPr>
          <p:cNvPr id="4" name="Text Placeholder 3"/>
          <p:cNvSpPr>
            <a:spLocks noGrp="1"/>
          </p:cNvSpPr>
          <p:nvPr>
            <p:ph type="body" idx="1"/>
          </p:nvPr>
        </p:nvSpPr>
        <p:spPr/>
        <p:txBody>
          <a:bodyPr/>
          <a:lstStyle/>
          <a:p>
            <a:r>
              <a:rPr lang="en-US" dirty="0"/>
              <a:t>Section </a:t>
            </a:r>
            <a:r>
              <a:rPr lang="en-US" dirty="0">
                <a:solidFill>
                  <a:schemeClr val="accent1"/>
                </a:solidFill>
              </a:rPr>
              <a:t>8</a:t>
            </a:r>
            <a:r>
              <a:rPr lang="en-US" dirty="0"/>
              <a:t> of 8</a:t>
            </a:r>
            <a:endParaRPr lang="en-US" dirty="0">
              <a:solidFill>
                <a:schemeClr val="tx1"/>
              </a:solidFill>
            </a:endParaRPr>
          </a:p>
        </p:txBody>
      </p:sp>
    </p:spTree>
    <p:extLst>
      <p:ext uri="{BB962C8B-B14F-4D97-AF65-F5344CB8AC3E}">
        <p14:creationId xmlns:p14="http://schemas.microsoft.com/office/powerpoint/2010/main" val="2111040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Forms</a:t>
            </a:r>
          </a:p>
        </p:txBody>
      </p:sp>
      <p:sp>
        <p:nvSpPr>
          <p:cNvPr id="3" name="Content Placeholder 2"/>
          <p:cNvSpPr>
            <a:spLocks noGrp="1"/>
          </p:cNvSpPr>
          <p:nvPr>
            <p:ph idx="1"/>
          </p:nvPr>
        </p:nvSpPr>
        <p:spPr/>
        <p:txBody>
          <a:bodyPr/>
          <a:lstStyle/>
          <a:p>
            <a:r>
              <a:rPr lang="en-US" dirty="0"/>
              <a:t>Writing code to </a:t>
            </a:r>
            <a:r>
              <a:rPr lang="en-US" dirty="0" err="1"/>
              <a:t>prevalidate</a:t>
            </a:r>
            <a:r>
              <a:rPr lang="en-US" dirty="0"/>
              <a:t> forms on the client side will reduce the number of incorrect submissions, thereby reducing server load.</a:t>
            </a:r>
          </a:p>
          <a:p>
            <a:r>
              <a:rPr lang="en-US" dirty="0"/>
              <a:t>There are a number of common validation activities including email validation, number validation, and data validation.</a:t>
            </a:r>
          </a:p>
        </p:txBody>
      </p:sp>
      <p:sp>
        <p:nvSpPr>
          <p:cNvPr id="4" name="Content Placeholder 3"/>
          <p:cNvSpPr>
            <a:spLocks noGrp="1"/>
          </p:cNvSpPr>
          <p:nvPr>
            <p:ph sz="quarter" idx="13"/>
          </p:nvPr>
        </p:nvSpPr>
        <p:spPr/>
        <p:txBody>
          <a:bodyPr>
            <a:normAutofit lnSpcReduction="10000"/>
          </a:bodyPr>
          <a:lstStyle/>
          <a:p>
            <a:r>
              <a:rPr lang="en-US" dirty="0"/>
              <a:t>You mean pre-validating right?</a:t>
            </a:r>
          </a:p>
        </p:txBody>
      </p:sp>
    </p:spTree>
    <p:extLst>
      <p:ext uri="{BB962C8B-B14F-4D97-AF65-F5344CB8AC3E}">
        <p14:creationId xmlns:p14="http://schemas.microsoft.com/office/powerpoint/2010/main" val="44169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Forms</a:t>
            </a:r>
          </a:p>
        </p:txBody>
      </p:sp>
      <p:sp>
        <p:nvSpPr>
          <p:cNvPr id="4" name="Content Placeholder 3"/>
          <p:cNvSpPr>
            <a:spLocks noGrp="1"/>
          </p:cNvSpPr>
          <p:nvPr>
            <p:ph sz="quarter" idx="13"/>
          </p:nvPr>
        </p:nvSpPr>
        <p:spPr/>
        <p:txBody>
          <a:bodyPr>
            <a:normAutofit lnSpcReduction="10000"/>
          </a:bodyPr>
          <a:lstStyle/>
          <a:p>
            <a:r>
              <a:rPr lang="en-US" dirty="0"/>
              <a:t>Empty field</a:t>
            </a:r>
          </a:p>
        </p:txBody>
      </p:sp>
      <p:pic>
        <p:nvPicPr>
          <p:cNvPr id="6" name="Content Placeholder 5" descr="Screen Shot 2014-02-05 at 10.13.23 PM.png"/>
          <p:cNvPicPr>
            <a:picLocks noGrp="1" noChangeAspect="1"/>
          </p:cNvPicPr>
          <p:nvPr>
            <p:ph idx="1"/>
          </p:nvPr>
        </p:nvPicPr>
        <p:blipFill>
          <a:blip r:embed="rId2" cstate="print">
            <a:extLst>
              <a:ext uri="{28A0092B-C50C-407E-A947-70E740481C1C}">
                <a14:useLocalDpi xmlns:a14="http://schemas.microsoft.com/office/drawing/2010/main" val="0"/>
              </a:ext>
            </a:extLst>
          </a:blip>
          <a:srcRect t="-48229" b="-48229"/>
          <a:stretch>
            <a:fillRect/>
          </a:stretch>
        </p:blipFill>
        <p:spPr>
          <a:xfrm>
            <a:off x="914400" y="457200"/>
            <a:ext cx="6400800" cy="4525963"/>
          </a:xfrm>
        </p:spPr>
      </p:pic>
    </p:spTree>
    <p:extLst>
      <p:ext uri="{BB962C8B-B14F-4D97-AF65-F5344CB8AC3E}">
        <p14:creationId xmlns:p14="http://schemas.microsoft.com/office/powerpoint/2010/main" val="3693872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Forms</a:t>
            </a:r>
          </a:p>
        </p:txBody>
      </p:sp>
      <p:sp>
        <p:nvSpPr>
          <p:cNvPr id="4" name="Content Placeholder 3"/>
          <p:cNvSpPr>
            <a:spLocks noGrp="1"/>
          </p:cNvSpPr>
          <p:nvPr>
            <p:ph sz="quarter" idx="13"/>
          </p:nvPr>
        </p:nvSpPr>
        <p:spPr/>
        <p:txBody>
          <a:bodyPr>
            <a:normAutofit lnSpcReduction="10000"/>
          </a:bodyPr>
          <a:lstStyle/>
          <a:p>
            <a:r>
              <a:rPr lang="en-US" dirty="0"/>
              <a:t>Empty field</a:t>
            </a:r>
          </a:p>
        </p:txBody>
      </p:sp>
      <p:sp>
        <p:nvSpPr>
          <p:cNvPr id="3" name="Content Placeholder 2"/>
          <p:cNvSpPr>
            <a:spLocks noGrp="1"/>
          </p:cNvSpPr>
          <p:nvPr>
            <p:ph idx="1"/>
          </p:nvPr>
        </p:nvSpPr>
        <p:spPr/>
        <p:txBody>
          <a:bodyPr/>
          <a:lstStyle/>
          <a:p>
            <a:r>
              <a:rPr lang="en-US" dirty="0"/>
              <a:t>If you want to ensure a checkbox is ticked, use code like that below.</a:t>
            </a:r>
          </a:p>
          <a:p>
            <a:r>
              <a:rPr lang="en-US" dirty="0" err="1"/>
              <a:t>var</a:t>
            </a:r>
            <a:r>
              <a:rPr lang="en-US" dirty="0"/>
              <a:t> </a:t>
            </a:r>
            <a:r>
              <a:rPr lang="en-US" dirty="0" err="1"/>
              <a:t>inputField</a:t>
            </a:r>
            <a:r>
              <a:rPr lang="en-US" dirty="0"/>
              <a:t>=</a:t>
            </a:r>
            <a:r>
              <a:rPr lang="en-US" dirty="0" err="1"/>
              <a:t>document.getElementByID</a:t>
            </a:r>
            <a:r>
              <a:rPr lang="en-US" dirty="0"/>
              <a:t>("license");</a:t>
            </a:r>
          </a:p>
          <a:p>
            <a:r>
              <a:rPr lang="en-US" dirty="0"/>
              <a:t>if (</a:t>
            </a:r>
            <a:r>
              <a:rPr lang="en-US" dirty="0" err="1"/>
              <a:t>inputField.type</a:t>
            </a:r>
            <a:r>
              <a:rPr lang="en-US" dirty="0"/>
              <a:t>=="checkbox"){</a:t>
            </a:r>
          </a:p>
          <a:p>
            <a:r>
              <a:rPr lang="en-US" dirty="0"/>
              <a:t>	if (</a:t>
            </a:r>
            <a:r>
              <a:rPr lang="en-US" dirty="0" err="1"/>
              <a:t>inputField.checked</a:t>
            </a:r>
            <a:r>
              <a:rPr lang="en-US" dirty="0"/>
              <a:t>)</a:t>
            </a:r>
          </a:p>
          <a:p>
            <a:r>
              <a:rPr lang="en-US" i="1" dirty="0"/>
              <a:t>		</a:t>
            </a:r>
            <a:r>
              <a:rPr lang="en-US" i="1" dirty="0">
                <a:solidFill>
                  <a:schemeClr val="accent1"/>
                </a:solidFill>
              </a:rPr>
              <a:t>//Now we know the box is checked</a:t>
            </a:r>
          </a:p>
          <a:p>
            <a:r>
              <a:rPr lang="en-US" dirty="0"/>
              <a:t>}</a:t>
            </a:r>
          </a:p>
        </p:txBody>
      </p:sp>
    </p:spTree>
    <p:extLst>
      <p:ext uri="{BB962C8B-B14F-4D97-AF65-F5344CB8AC3E}">
        <p14:creationId xmlns:p14="http://schemas.microsoft.com/office/powerpoint/2010/main" val="1870004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Forms</a:t>
            </a:r>
          </a:p>
        </p:txBody>
      </p:sp>
      <p:sp>
        <p:nvSpPr>
          <p:cNvPr id="4" name="Content Placeholder 3"/>
          <p:cNvSpPr>
            <a:spLocks noGrp="1"/>
          </p:cNvSpPr>
          <p:nvPr>
            <p:ph sz="quarter" idx="13"/>
          </p:nvPr>
        </p:nvSpPr>
        <p:spPr/>
        <p:txBody>
          <a:bodyPr>
            <a:normAutofit lnSpcReduction="10000"/>
          </a:bodyPr>
          <a:lstStyle/>
          <a:p>
            <a:r>
              <a:rPr lang="en-US" dirty="0"/>
              <a:t>Number Validation</a:t>
            </a:r>
          </a:p>
        </p:txBody>
      </p:sp>
      <p:pic>
        <p:nvPicPr>
          <p:cNvPr id="6" name="Content Placeholder 5" descr="Screen Shot 2014-02-05 at 10.14.52 PM.png"/>
          <p:cNvPicPr>
            <a:picLocks noGrp="1" noChangeAspect="1"/>
          </p:cNvPicPr>
          <p:nvPr>
            <p:ph idx="1"/>
          </p:nvPr>
        </p:nvPicPr>
        <p:blipFill>
          <a:blip r:embed="rId2" cstate="print">
            <a:extLst>
              <a:ext uri="{28A0092B-C50C-407E-A947-70E740481C1C}">
                <a14:useLocalDpi xmlns:a14="http://schemas.microsoft.com/office/drawing/2010/main" val="0"/>
              </a:ext>
            </a:extLst>
          </a:blip>
          <a:srcRect t="-147512" b="-147512"/>
          <a:stretch>
            <a:fillRect/>
          </a:stretch>
        </p:blipFill>
        <p:spPr>
          <a:xfrm>
            <a:off x="1219200" y="1219200"/>
            <a:ext cx="6400800" cy="4525963"/>
          </a:xfrm>
        </p:spPr>
      </p:pic>
    </p:spTree>
    <p:extLst>
      <p:ext uri="{BB962C8B-B14F-4D97-AF65-F5344CB8AC3E}">
        <p14:creationId xmlns:p14="http://schemas.microsoft.com/office/powerpoint/2010/main" val="1321728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Forms</a:t>
            </a:r>
          </a:p>
        </p:txBody>
      </p:sp>
      <p:sp>
        <p:nvSpPr>
          <p:cNvPr id="4" name="Content Placeholder 3"/>
          <p:cNvSpPr>
            <a:spLocks noGrp="1"/>
          </p:cNvSpPr>
          <p:nvPr>
            <p:ph sz="quarter" idx="13"/>
          </p:nvPr>
        </p:nvSpPr>
        <p:spPr/>
        <p:txBody>
          <a:bodyPr>
            <a:normAutofit lnSpcReduction="10000"/>
          </a:bodyPr>
          <a:lstStyle/>
          <a:p>
            <a:endParaRPr lang="en-US" dirty="0"/>
          </a:p>
        </p:txBody>
      </p:sp>
      <p:sp>
        <p:nvSpPr>
          <p:cNvPr id="3" name="Content Placeholder 2"/>
          <p:cNvSpPr>
            <a:spLocks noGrp="1"/>
          </p:cNvSpPr>
          <p:nvPr>
            <p:ph idx="1"/>
          </p:nvPr>
        </p:nvSpPr>
        <p:spPr>
          <a:xfrm>
            <a:off x="914400" y="1646237"/>
            <a:ext cx="7391400" cy="4525963"/>
          </a:xfrm>
        </p:spPr>
        <p:txBody>
          <a:bodyPr/>
          <a:lstStyle/>
          <a:p>
            <a:r>
              <a:rPr lang="en-US" dirty="0"/>
              <a:t>Submitting a form using JavaScript requires having a node variable for the form element. Once the variable, say, </a:t>
            </a:r>
            <a:r>
              <a:rPr lang="en-US" dirty="0" err="1"/>
              <a:t>formExample</a:t>
            </a:r>
            <a:r>
              <a:rPr lang="en-US" dirty="0"/>
              <a:t> is acquired, one can simply call the submit() method:</a:t>
            </a:r>
          </a:p>
          <a:p>
            <a:r>
              <a:rPr lang="en-US" dirty="0" err="1"/>
              <a:t>var</a:t>
            </a:r>
            <a:r>
              <a:rPr lang="en-US" dirty="0"/>
              <a:t> </a:t>
            </a:r>
            <a:r>
              <a:rPr lang="en-US" dirty="0" err="1"/>
              <a:t>formExample</a:t>
            </a:r>
            <a:r>
              <a:rPr lang="en-US" dirty="0"/>
              <a:t> = </a:t>
            </a:r>
            <a:r>
              <a:rPr lang="en-US" dirty="0" err="1"/>
              <a:t>document.getElementById</a:t>
            </a:r>
            <a:r>
              <a:rPr lang="en-US" dirty="0"/>
              <a:t>("</a:t>
            </a:r>
            <a:r>
              <a:rPr lang="en-US" dirty="0" err="1"/>
              <a:t>loginForm</a:t>
            </a:r>
            <a:r>
              <a:rPr lang="en-US" dirty="0"/>
              <a:t>");</a:t>
            </a:r>
          </a:p>
          <a:p>
            <a:r>
              <a:rPr lang="en-US" dirty="0" err="1"/>
              <a:t>formExample.</a:t>
            </a:r>
            <a:r>
              <a:rPr lang="en-US" b="1" dirty="0" err="1">
                <a:solidFill>
                  <a:schemeClr val="accent2"/>
                </a:solidFill>
              </a:rPr>
              <a:t>submit</a:t>
            </a:r>
            <a:r>
              <a:rPr lang="en-US" b="1" dirty="0">
                <a:solidFill>
                  <a:schemeClr val="accent2"/>
                </a:solidFill>
              </a:rPr>
              <a:t>();</a:t>
            </a:r>
          </a:p>
          <a:p>
            <a:r>
              <a:rPr lang="en-US" dirty="0"/>
              <a:t>This is often done in conjunction with calling </a:t>
            </a:r>
            <a:r>
              <a:rPr lang="en-US" b="1" dirty="0" err="1"/>
              <a:t>preventDefault</a:t>
            </a:r>
            <a:r>
              <a:rPr lang="en-US" b="1" dirty="0"/>
              <a:t>() </a:t>
            </a:r>
            <a:r>
              <a:rPr lang="en-US" dirty="0"/>
              <a:t>on the </a:t>
            </a:r>
            <a:r>
              <a:rPr lang="en-US" dirty="0" err="1"/>
              <a:t>onsubmit</a:t>
            </a:r>
            <a:r>
              <a:rPr lang="en-US" dirty="0"/>
              <a:t> event.</a:t>
            </a:r>
            <a:endParaRPr lang="en-US" b="1" dirty="0">
              <a:solidFill>
                <a:schemeClr val="accent2"/>
              </a:solidFill>
            </a:endParaRPr>
          </a:p>
        </p:txBody>
      </p:sp>
    </p:spTree>
    <p:extLst>
      <p:ext uri="{BB962C8B-B14F-4D97-AF65-F5344CB8AC3E}">
        <p14:creationId xmlns:p14="http://schemas.microsoft.com/office/powerpoint/2010/main" val="3844842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you Learned</a:t>
            </a:r>
          </a:p>
        </p:txBody>
      </p:sp>
      <p:sp>
        <p:nvSpPr>
          <p:cNvPr id="6" name="Rounded Rectangle 5"/>
          <p:cNvSpPr/>
          <p:nvPr/>
        </p:nvSpPr>
        <p:spPr>
          <a:xfrm>
            <a:off x="914400" y="9144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48200" y="9144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1076980"/>
            <a:ext cx="2667000" cy="954107"/>
          </a:xfrm>
          <a:prstGeom prst="rect">
            <a:avLst/>
          </a:prstGeom>
          <a:noFill/>
        </p:spPr>
        <p:txBody>
          <a:bodyPr wrap="square" rtlCol="0">
            <a:spAutoFit/>
          </a:bodyPr>
          <a:lstStyle/>
          <a:p>
            <a:r>
              <a:rPr lang="en-US" sz="2800" dirty="0">
                <a:solidFill>
                  <a:srgbClr val="FFFFFF"/>
                </a:solidFill>
                <a:latin typeface="Rockwell Condensed" pitchFamily="18" charset="0"/>
              </a:rPr>
              <a:t>What is </a:t>
            </a:r>
            <a:r>
              <a:rPr lang="en-US" sz="2800" dirty="0">
                <a:solidFill>
                  <a:srgbClr val="FF6600"/>
                </a:solidFill>
                <a:latin typeface="Rockwell Condensed" pitchFamily="18" charset="0"/>
              </a:rPr>
              <a:t>JavaScript</a:t>
            </a:r>
          </a:p>
        </p:txBody>
      </p:sp>
      <p:sp>
        <p:nvSpPr>
          <p:cNvPr id="9" name="TextBox 8"/>
          <p:cNvSpPr txBox="1"/>
          <p:nvPr/>
        </p:nvSpPr>
        <p:spPr>
          <a:xfrm>
            <a:off x="5410200" y="1076980"/>
            <a:ext cx="2895600" cy="954107"/>
          </a:xfrm>
          <a:prstGeom prst="rect">
            <a:avLst/>
          </a:prstGeom>
          <a:noFill/>
        </p:spPr>
        <p:txBody>
          <a:bodyPr wrap="square" rtlCol="0">
            <a:spAutoFit/>
          </a:bodyPr>
          <a:lstStyle/>
          <a:p>
            <a:r>
              <a:rPr lang="en-US" sz="2800" dirty="0">
                <a:solidFill>
                  <a:schemeClr val="bg2"/>
                </a:solidFill>
                <a:latin typeface="Rockwell Condensed" pitchFamily="18" charset="0"/>
              </a:rPr>
              <a:t>JavaScript</a:t>
            </a:r>
            <a:r>
              <a:rPr lang="en-US" sz="2800" dirty="0">
                <a:solidFill>
                  <a:srgbClr val="FF6600"/>
                </a:solidFill>
                <a:latin typeface="Rockwell Condensed" pitchFamily="18" charset="0"/>
              </a:rPr>
              <a:t> Design</a:t>
            </a:r>
            <a:endParaRPr lang="en-US" sz="2800" dirty="0">
              <a:solidFill>
                <a:srgbClr val="FFFFFF"/>
              </a:solidFill>
              <a:latin typeface="Rockwell Condensed" pitchFamily="18" charset="0"/>
            </a:endParaRPr>
          </a:p>
        </p:txBody>
      </p:sp>
      <p:sp>
        <p:nvSpPr>
          <p:cNvPr id="10" name="Rounded Rectangle 9"/>
          <p:cNvSpPr/>
          <p:nvPr/>
        </p:nvSpPr>
        <p:spPr>
          <a:xfrm>
            <a:off x="914400" y="23622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676401" y="2524780"/>
            <a:ext cx="2590800" cy="954107"/>
          </a:xfrm>
          <a:prstGeom prst="rect">
            <a:avLst/>
          </a:prstGeom>
          <a:noFill/>
        </p:spPr>
        <p:txBody>
          <a:bodyPr wrap="square" rtlCol="0">
            <a:spAutoFit/>
          </a:bodyPr>
          <a:lstStyle/>
          <a:p>
            <a:r>
              <a:rPr lang="en-US" sz="2800" dirty="0">
                <a:solidFill>
                  <a:srgbClr val="FFFFFF"/>
                </a:solidFill>
                <a:latin typeface="Rockwell Condensed" pitchFamily="18" charset="0"/>
              </a:rPr>
              <a:t>Using</a:t>
            </a:r>
          </a:p>
          <a:p>
            <a:r>
              <a:rPr lang="en-US" sz="2800" dirty="0">
                <a:solidFill>
                  <a:srgbClr val="FFFFFF"/>
                </a:solidFill>
                <a:latin typeface="Rockwell Condensed" pitchFamily="18" charset="0"/>
              </a:rPr>
              <a:t>JavaScript</a:t>
            </a:r>
            <a:endParaRPr lang="en-US" sz="2800" dirty="0">
              <a:solidFill>
                <a:srgbClr val="FF6600"/>
              </a:solidFill>
              <a:latin typeface="Rockwell Condensed" pitchFamily="18" charset="0"/>
            </a:endParaRPr>
          </a:p>
        </p:txBody>
      </p:sp>
      <p:sp>
        <p:nvSpPr>
          <p:cNvPr id="12" name="Rounded Rectangle 11"/>
          <p:cNvSpPr/>
          <p:nvPr/>
        </p:nvSpPr>
        <p:spPr>
          <a:xfrm>
            <a:off x="4648200" y="23622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410201" y="2524780"/>
            <a:ext cx="2590800" cy="523220"/>
          </a:xfrm>
          <a:prstGeom prst="rect">
            <a:avLst/>
          </a:prstGeom>
          <a:noFill/>
        </p:spPr>
        <p:txBody>
          <a:bodyPr wrap="square" rtlCol="0">
            <a:spAutoFit/>
          </a:bodyPr>
          <a:lstStyle/>
          <a:p>
            <a:r>
              <a:rPr lang="en-US" sz="2800" dirty="0">
                <a:solidFill>
                  <a:schemeClr val="bg2"/>
                </a:solidFill>
                <a:latin typeface="Rockwell Condensed" pitchFamily="18" charset="0"/>
              </a:rPr>
              <a:t>Syntax</a:t>
            </a:r>
            <a:endParaRPr lang="en-US" sz="2800" dirty="0">
              <a:solidFill>
                <a:srgbClr val="FF6600"/>
              </a:solidFill>
              <a:latin typeface="Rockwell Condensed" pitchFamily="18" charset="0"/>
            </a:endParaRPr>
          </a:p>
        </p:txBody>
      </p:sp>
      <p:sp>
        <p:nvSpPr>
          <p:cNvPr id="14" name="Rounded Rectangle 13"/>
          <p:cNvSpPr/>
          <p:nvPr/>
        </p:nvSpPr>
        <p:spPr>
          <a:xfrm>
            <a:off x="914400" y="38100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76400" y="3972580"/>
            <a:ext cx="2743199" cy="954107"/>
          </a:xfrm>
          <a:prstGeom prst="rect">
            <a:avLst/>
          </a:prstGeom>
          <a:noFill/>
        </p:spPr>
        <p:txBody>
          <a:bodyPr wrap="square" rtlCol="0">
            <a:spAutoFit/>
          </a:bodyPr>
          <a:lstStyle/>
          <a:p>
            <a:r>
              <a:rPr lang="en-US" sz="2800" dirty="0">
                <a:solidFill>
                  <a:schemeClr val="bg2"/>
                </a:solidFill>
                <a:latin typeface="Rockwell Condensed" pitchFamily="18" charset="0"/>
              </a:rPr>
              <a:t>JavaScript</a:t>
            </a:r>
          </a:p>
          <a:p>
            <a:r>
              <a:rPr lang="en-US" sz="2800" dirty="0">
                <a:solidFill>
                  <a:srgbClr val="FF6600"/>
                </a:solidFill>
                <a:latin typeface="Rockwell Condensed" pitchFamily="18" charset="0"/>
              </a:rPr>
              <a:t>Objects</a:t>
            </a:r>
          </a:p>
        </p:txBody>
      </p:sp>
      <p:sp>
        <p:nvSpPr>
          <p:cNvPr id="20" name="TextBox 19"/>
          <p:cNvSpPr txBox="1"/>
          <p:nvPr/>
        </p:nvSpPr>
        <p:spPr>
          <a:xfrm>
            <a:off x="914400" y="9144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1</a:t>
            </a:r>
          </a:p>
        </p:txBody>
      </p:sp>
      <p:sp>
        <p:nvSpPr>
          <p:cNvPr id="21" name="TextBox 20"/>
          <p:cNvSpPr txBox="1"/>
          <p:nvPr/>
        </p:nvSpPr>
        <p:spPr>
          <a:xfrm>
            <a:off x="4648200" y="9144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2</a:t>
            </a:r>
          </a:p>
        </p:txBody>
      </p:sp>
      <p:sp>
        <p:nvSpPr>
          <p:cNvPr id="22" name="TextBox 21"/>
          <p:cNvSpPr txBox="1"/>
          <p:nvPr/>
        </p:nvSpPr>
        <p:spPr>
          <a:xfrm>
            <a:off x="914400" y="23810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3</a:t>
            </a:r>
          </a:p>
        </p:txBody>
      </p:sp>
      <p:sp>
        <p:nvSpPr>
          <p:cNvPr id="23" name="TextBox 22"/>
          <p:cNvSpPr txBox="1"/>
          <p:nvPr/>
        </p:nvSpPr>
        <p:spPr>
          <a:xfrm>
            <a:off x="4648200" y="23810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4</a:t>
            </a:r>
          </a:p>
        </p:txBody>
      </p:sp>
      <p:sp>
        <p:nvSpPr>
          <p:cNvPr id="24" name="TextBox 23"/>
          <p:cNvSpPr txBox="1"/>
          <p:nvPr/>
        </p:nvSpPr>
        <p:spPr>
          <a:xfrm>
            <a:off x="914400" y="38100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5</a:t>
            </a:r>
          </a:p>
        </p:txBody>
      </p:sp>
      <p:sp>
        <p:nvSpPr>
          <p:cNvPr id="28" name="TextBox 27"/>
          <p:cNvSpPr txBox="1"/>
          <p:nvPr/>
        </p:nvSpPr>
        <p:spPr>
          <a:xfrm>
            <a:off x="914400" y="5257800"/>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7</a:t>
            </a:r>
          </a:p>
        </p:txBody>
      </p:sp>
      <p:sp>
        <p:nvSpPr>
          <p:cNvPr id="19" name="Rounded Rectangle 18"/>
          <p:cNvSpPr/>
          <p:nvPr/>
        </p:nvSpPr>
        <p:spPr>
          <a:xfrm>
            <a:off x="4648200" y="38100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10201" y="3972580"/>
            <a:ext cx="2590800" cy="523220"/>
          </a:xfrm>
          <a:prstGeom prst="rect">
            <a:avLst/>
          </a:prstGeom>
          <a:noFill/>
        </p:spPr>
        <p:txBody>
          <a:bodyPr wrap="square" rtlCol="0">
            <a:spAutoFit/>
          </a:bodyPr>
          <a:lstStyle/>
          <a:p>
            <a:r>
              <a:rPr lang="en-US" sz="2800" dirty="0">
                <a:solidFill>
                  <a:schemeClr val="bg2"/>
                </a:solidFill>
                <a:latin typeface="Rockwell Condensed" pitchFamily="18" charset="0"/>
              </a:rPr>
              <a:t>The DOM</a:t>
            </a:r>
          </a:p>
        </p:txBody>
      </p:sp>
      <p:sp>
        <p:nvSpPr>
          <p:cNvPr id="26" name="TextBox 25"/>
          <p:cNvSpPr txBox="1"/>
          <p:nvPr/>
        </p:nvSpPr>
        <p:spPr>
          <a:xfrm>
            <a:off x="4648200" y="38288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6</a:t>
            </a:r>
          </a:p>
        </p:txBody>
      </p:sp>
      <p:sp>
        <p:nvSpPr>
          <p:cNvPr id="27" name="Rounded Rectangle 26"/>
          <p:cNvSpPr/>
          <p:nvPr/>
        </p:nvSpPr>
        <p:spPr>
          <a:xfrm>
            <a:off x="914400" y="52578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676401" y="5344180"/>
            <a:ext cx="2590800" cy="954107"/>
          </a:xfrm>
          <a:prstGeom prst="rect">
            <a:avLst/>
          </a:prstGeom>
          <a:noFill/>
        </p:spPr>
        <p:txBody>
          <a:bodyPr wrap="square" rtlCol="0">
            <a:spAutoFit/>
          </a:bodyPr>
          <a:lstStyle/>
          <a:p>
            <a:r>
              <a:rPr lang="en-US" sz="2800" dirty="0">
                <a:solidFill>
                  <a:schemeClr val="bg2"/>
                </a:solidFill>
                <a:latin typeface="Rockwell Condensed" pitchFamily="18" charset="0"/>
              </a:rPr>
              <a:t>JavaScript</a:t>
            </a:r>
          </a:p>
          <a:p>
            <a:r>
              <a:rPr lang="en-US" sz="2800" dirty="0">
                <a:solidFill>
                  <a:srgbClr val="FF6600"/>
                </a:solidFill>
                <a:latin typeface="Rockwell Condensed" pitchFamily="18" charset="0"/>
              </a:rPr>
              <a:t>Events</a:t>
            </a:r>
          </a:p>
        </p:txBody>
      </p:sp>
      <p:sp>
        <p:nvSpPr>
          <p:cNvPr id="30" name="TextBox 29"/>
          <p:cNvSpPr txBox="1"/>
          <p:nvPr/>
        </p:nvSpPr>
        <p:spPr>
          <a:xfrm>
            <a:off x="914400" y="52004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7</a:t>
            </a:r>
          </a:p>
        </p:txBody>
      </p:sp>
      <p:sp>
        <p:nvSpPr>
          <p:cNvPr id="31" name="Rounded Rectangle 30"/>
          <p:cNvSpPr/>
          <p:nvPr/>
        </p:nvSpPr>
        <p:spPr>
          <a:xfrm>
            <a:off x="4724400" y="5257800"/>
            <a:ext cx="35814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86401" y="5420380"/>
            <a:ext cx="2590800" cy="523220"/>
          </a:xfrm>
          <a:prstGeom prst="rect">
            <a:avLst/>
          </a:prstGeom>
          <a:noFill/>
        </p:spPr>
        <p:txBody>
          <a:bodyPr wrap="square" rtlCol="0">
            <a:spAutoFit/>
          </a:bodyPr>
          <a:lstStyle/>
          <a:p>
            <a:r>
              <a:rPr lang="en-US" sz="2800" dirty="0">
                <a:solidFill>
                  <a:srgbClr val="FF6600"/>
                </a:solidFill>
                <a:latin typeface="Rockwell Condensed" pitchFamily="18" charset="0"/>
              </a:rPr>
              <a:t>Forms</a:t>
            </a:r>
          </a:p>
        </p:txBody>
      </p:sp>
      <p:sp>
        <p:nvSpPr>
          <p:cNvPr id="33" name="TextBox 32"/>
          <p:cNvSpPr txBox="1"/>
          <p:nvPr/>
        </p:nvSpPr>
        <p:spPr>
          <a:xfrm>
            <a:off x="4724400" y="5276671"/>
            <a:ext cx="685800" cy="1200329"/>
          </a:xfrm>
          <a:prstGeom prst="rect">
            <a:avLst/>
          </a:prstGeom>
          <a:noFill/>
        </p:spPr>
        <p:txBody>
          <a:bodyPr wrap="square" rtlCol="0">
            <a:spAutoFit/>
          </a:bodyPr>
          <a:lstStyle/>
          <a:p>
            <a:r>
              <a:rPr lang="en-US" sz="7200" dirty="0">
                <a:solidFill>
                  <a:schemeClr val="bg1"/>
                </a:solidFill>
                <a:latin typeface="Rockwell Extra Bold" pitchFamily="18" charset="0"/>
              </a:rPr>
              <a:t>8</a:t>
            </a:r>
          </a:p>
        </p:txBody>
      </p:sp>
    </p:spTree>
    <p:extLst>
      <p:ext uri="{BB962C8B-B14F-4D97-AF65-F5344CB8AC3E}">
        <p14:creationId xmlns:p14="http://schemas.microsoft.com/office/powerpoint/2010/main" val="214689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a:t>
            </a:r>
          </a:p>
        </p:txBody>
      </p:sp>
      <p:sp>
        <p:nvSpPr>
          <p:cNvPr id="4" name="Content Placeholder 3"/>
          <p:cNvSpPr>
            <a:spLocks noGrp="1"/>
          </p:cNvSpPr>
          <p:nvPr>
            <p:ph sz="quarter" idx="13"/>
          </p:nvPr>
        </p:nvSpPr>
        <p:spPr/>
        <p:txBody>
          <a:bodyPr>
            <a:normAutofit lnSpcReduction="10000"/>
          </a:bodyPr>
          <a:lstStyle/>
          <a:p>
            <a:r>
              <a:rPr lang="en-US" dirty="0"/>
              <a:t>Document Object Methods</a:t>
            </a:r>
          </a:p>
        </p:txBody>
      </p:sp>
      <p:graphicFrame>
        <p:nvGraphicFramePr>
          <p:cNvPr id="6" name="Content Placeholder 5"/>
          <p:cNvGraphicFramePr>
            <a:graphicFrameLocks noGrp="1"/>
          </p:cNvGraphicFramePr>
          <p:nvPr>
            <p:ph idx="1"/>
          </p:nvPr>
        </p:nvGraphicFramePr>
        <p:xfrm>
          <a:off x="1066800" y="1676400"/>
          <a:ext cx="6629400" cy="3200401"/>
        </p:xfrm>
        <a:graphic>
          <a:graphicData uri="http://schemas.openxmlformats.org/drawingml/2006/table">
            <a:tbl>
              <a:tblPr firstRow="1" firstCol="1">
                <a:tableStyleId>{5C22544A-7EE6-4342-B048-85BDC9FD1C3A}</a:tableStyleId>
              </a:tblPr>
              <a:tblGrid>
                <a:gridCol w="2126425">
                  <a:extLst>
                    <a:ext uri="{9D8B030D-6E8A-4147-A177-3AD203B41FA5}">
                      <a16:colId xmlns:a16="http://schemas.microsoft.com/office/drawing/2014/main" val="20000"/>
                    </a:ext>
                  </a:extLst>
                </a:gridCol>
                <a:gridCol w="4502975">
                  <a:extLst>
                    <a:ext uri="{9D8B030D-6E8A-4147-A177-3AD203B41FA5}">
                      <a16:colId xmlns:a16="http://schemas.microsoft.com/office/drawing/2014/main" val="20001"/>
                    </a:ext>
                  </a:extLst>
                </a:gridCol>
              </a:tblGrid>
              <a:tr h="352140">
                <a:tc>
                  <a:txBody>
                    <a:bodyPr/>
                    <a:lstStyle/>
                    <a:p>
                      <a:pPr>
                        <a:lnSpc>
                          <a:spcPts val="1600"/>
                        </a:lnSpc>
                        <a:spcAft>
                          <a:spcPts val="1400"/>
                        </a:spcAft>
                      </a:pPr>
                      <a:r>
                        <a:rPr lang="en-CA" sz="1800" dirty="0"/>
                        <a:t>Method </a:t>
                      </a:r>
                      <a:endParaRPr lang="en-CA" sz="1800" dirty="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dirty="0"/>
                        <a:t>Description</a:t>
                      </a:r>
                      <a:endParaRPr lang="en-CA" sz="1800" dirty="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840733">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createAttribute()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Creates an attribute node</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325069">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createElement()</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Creates an element node</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325069">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createTextNode()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Create a text node</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677209">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getElementById(id)</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Returns the element node whose </a:t>
                      </a:r>
                      <a:r>
                        <a:rPr lang="en-CA" sz="1800"/>
                        <a:t>id</a:t>
                      </a:r>
                      <a:r>
                        <a:rPr lang="en-CA" sz="1600"/>
                        <a:t> attribute matches the passed </a:t>
                      </a:r>
                      <a:r>
                        <a:rPr lang="en-CA" sz="1800"/>
                        <a:t>id</a:t>
                      </a:r>
                      <a:r>
                        <a:rPr lang="en-CA" sz="1600"/>
                        <a:t> parameter.</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680181">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getElementsByTagName(name)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Returns a </a:t>
                      </a:r>
                      <a:r>
                        <a:rPr lang="en-CA" sz="1600" dirty="0" err="1"/>
                        <a:t>nodeList</a:t>
                      </a:r>
                      <a:r>
                        <a:rPr lang="en-CA" sz="1600" dirty="0"/>
                        <a:t> of elements whose tag name matches the passed </a:t>
                      </a:r>
                      <a:r>
                        <a:rPr lang="en-CA" sz="1800" dirty="0"/>
                        <a:t>name</a:t>
                      </a:r>
                      <a:r>
                        <a:rPr lang="en-CA" sz="1600" dirty="0"/>
                        <a:t> parameter.</a:t>
                      </a:r>
                      <a:endParaRPr lang="en-CA" sz="16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211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nodes</a:t>
            </a:r>
          </a:p>
        </p:txBody>
      </p:sp>
      <p:sp>
        <p:nvSpPr>
          <p:cNvPr id="4" name="Content Placeholder 3"/>
          <p:cNvSpPr>
            <a:spLocks noGrp="1"/>
          </p:cNvSpPr>
          <p:nvPr>
            <p:ph sz="quarter" idx="13"/>
          </p:nvPr>
        </p:nvSpPr>
        <p:spPr/>
        <p:txBody>
          <a:bodyPr>
            <a:normAutofit lnSpcReduction="10000"/>
          </a:bodyPr>
          <a:lstStyle/>
          <a:p>
            <a:r>
              <a:rPr lang="en-US" dirty="0" err="1"/>
              <a:t>getElementById</a:t>
            </a:r>
            <a:r>
              <a:rPr lang="en-US" dirty="0"/>
              <a:t>(), </a:t>
            </a:r>
            <a:r>
              <a:rPr lang="en-US" dirty="0" err="1"/>
              <a:t>getElementsByTagName</a:t>
            </a:r>
            <a:r>
              <a:rPr lang="en-US" dirty="0"/>
              <a:t>()</a:t>
            </a:r>
          </a:p>
        </p:txBody>
      </p:sp>
      <p:pic>
        <p:nvPicPr>
          <p:cNvPr id="6" name="Content Placeholder 5" descr="4071506019.eps.png"/>
          <p:cNvPicPr>
            <a:picLocks noGrp="1" noChangeAspect="1"/>
          </p:cNvPicPr>
          <p:nvPr>
            <p:ph idx="1"/>
          </p:nvPr>
        </p:nvPicPr>
        <p:blipFill>
          <a:blip r:embed="rId2" cstate="print">
            <a:extLst>
              <a:ext uri="{28A0092B-C50C-407E-A947-70E740481C1C}">
                <a14:useLocalDpi xmlns:a14="http://schemas.microsoft.com/office/drawing/2010/main" val="0"/>
              </a:ext>
            </a:extLst>
          </a:blip>
          <a:srcRect t="-18211" b="-18211"/>
          <a:stretch>
            <a:fillRect/>
          </a:stretch>
        </p:blipFill>
        <p:spPr>
          <a:xfrm>
            <a:off x="533400" y="1066800"/>
            <a:ext cx="7620000" cy="5388051"/>
          </a:xfrm>
        </p:spPr>
      </p:pic>
    </p:spTree>
    <p:extLst>
      <p:ext uri="{BB962C8B-B14F-4D97-AF65-F5344CB8AC3E}">
        <p14:creationId xmlns:p14="http://schemas.microsoft.com/office/powerpoint/2010/main" val="232435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node Object</a:t>
            </a:r>
          </a:p>
        </p:txBody>
      </p:sp>
      <p:sp>
        <p:nvSpPr>
          <p:cNvPr id="3" name="Content Placeholder 2"/>
          <p:cNvSpPr>
            <a:spLocks noGrp="1"/>
          </p:cNvSpPr>
          <p:nvPr>
            <p:ph idx="1"/>
          </p:nvPr>
        </p:nvSpPr>
        <p:spPr/>
        <p:txBody>
          <a:bodyPr/>
          <a:lstStyle/>
          <a:p>
            <a:r>
              <a:rPr lang="en-US" dirty="0" err="1"/>
              <a:t>document.getElementById</a:t>
            </a:r>
            <a:r>
              <a:rPr lang="en-US" dirty="0"/>
              <a:t>() returns  an </a:t>
            </a:r>
            <a:r>
              <a:rPr lang="en-US" b="1" dirty="0"/>
              <a:t>element node </a:t>
            </a:r>
            <a:r>
              <a:rPr lang="en-US" dirty="0"/>
              <a:t>object.</a:t>
            </a:r>
          </a:p>
          <a:p>
            <a:r>
              <a:rPr lang="en-US" dirty="0"/>
              <a:t>This represents an HTML element in the hierarchy, contained between the opening &lt;&gt; and closing &lt;/&gt; tags for this element.</a:t>
            </a:r>
          </a:p>
          <a:p>
            <a:pPr marL="342900" indent="-342900">
              <a:buFont typeface="Arial"/>
              <a:buChar char="•"/>
            </a:pPr>
            <a:r>
              <a:rPr lang="en-US" dirty="0"/>
              <a:t>can itself contain more elements</a:t>
            </a:r>
          </a:p>
        </p:txBody>
      </p:sp>
    </p:spTree>
    <p:extLst>
      <p:ext uri="{BB962C8B-B14F-4D97-AF65-F5344CB8AC3E}">
        <p14:creationId xmlns:p14="http://schemas.microsoft.com/office/powerpoint/2010/main" val="304299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node Object</a:t>
            </a:r>
          </a:p>
        </p:txBody>
      </p:sp>
      <p:sp>
        <p:nvSpPr>
          <p:cNvPr id="4" name="Content Placeholder 3"/>
          <p:cNvSpPr>
            <a:spLocks noGrp="1"/>
          </p:cNvSpPr>
          <p:nvPr>
            <p:ph sz="quarter" idx="13"/>
          </p:nvPr>
        </p:nvSpPr>
        <p:spPr/>
        <p:txBody>
          <a:bodyPr>
            <a:normAutofit lnSpcReduction="10000"/>
          </a:bodyPr>
          <a:lstStyle/>
          <a:p>
            <a:r>
              <a:rPr lang="en-US" dirty="0"/>
              <a:t>Essential Element Node Properties</a:t>
            </a:r>
          </a:p>
        </p:txBody>
      </p:sp>
      <p:graphicFrame>
        <p:nvGraphicFramePr>
          <p:cNvPr id="6" name="Content Placeholder 5"/>
          <p:cNvGraphicFramePr>
            <a:graphicFrameLocks noGrp="1"/>
          </p:cNvGraphicFramePr>
          <p:nvPr>
            <p:ph idx="1"/>
          </p:nvPr>
        </p:nvGraphicFramePr>
        <p:xfrm>
          <a:off x="990600" y="1905000"/>
          <a:ext cx="6705600" cy="3173665"/>
        </p:xfrm>
        <a:graphic>
          <a:graphicData uri="http://schemas.openxmlformats.org/drawingml/2006/table">
            <a:tbl>
              <a:tblPr firstRow="1" firstCol="1">
                <a:tableStyleId>{5C22544A-7EE6-4342-B048-85BDC9FD1C3A}</a:tableStyleId>
              </a:tblPr>
              <a:tblGrid>
                <a:gridCol w="1477261">
                  <a:extLst>
                    <a:ext uri="{9D8B030D-6E8A-4147-A177-3AD203B41FA5}">
                      <a16:colId xmlns:a16="http://schemas.microsoft.com/office/drawing/2014/main" val="20000"/>
                    </a:ext>
                  </a:extLst>
                </a:gridCol>
                <a:gridCol w="5228339">
                  <a:extLst>
                    <a:ext uri="{9D8B030D-6E8A-4147-A177-3AD203B41FA5}">
                      <a16:colId xmlns:a16="http://schemas.microsoft.com/office/drawing/2014/main" val="20001"/>
                    </a:ext>
                  </a:extLst>
                </a:gridCol>
              </a:tblGrid>
              <a:tr h="386658">
                <a:tc>
                  <a:txBody>
                    <a:bodyPr/>
                    <a:lstStyle/>
                    <a:p>
                      <a:pPr>
                        <a:lnSpc>
                          <a:spcPts val="1600"/>
                        </a:lnSpc>
                        <a:spcAft>
                          <a:spcPts val="1400"/>
                        </a:spcAft>
                      </a:pPr>
                      <a:r>
                        <a:rPr lang="en-CA" sz="1800" dirty="0"/>
                        <a:t>Property </a:t>
                      </a:r>
                      <a:endParaRPr lang="en-CA" sz="1800" dirty="0">
                        <a:solidFill>
                          <a:srgbClr val="1F497D"/>
                        </a:solidFill>
                        <a:latin typeface="Calibri"/>
                        <a:ea typeface="Calibri"/>
                        <a:cs typeface="Times New Roman"/>
                      </a:endParaRPr>
                    </a:p>
                  </a:txBody>
                  <a:tcPr marL="68580" marR="68580" marT="0" marB="0"/>
                </a:tc>
                <a:tc>
                  <a:txBody>
                    <a:bodyPr/>
                    <a:lstStyle/>
                    <a:p>
                      <a:pPr>
                        <a:lnSpc>
                          <a:spcPts val="1600"/>
                        </a:lnSpc>
                        <a:spcAft>
                          <a:spcPts val="1400"/>
                        </a:spcAft>
                      </a:pPr>
                      <a:r>
                        <a:rPr lang="en-CA" sz="1800" dirty="0"/>
                        <a:t>Description</a:t>
                      </a:r>
                      <a:endParaRPr lang="en-CA" sz="1800" dirty="0">
                        <a:solidFill>
                          <a:srgbClr val="1F497D"/>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923147">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className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current value for the class attribute of this HTML element.</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356934">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id</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current value for the id of this element. </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43592">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innerHTML</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Represents all the things inside of the tags. This can be read or written to and is the primary way which we update particular div's using JS.</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356934">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style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a:t>The style attribute of an element. We can read and modify this property.</a:t>
                      </a:r>
                      <a:endParaRPr lang="en-CA" sz="16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356934">
                <a:tc>
                  <a:txBody>
                    <a:bodyPr/>
                    <a:lstStyle/>
                    <a:p>
                      <a:pPr>
                        <a:lnSpc>
                          <a:spcPts val="1500"/>
                        </a:lnSpc>
                        <a:spcBef>
                          <a:spcPts val="700"/>
                        </a:spcBef>
                        <a:spcAft>
                          <a:spcPts val="0"/>
                        </a:spcAft>
                        <a:tabLst>
                          <a:tab pos="342900" algn="l"/>
                          <a:tab pos="685800" algn="l"/>
                          <a:tab pos="1028700" algn="l"/>
                          <a:tab pos="1371600" algn="l"/>
                          <a:tab pos="1714500" algn="l"/>
                        </a:tabLst>
                      </a:pPr>
                      <a:r>
                        <a:rPr lang="en-CA" sz="1200"/>
                        <a:t>tagName</a:t>
                      </a:r>
                      <a:endParaRPr lang="en-CA" sz="1200">
                        <a:latin typeface="Consolas"/>
                        <a:ea typeface="Calibri"/>
                        <a:cs typeface="Times New Roman"/>
                      </a:endParaRPr>
                    </a:p>
                  </a:txBody>
                  <a:tcPr marL="68580" marR="68580" marT="0" marB="0"/>
                </a:tc>
                <a:tc>
                  <a:txBody>
                    <a:bodyPr/>
                    <a:lstStyle/>
                    <a:p>
                      <a:pPr>
                        <a:lnSpc>
                          <a:spcPts val="1600"/>
                        </a:lnSpc>
                        <a:spcBef>
                          <a:spcPts val="700"/>
                        </a:spcBef>
                        <a:spcAft>
                          <a:spcPts val="700"/>
                        </a:spcAft>
                      </a:pPr>
                      <a:r>
                        <a:rPr lang="en-CA" sz="1600" dirty="0"/>
                        <a:t>The tag name for the element.</a:t>
                      </a:r>
                      <a:endParaRPr lang="en-CA" sz="16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3008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73" y="885470"/>
            <a:ext cx="8268854" cy="5087060"/>
          </a:xfrm>
          <a:prstGeom prst="rect">
            <a:avLst/>
          </a:prstGeom>
        </p:spPr>
      </p:pic>
    </p:spTree>
    <p:extLst>
      <p:ext uri="{BB962C8B-B14F-4D97-AF65-F5344CB8AC3E}">
        <p14:creationId xmlns:p14="http://schemas.microsoft.com/office/powerpoint/2010/main" val="23140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a DOM element</a:t>
            </a:r>
          </a:p>
        </p:txBody>
      </p:sp>
      <p:sp>
        <p:nvSpPr>
          <p:cNvPr id="3" name="Content Placeholder 2"/>
          <p:cNvSpPr>
            <a:spLocks noGrp="1"/>
          </p:cNvSpPr>
          <p:nvPr>
            <p:ph idx="1"/>
          </p:nvPr>
        </p:nvSpPr>
        <p:spPr/>
        <p:txBody>
          <a:bodyPr/>
          <a:lstStyle/>
          <a:p>
            <a:r>
              <a:rPr lang="en-US" dirty="0"/>
              <a:t>The </a:t>
            </a:r>
            <a:r>
              <a:rPr lang="en-US" dirty="0" err="1"/>
              <a:t>document.write</a:t>
            </a:r>
            <a:r>
              <a:rPr lang="en-US" dirty="0"/>
              <a:t>() method is used to create output to the HTML page from JavaScript. </a:t>
            </a:r>
          </a:p>
          <a:p>
            <a:r>
              <a:rPr lang="en-US" dirty="0"/>
              <a:t>Using the DOM document and HTML DOM element objects, we can do exactly that using the </a:t>
            </a:r>
            <a:r>
              <a:rPr lang="en-US" b="1" dirty="0" err="1"/>
              <a:t>innerHTML</a:t>
            </a:r>
            <a:r>
              <a:rPr lang="en-US" dirty="0"/>
              <a:t> property</a:t>
            </a:r>
          </a:p>
          <a:p>
            <a:endParaRPr lang="en-US" dirty="0"/>
          </a:p>
        </p:txBody>
      </p:sp>
      <p:sp>
        <p:nvSpPr>
          <p:cNvPr id="4" name="Content Placeholder 3"/>
          <p:cNvSpPr>
            <a:spLocks noGrp="1"/>
          </p:cNvSpPr>
          <p:nvPr>
            <p:ph sz="quarter" idx="13"/>
          </p:nvPr>
        </p:nvSpPr>
        <p:spPr/>
        <p:txBody>
          <a:bodyPr>
            <a:normAutofit lnSpcReduction="10000"/>
          </a:bodyPr>
          <a:lstStyle/>
          <a:p>
            <a:endParaRPr lang="en-US" dirty="0"/>
          </a:p>
        </p:txBody>
      </p:sp>
      <p:pic>
        <p:nvPicPr>
          <p:cNvPr id="5" name="Picture 4" descr="Screen Shot 2014-02-05 at 9.50.52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4114800"/>
            <a:ext cx="6705600" cy="1341468"/>
          </a:xfrm>
          <a:prstGeom prst="rect">
            <a:avLst/>
          </a:prstGeom>
        </p:spPr>
      </p:pic>
    </p:spTree>
    <p:extLst>
      <p:ext uri="{BB962C8B-B14F-4D97-AF65-F5344CB8AC3E}">
        <p14:creationId xmlns:p14="http://schemas.microsoft.com/office/powerpoint/2010/main" val="1305269910"/>
      </p:ext>
    </p:extLst>
  </p:cSld>
  <p:clrMapOvr>
    <a:masterClrMapping/>
  </p:clrMapOvr>
</p:sld>
</file>

<file path=ppt/theme/theme1.xml><?xml version="1.0" encoding="utf-8"?>
<a:theme xmlns:a="http://schemas.openxmlformats.org/drawingml/2006/main" name="Presentation">
  <a:themeElements>
    <a:clrScheme name="Book Palette">
      <a:dk1>
        <a:srgbClr val="404040"/>
      </a:dk1>
      <a:lt1>
        <a:srgbClr val="F3F3E7"/>
      </a:lt1>
      <a:dk2>
        <a:srgbClr val="467082"/>
      </a:dk2>
      <a:lt2>
        <a:srgbClr val="FFFFFF"/>
      </a:lt2>
      <a:accent1>
        <a:srgbClr val="009FDA"/>
      </a:accent1>
      <a:accent2>
        <a:srgbClr val="CE2933"/>
      </a:accent2>
      <a:accent3>
        <a:srgbClr val="E6B120"/>
      </a:accent3>
      <a:accent4>
        <a:srgbClr val="467082"/>
      </a:accent4>
      <a:accent5>
        <a:srgbClr val="F3703A"/>
      </a:accent5>
      <a:accent6>
        <a:srgbClr val="00A651"/>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Chapter01-PresentationDistilled</Template>
  <TotalTime>6111</TotalTime>
  <Words>1543</Words>
  <Application>Microsoft Office PowerPoint</Application>
  <PresentationFormat>On-screen Show (4:3)</PresentationFormat>
  <Paragraphs>254</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Rockwell</vt:lpstr>
      <vt:lpstr>Rockwell Condensed</vt:lpstr>
      <vt:lpstr>Rockwell Extra Bold</vt:lpstr>
      <vt:lpstr>Times New Roman</vt:lpstr>
      <vt:lpstr>Wingdings</vt:lpstr>
      <vt:lpstr>Presentation</vt:lpstr>
      <vt:lpstr>JavaScript: Client-Side Scripting</vt:lpstr>
      <vt:lpstr>Objectives</vt:lpstr>
      <vt:lpstr>Document Object</vt:lpstr>
      <vt:lpstr>Document Object</vt:lpstr>
      <vt:lpstr>Accessing nodes</vt:lpstr>
      <vt:lpstr>Element node Object</vt:lpstr>
      <vt:lpstr>Element node Object</vt:lpstr>
      <vt:lpstr>Exercise</vt:lpstr>
      <vt:lpstr>Modifying a DOM element</vt:lpstr>
      <vt:lpstr>Modifying a DOM element</vt:lpstr>
      <vt:lpstr>Changing an element’s style</vt:lpstr>
      <vt:lpstr>Changing an element’s style</vt:lpstr>
      <vt:lpstr>More Properties</vt:lpstr>
      <vt:lpstr>JavaScript Events</vt:lpstr>
      <vt:lpstr>JavaScript Events</vt:lpstr>
      <vt:lpstr>JavaScript Events</vt:lpstr>
      <vt:lpstr>JavaScript Events</vt:lpstr>
      <vt:lpstr>Inline Event Handler Approach</vt:lpstr>
      <vt:lpstr>Listener Approach</vt:lpstr>
      <vt:lpstr>Listener Approach</vt:lpstr>
      <vt:lpstr>Listener Approach</vt:lpstr>
      <vt:lpstr>Event Object</vt:lpstr>
      <vt:lpstr>Event Object</vt:lpstr>
      <vt:lpstr>Event Object</vt:lpstr>
      <vt:lpstr>Event Types</vt:lpstr>
      <vt:lpstr>Mouse events</vt:lpstr>
      <vt:lpstr>Keyboard events</vt:lpstr>
      <vt:lpstr>Keyboard events</vt:lpstr>
      <vt:lpstr>Form Events</vt:lpstr>
      <vt:lpstr>Form Events</vt:lpstr>
      <vt:lpstr>Frame Events</vt:lpstr>
      <vt:lpstr>Frame Events</vt:lpstr>
      <vt:lpstr>Forms</vt:lpstr>
      <vt:lpstr>Validating Forms</vt:lpstr>
      <vt:lpstr>Validating Forms</vt:lpstr>
      <vt:lpstr>Validating Forms</vt:lpstr>
      <vt:lpstr>Validating Forms</vt:lpstr>
      <vt:lpstr>Submitting Forms</vt:lpstr>
      <vt:lpstr>What you Learned</vt:lpstr>
    </vt:vector>
  </TitlesOfParts>
  <Company>Mount Royal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Randy Connolly</dc:creator>
  <cp:lastModifiedBy>ELIZABETH DIAZ</cp:lastModifiedBy>
  <cp:revision>737</cp:revision>
  <dcterms:created xsi:type="dcterms:W3CDTF">2012-11-14T17:20:48Z</dcterms:created>
  <dcterms:modified xsi:type="dcterms:W3CDTF">2016-10-11T02:15:57Z</dcterms:modified>
</cp:coreProperties>
</file>